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5C3286-9213-45AC-A7E1-1144845F80C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C9309-BDD9-49A0-B6D5-0B58CC6820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7678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FC62B-26F2-408E-90E1-84E60989054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33AC59-AB15-4617-AAC7-467178D166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1291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973B08-DF61-4193-8E24-4C8F50DC777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8B8288-4444-4D42-98FF-6D3F01A58A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149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84178-5613-45BD-924F-F41614B4A8B3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E6117-B4F7-4A73-8361-240014A42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2280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43C3F4-EF68-4143-8706-6E913A3ECC8E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239501-3B10-4044-83F6-FE6EC6C97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5339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A6687-C298-419B-BC3B-09C6E26F3886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3F7C6-F55B-4610-A628-B6408416DD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7471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C5C91-C74A-40BB-9AC0-89569D55BDB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C6D5D5-125C-4891-ADE9-0FDD7808B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94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11E162-603C-4335-A32C-B9789D9DE19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F8D72B-8C23-455B-8D2F-80E4037E1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7256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61627-B7AE-403F-899E-C755FDA72ABF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BD9D-040A-4AF5-8C3D-33A2D974F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5430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3569C-336F-4F46-A954-6CA51F7706A2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34CD6-8A97-49A8-A1F8-CF9ABE5F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3504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3EB566-AA2C-42C9-B4A5-3D3AD7D2AE9D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50F50-5606-4AF7-B9C1-0AE3893C6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45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C94392-7987-49AA-AA62-B317E0CF9070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1E58CEA-6789-4D07-8AE8-BE7827F98B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d/df/Teichfrosch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b/be/European_Common_Frog_Rana_temporaria_(cropped)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e/e0/Kammmolchmaennchen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7/7b/Uzovka_obojkova_finsko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1/Bombina_bombina_1_(Marek_Szczepanek).jpg" TargetMode="External"/><Relationship Id="rId2" Type="http://schemas.openxmlformats.org/officeDocument/2006/relationships/hyperlink" Target="http://cs.wikipedia.org/wiki/Soubor:European_Common_Frog_Rana_temporaria_(cropped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upload.wikimedia.org/wikipedia/commons/e/e0/Kammmolchmaennch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5390" y="2708920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VY_52_INOVACE-63_Obratlovci </a:t>
            </a:r>
            <a:r>
              <a:rPr lang="cs-CZ" sz="3200" b="1" dirty="0" smtClean="0"/>
              <a:t>rybníka - </a:t>
            </a:r>
            <a:r>
              <a:rPr lang="cs-CZ" sz="3200" b="1" dirty="0" smtClean="0"/>
              <a:t>obojživelníci, </a:t>
            </a:r>
            <a:r>
              <a:rPr lang="cs-CZ" sz="3200" b="1" dirty="0" smtClean="0"/>
              <a:t>plazi - </a:t>
            </a:r>
            <a:r>
              <a:rPr lang="cs-CZ" sz="3200" b="1" dirty="0" smtClean="0"/>
              <a:t>učební text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8175" y="5013176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627495" y="1477466"/>
            <a:ext cx="82804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cs-CZ" sz="3200" b="1" u="sng" dirty="0" smtClean="0"/>
              <a:t>Obojživelníci: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dirty="0" smtClean="0"/>
              <a:t>Část života ve vodě (žábry</a:t>
            </a:r>
            <a:r>
              <a:rPr lang="cs-CZ" sz="2800" dirty="0" smtClean="0"/>
              <a:t>) - </a:t>
            </a:r>
            <a:r>
              <a:rPr lang="cs-CZ" sz="2800" dirty="0" smtClean="0"/>
              <a:t>část života  s plícemi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r>
              <a:rPr lang="cs-CZ" sz="2800" b="1" i="1" u="sng" dirty="0" smtClean="0"/>
              <a:t>BEZOCASÍ: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Skokan zelený:  </a:t>
            </a:r>
            <a:r>
              <a:rPr lang="cs-CZ" sz="2800" dirty="0" smtClean="0"/>
              <a:t>okraj rybníku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Skokan hnědý: </a:t>
            </a:r>
            <a:r>
              <a:rPr lang="cs-CZ" sz="2800" dirty="0" smtClean="0"/>
              <a:t>louky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Kuňka obecná:  </a:t>
            </a:r>
            <a:r>
              <a:rPr lang="cs-CZ" sz="2800" dirty="0" smtClean="0"/>
              <a:t>vzácná - </a:t>
            </a:r>
            <a:r>
              <a:rPr lang="cs-CZ" sz="2800" dirty="0" smtClean="0"/>
              <a:t>citlivá na znečištěnou vodu</a:t>
            </a:r>
          </a:p>
          <a:p>
            <a:pPr eaLnBrk="1" hangingPunct="1">
              <a:buFont typeface="Arial" charset="0"/>
              <a:buNone/>
            </a:pPr>
            <a:endParaRPr lang="cs-CZ" sz="2800" dirty="0" smtClean="0"/>
          </a:p>
          <a:p>
            <a:pPr eaLnBrk="1" hangingPunct="1">
              <a:buFont typeface="Arial" charset="0"/>
              <a:buNone/>
            </a:pPr>
            <a:r>
              <a:rPr lang="cs-CZ" sz="2800" dirty="0" smtClean="0"/>
              <a:t> </a:t>
            </a:r>
            <a:r>
              <a:rPr lang="cs-CZ" sz="2800" b="1" i="1" u="sng" dirty="0" smtClean="0"/>
              <a:t>OCASATÍ:</a:t>
            </a:r>
          </a:p>
          <a:p>
            <a:pPr eaLnBrk="1" hangingPunct="1">
              <a:buFont typeface="Arial" charset="0"/>
              <a:buNone/>
            </a:pPr>
            <a:r>
              <a:rPr lang="cs-CZ" sz="2800" b="1" u="sng" dirty="0" smtClean="0"/>
              <a:t>Čolek velký: </a:t>
            </a:r>
            <a:r>
              <a:rPr lang="cs-CZ" sz="2800" dirty="0" smtClean="0"/>
              <a:t>sameček hřbetní ploutev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Teichfrosc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8888" y="908050"/>
            <a:ext cx="683895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0" y="6092825"/>
            <a:ext cx="16922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Obr..1</a:t>
            </a: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395288" y="476250"/>
            <a:ext cx="511333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Skokan zelený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European Common Frog Rana temporaria (cropped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765175"/>
            <a:ext cx="7620000" cy="563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TextovéPole 2"/>
          <p:cNvSpPr txBox="1">
            <a:spLocks noChangeArrowheads="1"/>
          </p:cNvSpPr>
          <p:nvPr/>
        </p:nvSpPr>
        <p:spPr bwMode="auto">
          <a:xfrm>
            <a:off x="468313" y="476250"/>
            <a:ext cx="18002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Obr.2</a:t>
            </a:r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1835150" y="260350"/>
            <a:ext cx="50403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Skokan hnědý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3/31/Bombina_bombina_1_%28Marek_Szczepanek%2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988" y="1628775"/>
            <a:ext cx="7451725" cy="485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2"/>
          <p:cNvSpPr txBox="1">
            <a:spLocks noChangeArrowheads="1"/>
          </p:cNvSpPr>
          <p:nvPr/>
        </p:nvSpPr>
        <p:spPr bwMode="auto">
          <a:xfrm>
            <a:off x="539750" y="765175"/>
            <a:ext cx="31686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Obr.3</a:t>
            </a:r>
          </a:p>
        </p:txBody>
      </p:sp>
      <p:sp>
        <p:nvSpPr>
          <p:cNvPr id="6148" name="TextovéPole 3"/>
          <p:cNvSpPr txBox="1">
            <a:spLocks noChangeArrowheads="1"/>
          </p:cNvSpPr>
          <p:nvPr/>
        </p:nvSpPr>
        <p:spPr bwMode="auto">
          <a:xfrm>
            <a:off x="1619250" y="908050"/>
            <a:ext cx="468153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Kuňka žlutobřichá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Kammmolchmaennch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650" y="1341438"/>
            <a:ext cx="7777163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TextovéPole 2"/>
          <p:cNvSpPr txBox="1">
            <a:spLocks noChangeArrowheads="1"/>
          </p:cNvSpPr>
          <p:nvPr/>
        </p:nvSpPr>
        <p:spPr bwMode="auto">
          <a:xfrm>
            <a:off x="611188" y="549275"/>
            <a:ext cx="56165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>
                <a:latin typeface="Calibri" pitchFamily="34" charset="0"/>
              </a:rPr>
              <a:t>Obr.4</a:t>
            </a:r>
          </a:p>
        </p:txBody>
      </p:sp>
      <p:sp>
        <p:nvSpPr>
          <p:cNvPr id="7172" name="TextovéPole 3"/>
          <p:cNvSpPr txBox="1">
            <a:spLocks noChangeArrowheads="1"/>
          </p:cNvSpPr>
          <p:nvPr/>
        </p:nvSpPr>
        <p:spPr bwMode="auto">
          <a:xfrm>
            <a:off x="1476375" y="692150"/>
            <a:ext cx="65516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b="1"/>
              <a:t>Čolek obecný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0" y="333375"/>
            <a:ext cx="9417050" cy="647700"/>
          </a:xfrm>
        </p:spPr>
        <p:txBody>
          <a:bodyPr/>
          <a:lstStyle/>
          <a:p>
            <a:pPr eaLnBrk="1" hangingPunct="1"/>
            <a:r>
              <a:rPr lang="cs-CZ" sz="3200" b="1" u="sng" smtClean="0"/>
              <a:t>Plazi</a:t>
            </a:r>
            <a:r>
              <a:rPr lang="cs-CZ" sz="3200" smtClean="0"/>
              <a:t>: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363272" cy="48577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u="sng" dirty="0" smtClean="0"/>
              <a:t>Beznozí </a:t>
            </a:r>
            <a:r>
              <a:rPr lang="cs-CZ" dirty="0" smtClean="0"/>
              <a:t>- pohyb plazením pomocí svalů upevněných na kostru</a:t>
            </a:r>
          </a:p>
          <a:p>
            <a:pPr eaLnBrk="1" hangingPunct="1">
              <a:buFont typeface="Arial" charset="0"/>
              <a:buNone/>
            </a:pPr>
            <a:r>
              <a:rPr lang="cs-CZ" b="1" u="sng" dirty="0" smtClean="0"/>
              <a:t>Hadi - užovka obojková </a:t>
            </a:r>
            <a:r>
              <a:rPr lang="cs-CZ" dirty="0" smtClean="0"/>
              <a:t>- až 1m dlouhá, šupinatá kůže, za hlavičkou žluté půlměsíčky, kůži svléká</a:t>
            </a:r>
          </a:p>
          <a:p>
            <a:pPr eaLnBrk="1" hangingPunct="1">
              <a:buFont typeface="Arial" charset="0"/>
              <a:buNone/>
            </a:pPr>
            <a:r>
              <a:rPr lang="cs-CZ" u="sng" dirty="0" smtClean="0"/>
              <a:t>Srostlá oční víčka - průhledná</a:t>
            </a:r>
            <a:r>
              <a:rPr lang="cs-CZ" dirty="0" smtClean="0"/>
              <a:t>, </a:t>
            </a:r>
            <a:r>
              <a:rPr lang="cs-CZ" u="sng" dirty="0" smtClean="0"/>
              <a:t>jazyk- čich a hmat</a:t>
            </a:r>
          </a:p>
          <a:p>
            <a:pPr eaLnBrk="1" hangingPunct="1">
              <a:buFont typeface="Arial" charset="0"/>
              <a:buNone/>
            </a:pPr>
            <a:r>
              <a:rPr lang="cs-CZ" dirty="0" smtClean="0"/>
              <a:t>Plavec - </a:t>
            </a:r>
            <a:r>
              <a:rPr lang="cs-CZ" dirty="0" smtClean="0"/>
              <a:t>loví žáby, rybky, hraboše, hmyz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Zuby </a:t>
            </a:r>
            <a:r>
              <a:rPr lang="cs-CZ" dirty="0" smtClean="0"/>
              <a:t>- potravu zachytí – </a:t>
            </a:r>
            <a:r>
              <a:rPr lang="cs-CZ" dirty="0" smtClean="0"/>
              <a:t>nezakousne - </a:t>
            </a:r>
            <a:r>
              <a:rPr lang="cs-CZ" dirty="0" smtClean="0"/>
              <a:t>polyká </a:t>
            </a:r>
            <a:r>
              <a:rPr lang="cs-CZ" dirty="0" smtClean="0"/>
              <a:t>živé - vývržek </a:t>
            </a:r>
            <a:r>
              <a:rPr lang="cs-CZ" dirty="0" smtClean="0"/>
              <a:t>zbytku</a:t>
            </a:r>
          </a:p>
          <a:p>
            <a:pPr eaLnBrk="1" hangingPunct="1">
              <a:buFont typeface="Arial" charset="0"/>
              <a:buNone/>
            </a:pPr>
            <a:r>
              <a:rPr lang="cs-CZ" b="1" dirty="0" smtClean="0"/>
              <a:t>Přímý vývin z vajíček uložených do písku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Uzovka obojkova finsk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2988" y="981075"/>
            <a:ext cx="7156450" cy="5507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TextovéPole 2"/>
          <p:cNvSpPr txBox="1">
            <a:spLocks noChangeArrowheads="1"/>
          </p:cNvSpPr>
          <p:nvPr/>
        </p:nvSpPr>
        <p:spPr bwMode="auto">
          <a:xfrm>
            <a:off x="755650" y="333375"/>
            <a:ext cx="102965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/>
              <a:t>Obr.5  </a:t>
            </a:r>
            <a:r>
              <a:rPr lang="cs-CZ" sz="2000" b="1"/>
              <a:t>užovka obojková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468313" y="692150"/>
            <a:ext cx="86756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>
                <a:latin typeface="Calibri" pitchFamily="34" charset="0"/>
              </a:rPr>
              <a:t>Zdroje obrázků: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Obr.1-http://upload.wikimedia.org/wikipedia/commons/d/df/Teichfrosch.jpg</a:t>
            </a:r>
          </a:p>
          <a:p>
            <a:pPr eaLnBrk="1" hangingPunct="1"/>
            <a:r>
              <a:rPr lang="cs-CZ" sz="1200">
                <a:latin typeface="Calibri" pitchFamily="34" charset="0"/>
              </a:rPr>
              <a:t>Obr.2- </a:t>
            </a:r>
            <a:r>
              <a:rPr lang="cs-CZ" sz="1200">
                <a:latin typeface="Calibri" pitchFamily="34" charset="0"/>
                <a:hlinkClick r:id="rId2"/>
              </a:rPr>
              <a:t>http://cs.wikipedia.org/wiki/Soubor:European_Common_Frog_Rana_temporaria_(cropped).jpg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Obr.3- </a:t>
            </a:r>
            <a:r>
              <a:rPr lang="cs-CZ" sz="1200">
                <a:latin typeface="Calibri" pitchFamily="34" charset="0"/>
                <a:hlinkClick r:id="rId3"/>
              </a:rPr>
              <a:t>http://upload.wikimedia.org/wikipedia/commons/3/31/Bombina_bombina_1_%28Marek_Szczepanek%29.jpg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Obr.4- </a:t>
            </a:r>
            <a:r>
              <a:rPr lang="cs-CZ" sz="1200">
                <a:latin typeface="Calibri" pitchFamily="34" charset="0"/>
                <a:hlinkClick r:id="rId4"/>
              </a:rPr>
              <a:t>http://upload.wikimedia.org/wikipedia/commons/e/e0/Kammmolchmaennchen.jpg</a:t>
            </a:r>
            <a:endParaRPr lang="cs-CZ" sz="1200">
              <a:latin typeface="Calibri" pitchFamily="34" charset="0"/>
            </a:endParaRPr>
          </a:p>
          <a:p>
            <a:pPr eaLnBrk="1" hangingPunct="1"/>
            <a:r>
              <a:rPr lang="cs-CZ" sz="1200">
                <a:latin typeface="Calibri" pitchFamily="34" charset="0"/>
              </a:rPr>
              <a:t>Obr.5-http://upload.wikimedia.org/wikipedia/commons/7/7b/Uzovka_obojkova_finsko.jpg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174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VY_52_INOVACE-63_Obratlovci rybníka - obojživelníci, plazi - učební text</vt:lpstr>
      <vt:lpstr>Obojživelníci:</vt:lpstr>
      <vt:lpstr>Snímek 3</vt:lpstr>
      <vt:lpstr>Snímek 4</vt:lpstr>
      <vt:lpstr>Snímek 5</vt:lpstr>
      <vt:lpstr>Snímek 6</vt:lpstr>
      <vt:lpstr>Plazi: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VY_52_INOVACE-63</dc:title>
  <dc:creator>Hercík</dc:creator>
  <cp:lastModifiedBy>expert</cp:lastModifiedBy>
  <cp:revision>9</cp:revision>
  <dcterms:created xsi:type="dcterms:W3CDTF">2011-05-01T15:32:35Z</dcterms:created>
  <dcterms:modified xsi:type="dcterms:W3CDTF">2012-03-11T09:04:29Z</dcterms:modified>
</cp:coreProperties>
</file>