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627784" y="548681"/>
            <a:ext cx="4104456" cy="1080119"/>
          </a:xfrm>
        </p:spPr>
        <p:txBody>
          <a:bodyPr>
            <a:normAutofit/>
          </a:bodyPr>
          <a:lstStyle/>
          <a:p>
            <a:r>
              <a:rPr lang="cs-CZ" sz="800" dirty="0" smtClean="0"/>
              <a:t>n</a:t>
            </a:r>
            <a:endParaRPr lang="cs-CZ" sz="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852936"/>
            <a:ext cx="6768752" cy="3240360"/>
          </a:xfrm>
        </p:spPr>
        <p:txBody>
          <a:bodyPr>
            <a:normAutofit fontScale="62500" lnSpcReduction="20000"/>
          </a:bodyPr>
          <a:lstStyle/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škola, Hrádek 203</a:t>
            </a: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Projekt: CZ.1.07/1.400/21.1220</a:t>
            </a:r>
          </a:p>
          <a:p>
            <a:pPr lvl="0">
              <a:spcBef>
                <a:spcPts val="0"/>
              </a:spcBef>
            </a:pP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VY_32_INOVACE_09_Přírodověda_20_4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ročník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_Neviditelní nepřátelé člověka – </a:t>
            </a:r>
            <a:r>
              <a:rPr lang="cs-CZ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osmisměrka</a:t>
            </a: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Mgr. Jana </a:t>
            </a:r>
            <a:r>
              <a:rPr lang="cs-CZ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Burdzová</a:t>
            </a:r>
            <a:endParaRPr lang="cs-CZ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Použití: určeno k prezentaci na interaktivní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tabuli</a:t>
            </a:r>
          </a:p>
          <a:p>
            <a:pPr lvl="0">
              <a:spcBef>
                <a:spcPts val="0"/>
              </a:spcBef>
            </a:pP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Jedná se o výukovou prezentaci určenou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 opakování a procvičování učiva . 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Žáci jsou vedeni k aktivnímu řešení problému. Materiál je určen pro výuku žáků s lehkým mentálním postižením.</a:t>
            </a:r>
          </a:p>
          <a:p>
            <a:pPr lvl="0">
              <a:spcBef>
                <a:spcPts val="0"/>
              </a:spcBef>
            </a:pP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5" y="620689"/>
            <a:ext cx="5711825" cy="1393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73068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Kdo jsou neviditelní nepřátelé člověka?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84784"/>
            <a:ext cx="8147248" cy="48965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Bacily</a:t>
            </a:r>
            <a:r>
              <a:rPr lang="cs-CZ" sz="2400" dirty="0" smtClean="0"/>
              <a:t> a </a:t>
            </a:r>
            <a:r>
              <a:rPr lang="cs-CZ" sz="2400" b="1" dirty="0" smtClean="0"/>
              <a:t>viry</a:t>
            </a:r>
            <a:r>
              <a:rPr lang="cs-CZ" sz="2400" dirty="0" smtClean="0"/>
              <a:t>. Pouhým okem jsou ovšem neviditelné.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Přenáší </a:t>
            </a:r>
            <a:r>
              <a:rPr lang="cs-CZ" sz="2400" dirty="0"/>
              <a:t>je také </a:t>
            </a:r>
            <a:r>
              <a:rPr lang="cs-CZ" sz="2400" b="1" dirty="0" smtClean="0"/>
              <a:t>hmyz</a:t>
            </a:r>
            <a:r>
              <a:rPr lang="cs-CZ" sz="2400" dirty="0" smtClean="0"/>
              <a:t>, například mouchy             a blechy.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Způsobují </a:t>
            </a:r>
            <a:r>
              <a:rPr lang="cs-CZ" sz="2400" b="1" dirty="0" smtClean="0"/>
              <a:t>nemoci</a:t>
            </a:r>
            <a:r>
              <a:rPr lang="cs-CZ" sz="2400" dirty="0" smtClean="0"/>
              <a:t>.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Naše </a:t>
            </a:r>
            <a:r>
              <a:rPr lang="cs-CZ" sz="2400" b="1" dirty="0" smtClean="0"/>
              <a:t>krev </a:t>
            </a:r>
            <a:r>
              <a:rPr lang="cs-CZ" sz="2400" dirty="0" smtClean="0"/>
              <a:t>obsahuje červené a bílé krvinky. Bílé </a:t>
            </a:r>
            <a:r>
              <a:rPr lang="cs-CZ" sz="2400" b="1" dirty="0" smtClean="0"/>
              <a:t>krvinky </a:t>
            </a:r>
            <a:r>
              <a:rPr lang="cs-CZ" sz="2400" dirty="0" smtClean="0"/>
              <a:t>nás chrání a proti bacilům bojují.</a:t>
            </a:r>
            <a:endParaRPr lang="cs-CZ" sz="2400" dirty="0"/>
          </a:p>
        </p:txBody>
      </p:sp>
      <p:pic>
        <p:nvPicPr>
          <p:cNvPr id="2052" name="Picture 4" descr="C:\Users\n37n\AppData\Local\Microsoft\Windows\Temporary Internet Files\Content.IE5\EQ6D8SOO\MC9001973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276872"/>
            <a:ext cx="792088" cy="628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n37n\AppData\Local\Microsoft\Windows\Temporary Internet Files\Content.IE5\EQ6D8SOO\MP9004305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1018" y="3212976"/>
            <a:ext cx="1759014" cy="1759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7828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</a:t>
            </a:r>
            <a:r>
              <a:rPr lang="cs-CZ" sz="36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osmisměrce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vyhledej barevně vyznačená slova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2132856"/>
            <a:ext cx="3672408" cy="38884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Neviditelní nepřátelé </a:t>
            </a:r>
          </a:p>
          <a:p>
            <a:pPr marL="0" indent="0">
              <a:buNone/>
            </a:pPr>
            <a:r>
              <a:rPr lang="cs-CZ" sz="2400" dirty="0" smtClean="0"/>
              <a:t>člověka jsou </a:t>
            </a:r>
            <a:r>
              <a:rPr lang="cs-CZ" sz="2400" b="1" dirty="0" smtClean="0">
                <a:solidFill>
                  <a:srgbClr val="00B0F0"/>
                </a:solidFill>
              </a:rPr>
              <a:t>BACILY</a:t>
            </a:r>
            <a:r>
              <a:rPr lang="cs-CZ" sz="2400" dirty="0" smtClean="0"/>
              <a:t> a </a:t>
            </a:r>
            <a:r>
              <a:rPr lang="cs-CZ" sz="2400" b="1" dirty="0" smtClean="0">
                <a:solidFill>
                  <a:srgbClr val="00B050"/>
                </a:solidFill>
              </a:rPr>
              <a:t>VIRY</a:t>
            </a:r>
            <a:r>
              <a:rPr lang="cs-CZ" sz="2400" dirty="0" smtClean="0"/>
              <a:t>. </a:t>
            </a:r>
          </a:p>
          <a:p>
            <a:pPr marL="0" indent="0">
              <a:buNone/>
            </a:pPr>
            <a:r>
              <a:rPr lang="cs-CZ" sz="2400" dirty="0" smtClean="0"/>
              <a:t>Přenáší je také </a:t>
            </a:r>
            <a:r>
              <a:rPr lang="cs-CZ" sz="2400" b="1" dirty="0" smtClean="0">
                <a:solidFill>
                  <a:srgbClr val="00B0F0"/>
                </a:solidFill>
              </a:rPr>
              <a:t>HMYZ</a:t>
            </a:r>
            <a:r>
              <a:rPr lang="cs-CZ" sz="2400" dirty="0" smtClean="0"/>
              <a:t>. </a:t>
            </a:r>
          </a:p>
          <a:p>
            <a:pPr marL="0" indent="0">
              <a:buNone/>
            </a:pPr>
            <a:r>
              <a:rPr lang="cs-CZ" sz="2400" dirty="0" smtClean="0"/>
              <a:t>Způsobují </a:t>
            </a:r>
            <a:r>
              <a:rPr lang="cs-CZ" sz="2400" b="1" dirty="0" smtClean="0">
                <a:solidFill>
                  <a:srgbClr val="00B050"/>
                </a:solidFill>
              </a:rPr>
              <a:t>NEMOCI</a:t>
            </a:r>
            <a:r>
              <a:rPr lang="cs-CZ" sz="2400" dirty="0" smtClean="0"/>
              <a:t>. 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Obranou proti bacilům a </a:t>
            </a:r>
          </a:p>
          <a:p>
            <a:pPr marL="0" indent="0">
              <a:buNone/>
            </a:pPr>
            <a:r>
              <a:rPr lang="cs-CZ" sz="2400" dirty="0" smtClean="0"/>
              <a:t>virům jsou bílé </a:t>
            </a:r>
            <a:r>
              <a:rPr lang="cs-CZ" sz="2400" b="1" dirty="0" smtClean="0">
                <a:solidFill>
                  <a:srgbClr val="FF0000"/>
                </a:solidFill>
              </a:rPr>
              <a:t>KRVINKY</a:t>
            </a:r>
            <a:r>
              <a:rPr lang="cs-CZ" sz="2400" dirty="0" smtClean="0"/>
              <a:t>, </a:t>
            </a:r>
          </a:p>
          <a:p>
            <a:pPr marL="0" indent="0">
              <a:buNone/>
            </a:pPr>
            <a:r>
              <a:rPr lang="cs-CZ" sz="2400" dirty="0" smtClean="0"/>
              <a:t>které obsahuje naše </a:t>
            </a:r>
            <a:r>
              <a:rPr lang="cs-CZ" sz="2400" b="1" dirty="0" smtClean="0">
                <a:solidFill>
                  <a:srgbClr val="FF0000"/>
                </a:solidFill>
              </a:rPr>
              <a:t>KREV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195177568"/>
              </p:ext>
            </p:extLst>
          </p:nvPr>
        </p:nvGraphicFramePr>
        <p:xfrm>
          <a:off x="4211960" y="1772819"/>
          <a:ext cx="4752531" cy="4248468"/>
        </p:xfrm>
        <a:graphic>
          <a:graphicData uri="http://schemas.openxmlformats.org/drawingml/2006/table">
            <a:tbl>
              <a:tblPr firstRow="1" firstCol="1" bandRow="1"/>
              <a:tblGrid>
                <a:gridCol w="678933"/>
                <a:gridCol w="678933"/>
                <a:gridCol w="678933"/>
                <a:gridCol w="678933"/>
                <a:gridCol w="678933"/>
                <a:gridCol w="678933"/>
                <a:gridCol w="678933"/>
              </a:tblGrid>
              <a:tr h="6069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I</a:t>
                      </a:r>
                      <a:endParaRPr lang="cs-CZ" sz="2000" b="1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</a:t>
                      </a:r>
                      <a:endParaRPr lang="cs-CZ" sz="2000" b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O</a:t>
                      </a:r>
                      <a:endParaRPr lang="cs-CZ" sz="2000" b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</a:t>
                      </a:r>
                      <a:endParaRPr lang="cs-CZ" sz="2000" b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E</a:t>
                      </a:r>
                      <a:endParaRPr lang="cs-CZ" sz="2000" b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</a:t>
                      </a:r>
                      <a:endParaRPr lang="cs-CZ" sz="2000" b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</a:t>
                      </a:r>
                      <a:endParaRPr lang="cs-CZ" sz="2000" b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69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Y</a:t>
                      </a:r>
                      <a:endParaRPr lang="cs-CZ" sz="2000" b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H</a:t>
                      </a:r>
                      <a:endParaRPr lang="cs-CZ" sz="2000" b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</a:t>
                      </a:r>
                      <a:endParaRPr lang="cs-CZ" sz="2000" b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</a:t>
                      </a:r>
                      <a:endParaRPr lang="cs-CZ" sz="2000" b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</a:t>
                      </a:r>
                      <a:endParaRPr lang="cs-CZ" sz="2000" b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R</a:t>
                      </a:r>
                      <a:endParaRPr lang="cs-CZ" sz="2000" b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R</a:t>
                      </a:r>
                      <a:endParaRPr lang="cs-CZ" sz="2000" b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69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U</a:t>
                      </a:r>
                      <a:endParaRPr lang="cs-CZ" sz="2000" b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L</a:t>
                      </a:r>
                      <a:endParaRPr lang="cs-CZ" sz="2000" b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Y</a:t>
                      </a:r>
                      <a:endParaRPr lang="cs-CZ" sz="2000" b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T</a:t>
                      </a:r>
                      <a:endParaRPr lang="cs-CZ" sz="2000" b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</a:t>
                      </a:r>
                      <a:endParaRPr lang="cs-CZ" sz="2000" b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X</a:t>
                      </a:r>
                      <a:endParaRPr lang="cs-CZ" sz="2000" b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</a:t>
                      </a:r>
                      <a:endParaRPr lang="cs-CZ" sz="2000" b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69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</a:t>
                      </a:r>
                      <a:endParaRPr lang="cs-CZ" sz="2000" b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</a:t>
                      </a:r>
                      <a:endParaRPr lang="cs-CZ" sz="2000" b="1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I</a:t>
                      </a:r>
                      <a:endParaRPr lang="cs-CZ" sz="2000" b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I</a:t>
                      </a:r>
                      <a:endParaRPr lang="cs-CZ" sz="2000" b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W</a:t>
                      </a:r>
                      <a:endParaRPr lang="cs-CZ" sz="2000" b="1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B</a:t>
                      </a:r>
                      <a:endParaRPr lang="cs-CZ" sz="2000" b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</a:t>
                      </a:r>
                      <a:endParaRPr lang="cs-CZ" sz="2000" b="1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69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H</a:t>
                      </a:r>
                      <a:endParaRPr lang="cs-CZ" sz="2000" b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</a:t>
                      </a:r>
                      <a:endParaRPr lang="cs-CZ" sz="2000" b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</a:t>
                      </a:r>
                      <a:endParaRPr lang="cs-CZ" sz="2000" b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</a:t>
                      </a:r>
                      <a:endParaRPr lang="cs-CZ" sz="2000" b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B</a:t>
                      </a:r>
                      <a:endParaRPr lang="cs-CZ" sz="2000" b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X</a:t>
                      </a:r>
                      <a:endParaRPr lang="cs-CZ" sz="2000" b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E</a:t>
                      </a:r>
                      <a:endParaRPr lang="cs-CZ" sz="2000" b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69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I</a:t>
                      </a:r>
                      <a:endParaRPr lang="cs-CZ" sz="2000" b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</a:t>
                      </a:r>
                      <a:endParaRPr lang="cs-CZ" sz="2000" b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Q</a:t>
                      </a:r>
                      <a:endParaRPr lang="cs-CZ" sz="2000" b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T</a:t>
                      </a:r>
                      <a:endParaRPr lang="cs-CZ" sz="2000" b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</a:t>
                      </a:r>
                      <a:endParaRPr lang="cs-CZ" sz="2000" b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E</a:t>
                      </a:r>
                      <a:endParaRPr lang="cs-CZ" sz="2000" b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R</a:t>
                      </a:r>
                      <a:endParaRPr lang="cs-CZ" sz="2000" b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069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Y</a:t>
                      </a:r>
                      <a:endParaRPr lang="cs-CZ" sz="2000" b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</a:t>
                      </a:r>
                      <a:endParaRPr lang="cs-CZ" sz="2000" b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I</a:t>
                      </a:r>
                      <a:endParaRPr lang="cs-CZ" sz="2000" b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R</a:t>
                      </a:r>
                      <a:endParaRPr lang="cs-CZ" sz="2000" b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Y</a:t>
                      </a:r>
                      <a:endParaRPr lang="cs-CZ" sz="2000" b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B</a:t>
                      </a:r>
                      <a:endParaRPr lang="cs-CZ" sz="2000" b="1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</a:t>
                      </a:r>
                      <a:endParaRPr lang="cs-CZ" sz="2000" b="1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6964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Řešení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844824"/>
            <a:ext cx="2808312" cy="4176464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00B0F0"/>
                </a:solidFill>
              </a:rPr>
              <a:t>BACILY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VIRY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B0F0"/>
                </a:solidFill>
              </a:rPr>
              <a:t>HMYZ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NEMOCI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KRVINKY</a:t>
            </a:r>
          </a:p>
          <a:p>
            <a:pPr marL="0" indent="0">
              <a:buNone/>
            </a:pPr>
            <a:r>
              <a:rPr lang="cs-CZ" sz="2800" dirty="0" smtClean="0"/>
              <a:t> </a:t>
            </a:r>
            <a:endParaRPr lang="cs-CZ" sz="2800" dirty="0"/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KREV</a:t>
            </a:r>
            <a:endParaRPr lang="cs-CZ" sz="2800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844824"/>
            <a:ext cx="8352928" cy="43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15812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0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0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0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296144"/>
          </a:xfrm>
        </p:spPr>
        <p:txBody>
          <a:bodyPr>
            <a:normAutofit/>
          </a:bodyPr>
          <a:lstStyle/>
          <a:p>
            <a:pPr algn="l"/>
            <a:r>
              <a:rPr lang="cs-CZ" sz="2400" dirty="0"/>
              <a:t>Citace</a:t>
            </a:r>
            <a:br>
              <a:rPr lang="cs-CZ" sz="2400" dirty="0"/>
            </a:br>
            <a:r>
              <a:rPr lang="cs-CZ" sz="2400" dirty="0"/>
              <a:t>ilustrace a fotografie: </a:t>
            </a:r>
            <a:r>
              <a:rPr lang="cs-CZ" sz="2400" dirty="0">
                <a:hlinkClick r:id="rId2"/>
              </a:rPr>
              <a:t>www.office.microsoft.com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80263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205</Words>
  <Application>Microsoft Office PowerPoint</Application>
  <PresentationFormat>Předvádění na obrazovce (4:3)</PresentationFormat>
  <Paragraphs>91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n</vt:lpstr>
      <vt:lpstr>Kdo jsou neviditelní nepřátelé člověka?</vt:lpstr>
      <vt:lpstr>V osmisměrce vyhledej barevně vyznačená slova</vt:lpstr>
      <vt:lpstr>Řešení</vt:lpstr>
      <vt:lpstr>Citace ilustrace a fotografie: www.office.microsoft.com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n37n</dc:creator>
  <cp:lastModifiedBy>n37n</cp:lastModifiedBy>
  <cp:revision>10</cp:revision>
  <dcterms:created xsi:type="dcterms:W3CDTF">2012-03-15T15:47:14Z</dcterms:created>
  <dcterms:modified xsi:type="dcterms:W3CDTF">2013-01-03T22:29:28Z</dcterms:modified>
</cp:coreProperties>
</file>