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8" r:id="rId2"/>
    <p:sldId id="260" r:id="rId3"/>
    <p:sldId id="262" r:id="rId4"/>
    <p:sldId id="264" r:id="rId5"/>
    <p:sldId id="258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2DE3D77-C19C-45E8-89B5-92B8E5077679}">
          <p14:sldIdLst>
            <p14:sldId id="268"/>
            <p14:sldId id="260"/>
            <p14:sldId id="262"/>
            <p14:sldId id="264"/>
            <p14:sldId id="258"/>
            <p14:sldId id="265"/>
            <p14:sldId id="266"/>
            <p14:sldId id="267"/>
          </p14:sldIdLst>
        </p14:section>
        <p14:section name="Oddíl bez názvu" id="{CC69BFCB-A288-4C3E-9A7D-3ED7482502EB}">
          <p14:sldIdLst/>
        </p14:section>
        <p14:section name="Oddíl bez názvu" id="{7F71380D-9051-418F-8EE7-B8C6FFFAAE09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6270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FE59BB-841D-46C5-9347-2519D6D2357B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41D9B9-B1AB-4823-884E-91451DB5BB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401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1D9B9-B1AB-4823-884E-91451DB5BBC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337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876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123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039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151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519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813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940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941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00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705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368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AFBAD-1306-435F-A879-56B5C6A3D39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F4517-46E1-4A54-A46C-413C2D23E7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9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65618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455059"/>
            <a:ext cx="6400800" cy="2760712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Sada  :Člověk a jeho společnost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 01 Dějepis </a:t>
            </a:r>
            <a:r>
              <a:rPr lang="cs-CZ" sz="2000" dirty="0" smtClean="0">
                <a:solidFill>
                  <a:schemeClr val="tx1"/>
                </a:solidFill>
              </a:rPr>
              <a:t>_7.ročník</a:t>
            </a:r>
            <a:r>
              <a:rPr lang="cs-CZ" sz="2000" dirty="0" smtClean="0">
                <a:solidFill>
                  <a:schemeClr val="tx1"/>
                </a:solidFill>
              </a:rPr>
              <a:t>_02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Velkomoravská říše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</a:t>
            </a:r>
            <a:r>
              <a:rPr lang="cs-CZ" sz="2000" dirty="0">
                <a:solidFill>
                  <a:schemeClr val="tx1"/>
                </a:solidFill>
              </a:rPr>
              <a:t>: Mgr. </a:t>
            </a:r>
            <a:r>
              <a:rPr lang="cs-CZ" sz="2000" dirty="0" smtClean="0">
                <a:solidFill>
                  <a:schemeClr val="tx1"/>
                </a:solidFill>
              </a:rPr>
              <a:t>Radka Kocábová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>
                <a:solidFill>
                  <a:schemeClr val="tx1"/>
                </a:solidFill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</a:rPr>
              <a:t>Příchod Konstantina  a Metoděje na </a:t>
            </a:r>
            <a:r>
              <a:rPr lang="cs-CZ" sz="2000" dirty="0" smtClean="0">
                <a:solidFill>
                  <a:schemeClr val="tx1"/>
                </a:solidFill>
              </a:rPr>
              <a:t>Moravu. </a:t>
            </a:r>
            <a:r>
              <a:rPr lang="cs-CZ" sz="2000" dirty="0">
                <a:solidFill>
                  <a:schemeClr val="tx1"/>
                </a:solidFill>
              </a:rPr>
              <a:t>M</a:t>
            </a:r>
            <a:r>
              <a:rPr lang="cs-CZ" sz="2000" dirty="0" smtClean="0">
                <a:solidFill>
                  <a:schemeClr val="tx1"/>
                </a:solidFill>
              </a:rPr>
              <a:t>ateriál </a:t>
            </a:r>
            <a:r>
              <a:rPr lang="cs-CZ" sz="2000" dirty="0">
                <a:solidFill>
                  <a:schemeClr val="tx1"/>
                </a:solidFill>
              </a:rPr>
              <a:t>slouží k projekci na interaktivní </a:t>
            </a:r>
            <a:r>
              <a:rPr lang="cs-CZ" sz="2000" dirty="0" smtClean="0">
                <a:solidFill>
                  <a:schemeClr val="tx1"/>
                </a:solidFill>
              </a:rPr>
              <a:t>tabuli seznamuje žáky  s Velkou Moravou a příchodem učenců.</a:t>
            </a:r>
            <a:endParaRPr lang="cs-CZ" sz="2000" dirty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6000" y="227712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1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Velkomoravská říše.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vznikla v 9. století</a:t>
            </a:r>
          </a:p>
          <a:p>
            <a:r>
              <a:rPr lang="cs-CZ" dirty="0" smtClean="0"/>
              <a:t>- Zakladatel rodu byl </a:t>
            </a:r>
            <a:r>
              <a:rPr lang="cs-CZ" dirty="0" smtClean="0">
                <a:solidFill>
                  <a:srgbClr val="FF0000"/>
                </a:solidFill>
              </a:rPr>
              <a:t>Mojmír I.</a:t>
            </a:r>
          </a:p>
          <a:p>
            <a:r>
              <a:rPr lang="cs-CZ" dirty="0" smtClean="0"/>
              <a:t>- K nejvýznamnějším hradištím patřily: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Mikulčice,Bratislava</a:t>
            </a:r>
            <a:r>
              <a:rPr lang="cs-CZ" dirty="0" smtClean="0"/>
              <a:t>, Nitra.</a:t>
            </a:r>
          </a:p>
          <a:p>
            <a:r>
              <a:rPr lang="cs-CZ" dirty="0" smtClean="0"/>
              <a:t>- objevily se první zděné kostely a řemeslné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dílny</a:t>
            </a:r>
          </a:p>
          <a:p>
            <a:r>
              <a:rPr lang="cs-CZ" dirty="0" smtClean="0"/>
              <a:t>- v hrobech boháčů se objevily šperky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29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Kostel </a:t>
            </a:r>
            <a:r>
              <a:rPr lang="cs-CZ" dirty="0" err="1" smtClean="0"/>
              <a:t>sv.Hypolita</a:t>
            </a:r>
            <a:r>
              <a:rPr lang="cs-CZ" dirty="0" smtClean="0"/>
              <a:t>(Znojmo)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653" y="1600200"/>
            <a:ext cx="311069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754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Šperky –Velká Morava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72816"/>
            <a:ext cx="5664291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916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Učenci –Konstantin a Metoděj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vlády knížete Rostislava docházelo k častým bojům proti říši východofranské</a:t>
            </a:r>
          </a:p>
          <a:p>
            <a:r>
              <a:rPr lang="cs-CZ" dirty="0" smtClean="0"/>
              <a:t>Proto kníže povolal tyto 2 učence</a:t>
            </a:r>
          </a:p>
          <a:p>
            <a:r>
              <a:rPr lang="cs-CZ" dirty="0" smtClean="0"/>
              <a:t>Jejich úkolem bylo – šířit křesťanství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- přeložili bibli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- sestavit staroslověnštinu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138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Konstantin a Metoděj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02822"/>
            <a:ext cx="3375816" cy="5020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265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Nájezdy maďarských kočovných kmenů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556792"/>
            <a:ext cx="8229600" cy="4525963"/>
          </a:xfrm>
        </p:spPr>
        <p:txBody>
          <a:bodyPr/>
          <a:lstStyle/>
          <a:p>
            <a:r>
              <a:rPr lang="cs-CZ" dirty="0" smtClean="0"/>
              <a:t>-posledním panovníkem byl Mojmír II</a:t>
            </a:r>
          </a:p>
          <a:p>
            <a:r>
              <a:rPr lang="cs-CZ" dirty="0" smtClean="0"/>
              <a:t> Arpád</a:t>
            </a:r>
          </a:p>
          <a:p>
            <a:r>
              <a:rPr lang="cs-CZ" dirty="0" smtClean="0"/>
              <a:t>-vůdce kočovných</a:t>
            </a:r>
          </a:p>
          <a:p>
            <a:pPr marL="0" indent="0">
              <a:buNone/>
            </a:pPr>
            <a:r>
              <a:rPr lang="cs-CZ" dirty="0" smtClean="0"/>
              <a:t>     kmenů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96952"/>
            <a:ext cx="3898379" cy="3513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441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252520" cy="5445224"/>
          </a:xfrm>
        </p:spPr>
        <p:txBody>
          <a:bodyPr>
            <a:normAutofit/>
          </a:bodyPr>
          <a:lstStyle/>
          <a:p>
            <a:r>
              <a:rPr lang="cs-CZ" sz="1800" dirty="0"/>
              <a:t>Citace: </a:t>
            </a:r>
          </a:p>
          <a:p>
            <a:pPr marL="0" indent="0">
              <a:buNone/>
            </a:pPr>
            <a:r>
              <a:rPr lang="cs-CZ" sz="1800" dirty="0" smtClean="0"/>
              <a:t>     </a:t>
            </a:r>
            <a:r>
              <a:rPr lang="cs-CZ" sz="1800" dirty="0" err="1" smtClean="0"/>
              <a:t>GuentherZ</a:t>
            </a:r>
            <a:r>
              <a:rPr lang="cs-CZ" sz="1800" dirty="0" smtClean="0"/>
              <a:t> </a:t>
            </a:r>
            <a:r>
              <a:rPr lang="cs-CZ" sz="1800" dirty="0"/>
              <a:t>2010-03-06 0062 Znojmo </a:t>
            </a:r>
            <a:r>
              <a:rPr lang="cs-CZ" sz="1800" dirty="0" err="1"/>
              <a:t>Hradiste</a:t>
            </a:r>
            <a:r>
              <a:rPr lang="cs-CZ" sz="1800" dirty="0"/>
              <a:t> </a:t>
            </a:r>
            <a:r>
              <a:rPr lang="cs-CZ" sz="1800" dirty="0" err="1"/>
              <a:t>Probstei</a:t>
            </a:r>
            <a:r>
              <a:rPr lang="cs-CZ" sz="1800" dirty="0"/>
              <a:t> </a:t>
            </a:r>
            <a:r>
              <a:rPr lang="cs-CZ" sz="1800" dirty="0" smtClean="0"/>
              <a:t>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Kirche.jpg </a:t>
            </a:r>
            <a:r>
              <a:rPr lang="en-US" sz="1800" dirty="0" smtClean="0"/>
              <a:t>[ online]</a:t>
            </a:r>
            <a:r>
              <a:rPr lang="cs-CZ" sz="1800" dirty="0" smtClean="0"/>
              <a:t> 20.6.2011,12:58 </a:t>
            </a:r>
            <a:r>
              <a:rPr lang="en-US" sz="1800" dirty="0" smtClean="0"/>
              <a:t>[</a:t>
            </a:r>
            <a:r>
              <a:rPr lang="en-US" sz="1800" dirty="0" err="1" smtClean="0"/>
              <a:t>citace</a:t>
            </a:r>
            <a:r>
              <a:rPr lang="en-US" sz="1800" dirty="0" smtClean="0"/>
              <a:t> </a:t>
            </a:r>
            <a:r>
              <a:rPr lang="cs-CZ" sz="1800" dirty="0" smtClean="0"/>
              <a:t>: </a:t>
            </a:r>
            <a:r>
              <a:rPr lang="en-US" sz="1800" dirty="0" smtClean="0"/>
              <a:t>2011</a:t>
            </a:r>
            <a:r>
              <a:rPr lang="cs-CZ" sz="1800" dirty="0" smtClean="0"/>
              <a:t>-06-20</a:t>
            </a:r>
            <a:r>
              <a:rPr lang="en-US" sz="1800"/>
              <a:t>]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</a:t>
            </a:r>
            <a:r>
              <a:rPr lang="en-US" sz="1800" dirty="0" smtClean="0"/>
              <a:t> </a:t>
            </a:r>
            <a:r>
              <a:rPr lang="cs-CZ" sz="1800" dirty="0" smtClean="0"/>
              <a:t>Dostupný z www: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en-US" sz="1800" dirty="0" smtClean="0"/>
              <a:t>&lt;</a:t>
            </a:r>
            <a:r>
              <a:rPr lang="cs-CZ" sz="1800" dirty="0" smtClean="0"/>
              <a:t> http</a:t>
            </a:r>
            <a:r>
              <a:rPr lang="cs-CZ" sz="1800" dirty="0"/>
              <a:t>://cs.wikipedia.org/wiki/Kostel_svat%C3%A9ho_Hypolita_(Znojmo</a:t>
            </a:r>
            <a:r>
              <a:rPr lang="cs-CZ" sz="1800" dirty="0" smtClean="0"/>
              <a:t>) </a:t>
            </a:r>
            <a:r>
              <a:rPr lang="en-US" sz="1800" dirty="0" smtClean="0"/>
              <a:t>&gt;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  </a:t>
            </a:r>
            <a:r>
              <a:rPr lang="cs-CZ" sz="1800" dirty="0" err="1" smtClean="0"/>
              <a:t>Peko</a:t>
            </a:r>
            <a:r>
              <a:rPr lang="cs-CZ" sz="1800" dirty="0"/>
              <a:t> Velka Morava </a:t>
            </a:r>
            <a:r>
              <a:rPr lang="cs-CZ" sz="1800" dirty="0" err="1"/>
              <a:t>sperky</a:t>
            </a:r>
            <a:r>
              <a:rPr lang="cs-CZ" sz="1800" dirty="0"/>
              <a:t> </a:t>
            </a:r>
            <a:r>
              <a:rPr lang="cs-CZ" sz="1800" dirty="0" smtClean="0"/>
              <a:t>4.jpg </a:t>
            </a:r>
            <a:r>
              <a:rPr lang="en-US" sz="1800" dirty="0" smtClean="0"/>
              <a:t>[online] </a:t>
            </a:r>
            <a:r>
              <a:rPr lang="cs-CZ" sz="1800" dirty="0" smtClean="0"/>
              <a:t>20.6.2011,13:09</a:t>
            </a:r>
            <a:r>
              <a:rPr lang="en-US" sz="1800" dirty="0" smtClean="0"/>
              <a:t>[</a:t>
            </a:r>
            <a:r>
              <a:rPr lang="en-US" sz="1800" dirty="0" err="1" smtClean="0"/>
              <a:t>citace</a:t>
            </a:r>
            <a:r>
              <a:rPr lang="cs-CZ" sz="1800" dirty="0" smtClean="0"/>
              <a:t>: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2011-06-20-</a:t>
            </a:r>
            <a:r>
              <a:rPr lang="en-US" sz="1800" dirty="0" smtClean="0"/>
              <a:t>] </a:t>
            </a:r>
            <a:r>
              <a:rPr lang="en-US" sz="1800" dirty="0" err="1" smtClean="0"/>
              <a:t>Dostupn</a:t>
            </a:r>
            <a:r>
              <a:rPr lang="cs-CZ" sz="1800" dirty="0" smtClean="0"/>
              <a:t>ý</a:t>
            </a:r>
            <a:r>
              <a:rPr lang="en-US" sz="1800" dirty="0" smtClean="0"/>
              <a:t> </a:t>
            </a:r>
            <a:r>
              <a:rPr lang="cs-CZ" sz="1800" dirty="0" smtClean="0"/>
              <a:t>z</a:t>
            </a:r>
            <a:r>
              <a:rPr lang="en-US" sz="1800" dirty="0" smtClean="0"/>
              <a:t> </a:t>
            </a:r>
            <a:r>
              <a:rPr lang="cs-CZ" sz="1800" dirty="0" smtClean="0"/>
              <a:t>www: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en-US" sz="1800" dirty="0" smtClean="0"/>
              <a:t>&lt;</a:t>
            </a:r>
            <a:r>
              <a:rPr lang="cs-CZ" sz="1800" dirty="0" smtClean="0"/>
              <a:t> </a:t>
            </a:r>
            <a:r>
              <a:rPr lang="cs-CZ" sz="1800" dirty="0"/>
              <a:t>http://</a:t>
            </a:r>
            <a:r>
              <a:rPr lang="cs-CZ" sz="1800" dirty="0" smtClean="0"/>
              <a:t>cs.wikipedia.org/wiki/Soubor:Velka_Morava_sperky_4.jpg</a:t>
            </a:r>
            <a:r>
              <a:rPr lang="en-US" sz="1800" dirty="0" smtClean="0"/>
              <a:t>&gt;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tento soubor je volné </a:t>
            </a:r>
            <a:r>
              <a:rPr lang="cs-CZ" sz="1800" dirty="0" err="1" smtClean="0"/>
              <a:t>dílo,protože</a:t>
            </a:r>
            <a:r>
              <a:rPr lang="cs-CZ" sz="1800" dirty="0" smtClean="0"/>
              <a:t> doba ochrany majetkových  </a:t>
            </a:r>
          </a:p>
          <a:p>
            <a:pPr marL="0" indent="0">
              <a:buNone/>
            </a:pPr>
            <a:r>
              <a:rPr lang="cs-CZ" sz="1800" dirty="0" smtClean="0"/>
              <a:t>   autorských práv </a:t>
            </a:r>
            <a:r>
              <a:rPr lang="cs-CZ" sz="1800" dirty="0"/>
              <a:t>již vypršela, </a:t>
            </a:r>
            <a:r>
              <a:rPr lang="cs-CZ" sz="1800" dirty="0" smtClean="0"/>
              <a:t>KyrilMethod.jpg </a:t>
            </a:r>
            <a:r>
              <a:rPr lang="en-US" sz="1800" dirty="0" smtClean="0"/>
              <a:t>[ online]</a:t>
            </a:r>
            <a:r>
              <a:rPr lang="cs-CZ" sz="1800" dirty="0" smtClean="0"/>
              <a:t>20.6.2011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13:17</a:t>
            </a:r>
            <a:r>
              <a:rPr lang="en-US" sz="1800" dirty="0" smtClean="0"/>
              <a:t>[</a:t>
            </a:r>
            <a:r>
              <a:rPr lang="en-US" sz="1800" dirty="0" err="1" smtClean="0"/>
              <a:t>citace</a:t>
            </a:r>
            <a:r>
              <a:rPr lang="cs-CZ" sz="1800" dirty="0" smtClean="0"/>
              <a:t>: 2011-06-20-</a:t>
            </a:r>
            <a:r>
              <a:rPr lang="en-US" sz="1800" dirty="0" smtClean="0"/>
              <a:t>] </a:t>
            </a:r>
            <a:r>
              <a:rPr lang="cs-CZ" sz="1800" dirty="0" smtClean="0"/>
              <a:t>        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  </a:t>
            </a:r>
            <a:r>
              <a:rPr lang="en-US" sz="1800" dirty="0" smtClean="0"/>
              <a:t>&lt;</a:t>
            </a:r>
            <a:r>
              <a:rPr lang="cs-CZ" sz="1800" dirty="0" smtClean="0"/>
              <a:t> </a:t>
            </a:r>
            <a:r>
              <a:rPr lang="cs-CZ" sz="1800" dirty="0"/>
              <a:t>http://cs.wikipedia.org/wiki/Konstantin_a_Metod%C4%9Bj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   </a:t>
            </a:r>
            <a:r>
              <a:rPr lang="cs-CZ" sz="1800" dirty="0" err="1"/>
              <a:t>Anonymus</a:t>
            </a:r>
            <a:r>
              <a:rPr lang="cs-CZ" sz="1800" dirty="0"/>
              <a:t> (P. Magister), </a:t>
            </a:r>
            <a:r>
              <a:rPr lang="cs-CZ" sz="1800" dirty="0" smtClean="0"/>
              <a:t>HetVezer-ChroniconPictum.jpg</a:t>
            </a:r>
            <a:r>
              <a:rPr lang="en-US" sz="1800" dirty="0" smtClean="0"/>
              <a:t>[online] 20.6.2011,13</a:t>
            </a:r>
            <a:r>
              <a:rPr lang="cs-CZ" sz="1800" dirty="0" smtClean="0"/>
              <a:t>:30</a:t>
            </a:r>
            <a:r>
              <a:rPr lang="en-US" sz="1800" dirty="0" smtClean="0"/>
              <a:t> </a:t>
            </a:r>
            <a:r>
              <a:rPr lang="en-US" sz="2000" dirty="0" smtClean="0"/>
              <a:t>  </a:t>
            </a:r>
          </a:p>
          <a:p>
            <a:pPr marL="0" indent="0">
              <a:buNone/>
            </a:pPr>
            <a:r>
              <a:rPr lang="en-US" sz="2000" dirty="0"/>
              <a:t> </a:t>
            </a:r>
            <a:r>
              <a:rPr lang="en-US" sz="2000" dirty="0" smtClean="0"/>
              <a:t>  [ 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2011-06-20-</a:t>
            </a:r>
            <a:r>
              <a:rPr lang="en-US" sz="2000" dirty="0" smtClean="0"/>
              <a:t>] </a:t>
            </a:r>
            <a:r>
              <a:rPr lang="cs-CZ" sz="2000" dirty="0" smtClean="0"/>
              <a:t>Dostupný z www:</a:t>
            </a:r>
          </a:p>
          <a:p>
            <a:pPr marL="0" indent="0">
              <a:buNone/>
            </a:pPr>
            <a:r>
              <a:rPr lang="en-US" sz="2000" dirty="0" smtClean="0"/>
              <a:t>&lt;</a:t>
            </a:r>
            <a:r>
              <a:rPr lang="cs-CZ" sz="2000" dirty="0" smtClean="0"/>
              <a:t>.</a:t>
            </a:r>
            <a:r>
              <a:rPr lang="en-US" sz="2000" dirty="0" smtClean="0"/>
              <a:t>http</a:t>
            </a:r>
            <a:r>
              <a:rPr lang="en-US" sz="2000" dirty="0"/>
              <a:t>://</a:t>
            </a:r>
            <a:r>
              <a:rPr lang="en-US" sz="2000" dirty="0" smtClean="0"/>
              <a:t>cs.wikipedia.org/wiki/Soubor:HetVezer-ChroniconPictum.jpg&gt;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15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280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Velkomoravská říše.</vt:lpstr>
      <vt:lpstr>Kostel sv.Hypolita(Znojmo)</vt:lpstr>
      <vt:lpstr>Šperky –Velká Morava</vt:lpstr>
      <vt:lpstr>Učenci –Konstantin a Metoděj</vt:lpstr>
      <vt:lpstr>Konstantin a Metoděj</vt:lpstr>
      <vt:lpstr>Nájezdy maďarských kočovných kmenů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33</cp:revision>
  <dcterms:created xsi:type="dcterms:W3CDTF">2011-06-17T09:29:35Z</dcterms:created>
  <dcterms:modified xsi:type="dcterms:W3CDTF">2012-01-07T17:05:49Z</dcterms:modified>
</cp:coreProperties>
</file>