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1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5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9E814-3A8E-4CD5-A6B8-24A3762BFBF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1CED0-464D-4CEC-879C-A8E4C5C2BC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309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4AFD3-0227-4E4C-953B-6E4DB0D76143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5EE59-EC58-4F76-9BD5-80794461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572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08FBB-2520-4C7A-A58F-F674D30B565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A6078-B495-42B5-B742-75D47A37E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259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B8BD7-49FB-4060-BD23-86ABA1100BA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3115C-AAB1-42BC-8A23-C1E78B235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427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E29AD-1B39-4152-8D10-6C1C3AA7A528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4BD07-B56B-470E-B6BB-9A44779B6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829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3ADF9-474B-4D4F-8E0B-1D152D1D1AA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61B84-9A45-42F6-9BFA-9F9F60F86B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33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2026C-26BF-46A3-B306-85D1DA14463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B3423-5857-4D65-B836-F8372E2B2E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40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BC37B-C6C3-4DA4-AA8C-FC3DA259C2E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85BD4-87A4-4BCD-889C-7CF4C72AC1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961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0811-92A1-4F48-A721-4F6EF343714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97183-2D04-48BE-9710-53190F5C2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48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46D06-4E5F-4072-8320-6D4B2161A644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66417-978F-400B-A556-ABE7021F3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97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5580F-1DC7-4C15-B00C-A41F1F9D64D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213C7-FEA4-4AD9-BC5B-725B46C389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130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1763A-56B2-48A0-BA29-9ACBEFF372F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CA34EF-4069-49D8-B98A-915733920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d/d5/White_Stork_(Ciconia_ciconia)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e/e4/Grey_Herons_(Ardea_cinerea)_-2_on_nest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c/cb/Bl%C3%A4sshuhn_Fulica_atra_2_Richard_Bartz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6/6d/Rallus_aquaticus_3_(Marek_Szczepanek)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1/15/Black-headed_Gull_-_Larus_ridibundus_-_Hettum%C3%A1fur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1/1c/Larus_ridibundus_(Marek_Szczepanek)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5/5c/Reed_warbler_cuckoo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0/01/Pied_wagtail.jpe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7/7a/Aythya_ferina_(Marek_Szczepanek)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2/26/Podiceps_cristatus_adult_and_young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a/a2/CygneVaires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c/c5/Greylag-Goose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upload.wikimedia.org/wikipedia/commons/7/7c/Mallard_08050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7/StockentenKuecken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8/84/Kaczka_krzyzowka_samica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llard_080508.jpg" TargetMode="External"/><Relationship Id="rId3" Type="http://schemas.openxmlformats.org/officeDocument/2006/relationships/hyperlink" Target="http://cs.wikipedia.org/wiki/Soubor:Pied_wagtail.jpeg" TargetMode="External"/><Relationship Id="rId7" Type="http://schemas.openxmlformats.org/officeDocument/2006/relationships/hyperlink" Target="http://cs.wikipedia.org/wiki/Soubor:Greylag-Goose.jpg" TargetMode="External"/><Relationship Id="rId2" Type="http://schemas.openxmlformats.org/officeDocument/2006/relationships/hyperlink" Target="http://cs.wikipedia.org/wiki/Soubor:Reed_warbler_cucko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ygneVaires.jpg" TargetMode="External"/><Relationship Id="rId5" Type="http://schemas.openxmlformats.org/officeDocument/2006/relationships/hyperlink" Target="http://cs.wikipedia.org/wiki/Soubor:Podiceps_cristatus_adult_and_young.jpg" TargetMode="External"/><Relationship Id="rId4" Type="http://schemas.openxmlformats.org/officeDocument/2006/relationships/hyperlink" Target="http://cs.wikipedia.org/wiki/Soubor:Aythya_ferina_(Marek_Szczepanek).jpg" TargetMode="External"/><Relationship Id="rId9" Type="http://schemas.openxmlformats.org/officeDocument/2006/relationships/hyperlink" Target="http://cs.wikipedia.org/wiki/Soubor:Kaczka_krzyzowka_samic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2636912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VY_52_INOVACE_64_Ptáci vod – učební text</a:t>
            </a:r>
          </a:p>
        </p:txBody>
      </p:sp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777522" y="1474700"/>
            <a:ext cx="8064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4869160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Dělení vodních ptáků: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>
          <a:xfrm>
            <a:off x="323850" y="1268413"/>
            <a:ext cx="8229600" cy="4608512"/>
          </a:xfrm>
        </p:spPr>
        <p:txBody>
          <a:bodyPr/>
          <a:lstStyle/>
          <a:p>
            <a:pPr marL="514350" indent="-514350" eaLnBrk="1" hangingPunct="1">
              <a:buFont typeface="Arial" charset="0"/>
              <a:buNone/>
            </a:pPr>
            <a:r>
              <a:rPr lang="cs-CZ" sz="2800" b="1" u="sng" dirty="0" smtClean="0"/>
              <a:t>VRUBOZOBÍ- </a:t>
            </a:r>
            <a:r>
              <a:rPr lang="cs-CZ" sz="2800" dirty="0" smtClean="0"/>
              <a:t>cedí plankton přes vruby zobáku, výborně plavou (posun těžiště)= kolébavá chůze, </a:t>
            </a:r>
            <a:r>
              <a:rPr lang="cs-CZ" sz="2800" dirty="0" err="1" smtClean="0"/>
              <a:t>nesmáčivé</a:t>
            </a:r>
            <a:r>
              <a:rPr lang="cs-CZ" sz="2800" dirty="0" smtClean="0"/>
              <a:t> peří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u="sng" dirty="0" smtClean="0"/>
              <a:t>Potápiví</a:t>
            </a:r>
            <a:r>
              <a:rPr lang="cs-CZ" sz="2800" dirty="0" smtClean="0"/>
              <a:t>- větší tělo, blány mezi prsty- potápka roháč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u="sng" dirty="0" smtClean="0"/>
              <a:t>Plavací</a:t>
            </a:r>
            <a:r>
              <a:rPr lang="cs-CZ" sz="2800" dirty="0" smtClean="0"/>
              <a:t>- kachny, čírky, lysky - lepší letci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800" b="1" u="sng" dirty="0" smtClean="0"/>
              <a:t>BRODIVÝ: </a:t>
            </a:r>
            <a:r>
              <a:rPr lang="cs-CZ" sz="2800" dirty="0" smtClean="0"/>
              <a:t>čáp, volavka - dlouhé nohy - krk, zobák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800" b="1" u="sng" dirty="0" smtClean="0"/>
              <a:t>DRAVCI:  </a:t>
            </a:r>
            <a:r>
              <a:rPr lang="cs-CZ" sz="2800" dirty="0" smtClean="0"/>
              <a:t>moták  pochop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800" b="1" u="sng" dirty="0" smtClean="0"/>
              <a:t>PĚVCI</a:t>
            </a:r>
            <a:r>
              <a:rPr lang="cs-CZ" sz="2800" dirty="0" smtClean="0"/>
              <a:t>: rákosník, konipas bílý 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ChangeArrowheads="1"/>
          </p:cNvSpPr>
          <p:nvPr/>
        </p:nvSpPr>
        <p:spPr bwMode="auto">
          <a:xfrm>
            <a:off x="250825" y="522288"/>
            <a:ext cx="8713788" cy="569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Čáp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bílý 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chytá drobné obratlovce, měkkýše….,stěhovavý</a:t>
            </a:r>
            <a:endParaRPr lang="cs-CZ" sz="2800" dirty="0"/>
          </a:p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Volavka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popelavá - 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číhá-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ryby, myši…žije v koloniích-zimuje</a:t>
            </a:r>
          </a:p>
          <a:p>
            <a:pPr eaLnBrk="0" hangingPunct="0"/>
            <a:r>
              <a:rPr lang="cs-CZ" sz="2800" dirty="0">
                <a:latin typeface="Calibri" pitchFamily="34" charset="0"/>
                <a:cs typeface="Calibri" pitchFamily="34" charset="0"/>
              </a:rPr>
              <a:t>                                   i odlétá</a:t>
            </a:r>
            <a:endParaRPr lang="cs-CZ" sz="2800" dirty="0"/>
          </a:p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Lyska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černá 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všežravá- částečně tažná </a:t>
            </a:r>
            <a:endParaRPr lang="cs-CZ" sz="2800" dirty="0"/>
          </a:p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Chřástal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vodní 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žije v rákosí, tažný</a:t>
            </a:r>
            <a:endParaRPr lang="cs-CZ" sz="2800" dirty="0"/>
          </a:p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Moták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pochop 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hnízdo v rákosí</a:t>
            </a:r>
            <a:endParaRPr lang="cs-CZ" sz="2800" dirty="0"/>
          </a:p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Racek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chechtavý 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výborně létá, žije v koloniích, </a:t>
            </a:r>
          </a:p>
          <a:p>
            <a:pPr eaLnBrk="0" hangingPunct="0"/>
            <a:r>
              <a:rPr lang="cs-CZ" sz="2800" dirty="0">
                <a:latin typeface="Calibri" pitchFamily="34" charset="0"/>
                <a:cs typeface="Calibri" pitchFamily="34" charset="0"/>
              </a:rPr>
              <a:t>                                  sbírá drobné živočichy- tažný</a:t>
            </a:r>
            <a:endParaRPr lang="cs-CZ" sz="2800" dirty="0"/>
          </a:p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Rákosník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zpěvný 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loví hmyz, hnízda splétá, často hostí</a:t>
            </a:r>
          </a:p>
          <a:p>
            <a:pPr eaLnBrk="0" hangingPunct="0"/>
            <a:r>
              <a:rPr lang="cs-CZ" sz="2800" dirty="0">
                <a:latin typeface="Calibri" pitchFamily="34" charset="0"/>
                <a:cs typeface="Calibri" pitchFamily="34" charset="0"/>
              </a:rPr>
              <a:t>                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            kukaččí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mládě- tažný</a:t>
            </a:r>
            <a:endParaRPr lang="cs-CZ" sz="2800" dirty="0"/>
          </a:p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Konipas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bílý 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často hostitel kukačky- tažný</a:t>
            </a:r>
            <a:endParaRPr lang="cs-CZ" sz="2800" dirty="0"/>
          </a:p>
          <a:p>
            <a:pPr eaLnBrk="0" hangingPunct="0"/>
            <a:r>
              <a:rPr lang="cs-CZ" sz="2800" b="1" dirty="0">
                <a:latin typeface="Calibri" pitchFamily="34" charset="0"/>
                <a:cs typeface="Calibri" pitchFamily="34" charset="0"/>
              </a:rPr>
              <a:t>Potápka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roháč -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plovoucí hnízda- tažná</a:t>
            </a:r>
            <a:endParaRPr lang="cs-CZ" sz="2800" dirty="0"/>
          </a:p>
          <a:p>
            <a:pPr eaLnBrk="0" hangingPunct="0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White Stork (Ciconia ciconia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981075"/>
            <a:ext cx="7199312" cy="5399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684213" y="404813"/>
            <a:ext cx="64801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 1- </a:t>
            </a:r>
            <a:r>
              <a:rPr lang="cs-CZ" sz="2000" b="1">
                <a:latin typeface="Calibri" pitchFamily="34" charset="0"/>
              </a:rPr>
              <a:t>ČÁP BÍLÝ- stěhovavý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Grey Herons (Ardea cinerea) -2 on nes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268413"/>
            <a:ext cx="7559675" cy="529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468313" y="620713"/>
            <a:ext cx="6048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Obr.2- </a:t>
            </a:r>
            <a:r>
              <a:rPr lang="cs-CZ" sz="2000" b="1">
                <a:latin typeface="Calibri" pitchFamily="34" charset="0"/>
              </a:rPr>
              <a:t>VOLAVKA POPELAVÁ - zimuje, loví- číhá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Blässhuhn Fulica atra 2 Richard Bartz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268413"/>
            <a:ext cx="8296275" cy="5186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900113" y="836613"/>
            <a:ext cx="65516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>
                <a:latin typeface="Calibri" pitchFamily="34" charset="0"/>
              </a:rPr>
              <a:t>Obr.3- </a:t>
            </a:r>
            <a:r>
              <a:rPr lang="cs-CZ" sz="1200" dirty="0" smtClean="0">
                <a:latin typeface="Calibri" pitchFamily="34" charset="0"/>
              </a:rPr>
              <a:t>      </a:t>
            </a:r>
            <a:r>
              <a:rPr lang="cs-CZ" sz="2000" b="1" dirty="0" smtClean="0">
                <a:latin typeface="Calibri" pitchFamily="34" charset="0"/>
              </a:rPr>
              <a:t>LYSKA </a:t>
            </a:r>
            <a:r>
              <a:rPr lang="cs-CZ" sz="2000" b="1" dirty="0">
                <a:latin typeface="Calibri" pitchFamily="34" charset="0"/>
              </a:rPr>
              <a:t>ČERNÁ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Rallus aquaticus 3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057275"/>
            <a:ext cx="8213725" cy="528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1116013" y="692150"/>
            <a:ext cx="6769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 smtClean="0">
                <a:latin typeface="Calibri" pitchFamily="34" charset="0"/>
              </a:rPr>
              <a:t>Obr.4-      </a:t>
            </a:r>
            <a:r>
              <a:rPr lang="cs-CZ" sz="2000" b="1" dirty="0">
                <a:latin typeface="Calibri" pitchFamily="34" charset="0"/>
              </a:rPr>
              <a:t>CHŘÁSTAL VODNÍ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Black-headed Gull - Larus ridibundus - Hettumáfu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413"/>
            <a:ext cx="4762500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4" descr="Soubor:Larus ridibundus (Marek Szczepanek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2492375"/>
            <a:ext cx="4576762" cy="298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250825" y="620713"/>
            <a:ext cx="75612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Obr.5- </a:t>
            </a:r>
            <a:r>
              <a:rPr lang="cs-CZ" sz="1200" smtClean="0">
                <a:latin typeface="Calibri" pitchFamily="34" charset="0"/>
              </a:rPr>
              <a:t>     </a:t>
            </a:r>
            <a:r>
              <a:rPr lang="cs-CZ" sz="2000" b="1">
                <a:latin typeface="Calibri" pitchFamily="34" charset="0"/>
              </a:rPr>
              <a:t>RACEK CHECHTAVÝ                                       </a:t>
            </a:r>
            <a:r>
              <a:rPr lang="cs-CZ" sz="1200">
                <a:latin typeface="Calibri" pitchFamily="34" charset="0"/>
              </a:rPr>
              <a:t>obr.6- </a:t>
            </a:r>
            <a:r>
              <a:rPr lang="cs-CZ" sz="1200" smtClean="0">
                <a:latin typeface="Calibri" pitchFamily="34" charset="0"/>
              </a:rPr>
              <a:t>   </a:t>
            </a:r>
            <a:r>
              <a:rPr lang="cs-CZ" sz="2000" b="1">
                <a:latin typeface="Calibri" pitchFamily="34" charset="0"/>
              </a:rPr>
              <a:t>MLÁDĚ RACKA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Reed warbler cucko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404813"/>
            <a:ext cx="40576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179388" y="908050"/>
            <a:ext cx="4392612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Obr.7- </a:t>
            </a:r>
            <a:r>
              <a:rPr lang="cs-CZ" sz="2000" b="1">
                <a:latin typeface="Calibri" pitchFamily="34" charset="0"/>
              </a:rPr>
              <a:t>RÁKOSNÍK OBECNÝ-  krmí  mládě</a:t>
            </a:r>
          </a:p>
          <a:p>
            <a:pPr eaLnBrk="1" hangingPunct="1"/>
            <a:r>
              <a:rPr lang="cs-CZ" sz="2000" b="1">
                <a:latin typeface="Calibri" pitchFamily="34" charset="0"/>
              </a:rPr>
              <a:t>                                               kukačky</a:t>
            </a:r>
          </a:p>
          <a:p>
            <a:pPr eaLnBrk="1" hangingPunct="1"/>
            <a:r>
              <a:rPr lang="cs-CZ" sz="2000" b="1">
                <a:latin typeface="Calibri" pitchFamily="34" charset="0"/>
              </a:rPr>
              <a:t>	- hmyzožravý, tažný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Pied wagtail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341438"/>
            <a:ext cx="7620000" cy="525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611188" y="765175"/>
            <a:ext cx="6913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Obr.8- </a:t>
            </a:r>
            <a:r>
              <a:rPr lang="cs-CZ" sz="2000" b="1">
                <a:latin typeface="Calibri" pitchFamily="34" charset="0"/>
              </a:rPr>
              <a:t>KONIPAS BÍLÝ-  tažný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Aythya ferina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557338"/>
            <a:ext cx="7762875" cy="4967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395288" y="476250"/>
            <a:ext cx="85693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 9- </a:t>
            </a:r>
            <a:r>
              <a:rPr lang="cs-CZ" sz="2000" b="1">
                <a:latin typeface="Calibri" pitchFamily="34" charset="0"/>
              </a:rPr>
              <a:t>POLÁK VELKÝ – všežravý- tažný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Podiceps cristatus adult and you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1430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323850" y="549275"/>
            <a:ext cx="88201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Obr.10- </a:t>
            </a:r>
            <a:r>
              <a:rPr lang="cs-CZ" sz="2000" b="1">
                <a:latin typeface="Calibri" pitchFamily="34" charset="0"/>
              </a:rPr>
              <a:t>POTÁPKA ROHÁČ-  místo plovacích blan- plovací lemy, tažný, plovoucí hnízda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CygneVair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484313"/>
            <a:ext cx="7620000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95288" y="620713"/>
            <a:ext cx="83534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Obr.11- </a:t>
            </a:r>
            <a:r>
              <a:rPr lang="cs-CZ" sz="2000" b="1">
                <a:latin typeface="Calibri" pitchFamily="34" charset="0"/>
              </a:rPr>
              <a:t>LABUŤ VELKÁ-  býložravá,  část zimuje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Greylag-Goos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981075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395288" y="404813"/>
            <a:ext cx="6985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Obr.12-  </a:t>
            </a:r>
            <a:r>
              <a:rPr lang="cs-CZ" sz="2000" b="1">
                <a:latin typeface="Calibri" pitchFamily="34" charset="0"/>
              </a:rPr>
              <a:t>HUSA VELKÁ-  u nás vzácná- tažná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Mallard 08050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3509963"/>
            <a:ext cx="4724400" cy="3348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4" descr="Soubor:Kaczka krzyzowka samic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041650"/>
            <a:ext cx="400050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6" descr="Soubor:StockentenKuecken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-242888"/>
            <a:ext cx="3398837" cy="370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179388" y="1052513"/>
            <a:ext cx="540067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Obr.13, 14, 15, </a:t>
            </a:r>
            <a:r>
              <a:rPr lang="cs-CZ" sz="2000" b="1">
                <a:latin typeface="Calibri" pitchFamily="34" charset="0"/>
              </a:rPr>
              <a:t>kachna divoká-  všežravá-pohlavní dvojtvárnost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755650" y="981075"/>
            <a:ext cx="7488238" cy="323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 http://cs.wikipedia.org/wiki/Soubor:White_Stork_(Ciconia_ciconia).jpg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 http://cs.wikipedia.org/wiki/Soubor:Grey_Herons_(Ardea_cinerea)_-2_on_nest.jpg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 http://cs.wikipedia.org/wiki/Soubor:Bl%C3%A4sshuhn_Fulica_atra_2_Richard_Bartz.jpg 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br.4- http://cs.wikipedia.org/wiki/Soubor:Rallus_aquaticus_3_(Marek_Szczepanek).jpg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 http://cs.wikipedia.org/wiki/Soubor:Black-headed_Gull_-_Larus_ridibundus_-_Hettum%C3%A1fur.jpg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 http://cs.wikipedia.org/wiki/Soubor:Larus_ridibundus_(Marek_Szczepanek).jpg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 </a:t>
            </a:r>
            <a:r>
              <a:rPr lang="cs-CZ" sz="1200">
                <a:latin typeface="Calibri" pitchFamily="34" charset="0"/>
                <a:hlinkClick r:id="rId2"/>
              </a:rPr>
              <a:t>http://cs.wikipedia.org/wiki/Soubor:Reed_warbler_cuckoo.jpg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Obr.8- </a:t>
            </a:r>
            <a:r>
              <a:rPr lang="cs-CZ" sz="1200">
                <a:latin typeface="Calibri" pitchFamily="34" charset="0"/>
                <a:hlinkClick r:id="rId3"/>
              </a:rPr>
              <a:t>http://cs.wikipedia.org/wiki/Soubor:Pied_wagtail.jpeg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Obr.9- </a:t>
            </a:r>
            <a:r>
              <a:rPr lang="cs-CZ" sz="1200">
                <a:latin typeface="Calibri" pitchFamily="34" charset="0"/>
                <a:hlinkClick r:id="rId4"/>
              </a:rPr>
              <a:t>http://cs.wikipedia.org/wiki/Soubor:Aythya_ferina_(Marek_Szczepanek).jpg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Obr.10- </a:t>
            </a:r>
            <a:r>
              <a:rPr lang="cs-CZ" sz="1200">
                <a:latin typeface="Calibri" pitchFamily="34" charset="0"/>
                <a:hlinkClick r:id="rId5"/>
              </a:rPr>
              <a:t>http://cs.wikipedia.org/wiki/Soubor:Podiceps_cristatus_adult_and_young.jpg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Obr.11- </a:t>
            </a:r>
            <a:r>
              <a:rPr lang="cs-CZ" sz="1200">
                <a:latin typeface="Calibri" pitchFamily="34" charset="0"/>
                <a:hlinkClick r:id="rId6"/>
              </a:rPr>
              <a:t>http://cs.wikipedia.org/wiki/Soubor:CygneVaires.jpg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Obr.12- </a:t>
            </a:r>
            <a:r>
              <a:rPr lang="cs-CZ" sz="1200">
                <a:latin typeface="Calibri" pitchFamily="34" charset="0"/>
                <a:hlinkClick r:id="rId7"/>
              </a:rPr>
              <a:t>http://cs.wikipedia.org/wiki/Soubor:Greylag-Goose.jpg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Obr.13- </a:t>
            </a:r>
            <a:r>
              <a:rPr lang="cs-CZ" sz="1200">
                <a:latin typeface="Calibri" pitchFamily="34" charset="0"/>
                <a:hlinkClick r:id="rId8"/>
              </a:rPr>
              <a:t>http://cs.wikipedia.org/wiki/Soubor:Mallard_080508.jpg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 14- </a:t>
            </a:r>
            <a:r>
              <a:rPr lang="cs-CZ" sz="1200">
                <a:latin typeface="Calibri" pitchFamily="34" charset="0"/>
                <a:hlinkClick r:id="rId9"/>
              </a:rPr>
              <a:t>http://cs.wikipedia.org/wiki/Soubor:Kaczka_krzyzowka_samica.jpg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 15- http://cs.wikipedia.org/wiki/Soubor:StockentenKuecken.jpg</a:t>
            </a:r>
          </a:p>
          <a:p>
            <a:pPr eaLnBrk="1" hangingPunct="1"/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282</Words>
  <Application>Microsoft Office PowerPoint</Application>
  <PresentationFormat>Předvádění na obrazovce (4:3)</PresentationFormat>
  <Paragraphs>51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VY_52_INOVACE_64_Ptáci vod – učební text</vt:lpstr>
      <vt:lpstr>Dělení vodních ptáků: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VY_52_INOVACE_64</dc:title>
  <dc:creator>Hercík</dc:creator>
  <cp:lastModifiedBy>Hercíková</cp:lastModifiedBy>
  <cp:revision>14</cp:revision>
  <dcterms:created xsi:type="dcterms:W3CDTF">2011-05-03T17:31:42Z</dcterms:created>
  <dcterms:modified xsi:type="dcterms:W3CDTF">2011-06-30T07:26:56Z</dcterms:modified>
</cp:coreProperties>
</file>