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8" r:id="rId2"/>
    <p:sldId id="272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18" autoAdjust="0"/>
    <p:restoredTop sz="96473" autoAdjust="0"/>
  </p:normalViewPr>
  <p:slideViewPr>
    <p:cSldViewPr>
      <p:cViewPr>
        <p:scale>
          <a:sx n="70" d="100"/>
          <a:sy n="70" d="100"/>
        </p:scale>
        <p:origin x="-6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E85D06-D78D-421D-8F5C-D2FB050E6F8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AB0DE9-C3BD-40D3-8AB2-BE023A5935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AB0DE9-C3BD-40D3-8AB2-BE023A59359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50000">
              <a:srgbClr val="9CB86E"/>
            </a:gs>
            <a:gs pos="100000">
              <a:srgbClr val="156B13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olyRomanEmpire_1618.png" TargetMode="External"/><Relationship Id="rId2" Type="http://schemas.openxmlformats.org/officeDocument/2006/relationships/hyperlink" Target="http://commons.wikimedia.org/wiki/File:Battle_of_White_Mountain_(1620)-NL.svg?uselang=c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60848"/>
            <a:ext cx="8784976" cy="4608512"/>
          </a:xfrm>
        </p:spPr>
        <p:txBody>
          <a:bodyPr anchor="t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Soukromé gymnázium AD FONTES, o.p.s.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Číslo programu: 	CZ.1.07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 programu:	OP Vzdělávání pro konkurenceschopnost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 projektu: 	Moderní škola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Název: 		I/2 – Inovace a zkvalitnění výuky směřující k rozvoji čtenářské a 			informační gramotnosti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Autor: 		Mgr. Vladimír Prošek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Téma:  		Dějiny novověku (počátek 17. století – 1. polovina 18. století)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	TŘICETILETÁ VÁLKA – ÚVOD, ČESKÉ STAVOVSKÉ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	POVSTÁNÍ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Logo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8784976" cy="1800199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864096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1200"/>
              </a:spcBef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Tato prezentace (.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pptx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) je zaměřena na dějiny novověku, tématem je třicetiletá válka a české stavovské povstání. Prezentace je určena pro septimu víceletého gymnázia a paralelní třetí ročník čtyřletého gymnázia. Jde o standardní učivo, které se skládá z textů, obrázků a animací.</a:t>
            </a:r>
          </a:p>
          <a:p>
            <a:pPr marL="0" indent="0">
              <a:spcBef>
                <a:spcPts val="1200"/>
              </a:spcBef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316835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8000" b="1" dirty="0" smtClean="0">
                <a:latin typeface="Times New Roman" pitchFamily="18" charset="0"/>
                <a:cs typeface="Times New Roman" pitchFamily="18" charset="0"/>
              </a:rPr>
              <a:t>TŘICETILETÁ VÁLKA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8000" dirty="0">
              <a:solidFill>
                <a:schemeClr val="tx1">
                  <a:lumMod val="65000"/>
                  <a:lumOff val="3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subTitle" idx="1"/>
          </p:nvPr>
        </p:nvSpPr>
        <p:spPr>
          <a:xfrm>
            <a:off x="179512" y="3573016"/>
            <a:ext cx="8712968" cy="3024336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5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ÚVOD, </a:t>
            </a:r>
          </a:p>
          <a:p>
            <a:pPr>
              <a:spcBef>
                <a:spcPts val="0"/>
              </a:spcBef>
            </a:pPr>
            <a:r>
              <a:rPr lang="cs-CZ" sz="5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ČESKÉ STAVOVSKÉ POVSTÁNÍ</a:t>
            </a:r>
            <a:endParaRPr lang="cs-CZ" sz="5400" dirty="0">
              <a:solidFill>
                <a:schemeClr val="tx1">
                  <a:lumMod val="65000"/>
                  <a:lumOff val="3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836712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DOSTUPNÁ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2736304"/>
          </a:xfrm>
        </p:spPr>
        <p:txBody>
          <a:bodyPr/>
          <a:lstStyle/>
          <a:p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Englund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Peter: Nepokojná léta. Praha 2000.</a:t>
            </a:r>
          </a:p>
          <a:p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Polišenský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Josef: Třicetiletá válka a evropské krize 17. století. Praha 1970.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Petráň, Josef: Staroměstská exekuce. Praha 1971, 1985, 1996.</a:t>
            </a:r>
          </a:p>
          <a:p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Polišenský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Josef –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Kollmann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Josef: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Valdštejn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Ani císař, ani král. Praha 1995.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861048"/>
            <a:ext cx="1962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861048"/>
            <a:ext cx="1944216" cy="2837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861048"/>
            <a:ext cx="2049161" cy="28515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96600" y="3861048"/>
            <a:ext cx="2032133" cy="2832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864096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CHARAKTER KONFLIKTU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 lnSpcReduction="10000"/>
          </a:bodyPr>
          <a:lstStyle/>
          <a:p>
            <a:pPr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Délka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série válek probíhala v letech 1618 – 1648.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Náboženský základ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 konfliktu se v prvních fázích střetli katolíci s táborem reformovaných.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Mocenský základ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soudobé velmoci usilovaly o nové uspořádání poměrů v Evropě a ve světě.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Devastace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válka způsobila rozsáhlé škody na majetku, kultuře a způsobila velký úbytek obyvatelstva. 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Země Koruny české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byly přímým účastníkem konfliktu, na našem území válka vypukla a zároveň i končila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864096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FÁZE TŘICETILETÉ VÁLKY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/>
          </a:bodyPr>
          <a:lstStyle/>
          <a:p>
            <a:pPr marL="571500" indent="-571500"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1/ Fáze – Česká válka 1618 – 1620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*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571500" indent="-571500"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2/ Fáze – Falcká válka 1621 – 1623</a:t>
            </a:r>
          </a:p>
          <a:p>
            <a:pPr marL="571500" indent="-571500"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3/ Fáze – Dánská válka 1625 – 1629</a:t>
            </a:r>
          </a:p>
          <a:p>
            <a:pPr marL="571500" indent="-571500"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4/ Fáze – Švédská válka 1630 – 1635</a:t>
            </a:r>
          </a:p>
          <a:p>
            <a:pPr marL="571500" indent="-571500">
              <a:spcBef>
                <a:spcPts val="1200"/>
              </a:spcBef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5/ Fáze – Švédsko-francouzská válka 1635 – 1648</a:t>
            </a:r>
          </a:p>
          <a:p>
            <a:pPr marL="571500" indent="-571500">
              <a:spcBef>
                <a:spcPts val="1200"/>
              </a:spcBef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571500" indent="-571500">
              <a:spcBef>
                <a:spcPts val="1200"/>
              </a:spcBef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71500" indent="-571500">
              <a:spcBef>
                <a:spcPts val="1200"/>
              </a:spcBef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spcBef>
                <a:spcPts val="1200"/>
              </a:spcBef>
              <a:buNone/>
            </a:pP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*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Jiný název je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české stavovské povstání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někdy bývá také s následující fází nazývána jako válka česko-falcká.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08012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ČESKÉ STAVOVSKÉ POVSTÁNÍ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spc="300" dirty="0" smtClean="0">
                <a:latin typeface="Times New Roman" pitchFamily="18" charset="0"/>
                <a:cs typeface="Times New Roman" pitchFamily="18" charset="0"/>
              </a:rPr>
              <a:t>CO MU PŘEDCHÁZELO</a:t>
            </a:r>
            <a:endParaRPr lang="cs-CZ" sz="2000" spc="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316288" cy="54726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mezinárodním poli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druhé polovině 16. století rostlo v Evropě napětí, které bylo vyvoláno předchozí reformací a následnou protireformací, kterou vedly katolická církev, Habsburci a Bavorsko. Toto napětí pak vedlo na počátku 17. století ke spojení jednotlivých protivníků do dvou táborů:</a:t>
            </a:r>
          </a:p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1608 vznik protestantské Unie – Fridrich IV. Falcký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(orientace na reformované země).</a:t>
            </a:r>
          </a:p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1609 vznik katolické Ligy –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Maximilián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I. Bavorský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(orientace na katolické země).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316288" cy="54726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domácím poli</a:t>
            </a:r>
          </a:p>
          <a:p>
            <a:pPr marL="0" indent="0"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Roku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1617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byl zemskými sněmy přijat za českého krále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Ferdinand Štýrský (II.)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bigotní katolík. Katolická strana se tak cítila posílena, což vedlo k vystupňování napětí.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přelomu 1617/1618 byl v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Hrobech u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Duchcova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stržen evangelický kostel postavený na arcibiskupském majetku a v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Broumově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došlo k uzavření dalšího kostela (údajně postaven na klášterních pozemcích).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Tyto činy byly považovány za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porušování zásad Majestátu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nekatoličtí stavové se rozhodli jednat.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08012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ČESKÉ STAVOVSKÉ POVSTÁNÍ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spc="300" dirty="0" smtClean="0">
                <a:latin typeface="Times New Roman" pitchFamily="18" charset="0"/>
                <a:cs typeface="Times New Roman" pitchFamily="18" charset="0"/>
              </a:rPr>
              <a:t>UDÁLOSTI ROKU 1618</a:t>
            </a:r>
            <a:endParaRPr lang="cs-CZ" sz="2000" spc="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79512" y="1124744"/>
            <a:ext cx="8784976" cy="554461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 březnu se v Praze sešli nekatoličtí stavové, kteří vypracovali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obsáhlou stížnost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císaři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Matyášovi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v níž si stěžovali na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porušování zásad Majestátu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Současně vyzvali ke svolání dalšího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sjezdu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který se měl uskutečnit v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květnu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just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Císař však obratem odpověděl 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květnový sjezd zakázal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just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21. – 23. května se i přes císařský zákaz stavové opět sešli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Poklidný průběh sjezdu narušilo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vystoupení radikální opozice v čele s Jindřichem Matyášem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Thurnem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just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23. května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se delegace radikálů vypravila na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Pražský hrad za místodržícími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kteří zastupovali panovníka, jenž sídlil ve Vídni. V nastalé hádce pak došlo k </a:t>
            </a:r>
            <a:r>
              <a:rPr lang="cs-CZ" sz="1800" b="1" u="sng" dirty="0" smtClean="0">
                <a:latin typeface="Times New Roman" pitchFamily="18" charset="0"/>
                <a:cs typeface="Times New Roman" pitchFamily="18" charset="0"/>
              </a:rPr>
              <a:t>tzv. třetí pražské defenestraci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při níž byli vyhozeni z oken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Jaroslav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Bořita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z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Martinic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Vilém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Slavata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z Chlumce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 písař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Filip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Fabricius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Defenestrovaní pád do hradního příkopu plného odpadků přežili a zachránili se (údajně je ochránila Panna Marie), což jim umožnilo otevřeně si stěžovat císaři.</a:t>
            </a:r>
          </a:p>
          <a:p>
            <a:pPr marL="0" indent="0" algn="just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Defenestrací tak začalo otevřené povstání českých nekatolických stavů proti Habsburkům a vojenskými operacemi byla zároveň zahájena třicetiletá válka.</a:t>
            </a:r>
          </a:p>
          <a:p>
            <a:pPr marL="0" indent="0" algn="just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Stavovský sněm krátce nato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svrhl královskou moc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a zvolil novou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vládu třiceti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direktorů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(tři stavy – 10 pánů, 10 rytířů, 10 měšťanů). Byla vyhlášena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mobilizace zemské hotovosti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vypsány daně a kontribuce. Povstalci získali na svou stranu obojí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Lužici, Slezsko a později i Moravu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zároveň navázali kontakty se zahraničím. Ze země byli vypovězení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Jezuité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08012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ČESKÉ STAVOVSKÉ POVSTÁNÍ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spc="300" dirty="0" smtClean="0">
                <a:latin typeface="Times New Roman" pitchFamily="18" charset="0"/>
                <a:cs typeface="Times New Roman" pitchFamily="18" charset="0"/>
              </a:rPr>
              <a:t>UDÁLOSTI ROKU 1619</a:t>
            </a:r>
            <a:endParaRPr lang="cs-CZ" sz="2000" spc="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067944" y="1124744"/>
            <a:ext cx="4896544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V březnu zemřel bezdětný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Matyáš II.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a nástupnictví přešlo na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Ferdinanda Štýrského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, bojovný Habsburk byl ale českými stavy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sesazen z trůnu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. Jeho nástupcem se stal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Fridrich Falcký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, který byl zvolen pro své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příbuzenství s Dánskem, Nizozemím a Anglií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Stavovské vojsko dosáhlo svých největších úspěchů.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Rakouské stavy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se přidaly na stranu povstání. Císařské oddíly byly zatlačeny do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jižních Čech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a povstalci tak dvakrát ohrozili samotnou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Vídeň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, kterou však marně obléhali. </a:t>
            </a:r>
          </a:p>
          <a:p>
            <a:pPr marL="0" indent="0">
              <a:buNone/>
            </a:pP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Podruhé se dokonce spojili se sedmihradským povstalcem </a:t>
            </a:r>
            <a:r>
              <a:rPr lang="cs-CZ" sz="1900" b="1" dirty="0" err="1" smtClean="0">
                <a:latin typeface="Times New Roman" pitchFamily="18" charset="0"/>
                <a:cs typeface="Times New Roman" pitchFamily="18" charset="0"/>
              </a:rPr>
              <a:t>Gáborem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900" b="1" dirty="0" err="1" smtClean="0">
                <a:latin typeface="Times New Roman" pitchFamily="18" charset="0"/>
                <a:cs typeface="Times New Roman" pitchFamily="18" charset="0"/>
              </a:rPr>
              <a:t>Bethlenem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, ten je však díky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účinné habsburské diplomacii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v rozhodujících chvílích u Vídně opustil. </a:t>
            </a:r>
          </a:p>
          <a:p>
            <a:pPr marL="0" indent="0">
              <a:buNone/>
            </a:pP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Stavovské vojsko muselo ustoupit a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Habsburci tak získali čas k rozhodujícímu přeskupení svých sil a získání spojenců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9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Zástupný symbol pro obsah 9" descr="009 Mapa Svatá říše římská 1618 - VÝŘEZ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124744"/>
            <a:ext cx="3744416" cy="5573660"/>
          </a:xfrm>
          <a:noFill/>
          <a:ln>
            <a:solidFill>
              <a:schemeClr val="tx1"/>
            </a:solidFill>
          </a:ln>
        </p:spPr>
      </p:pic>
      <p:sp>
        <p:nvSpPr>
          <p:cNvPr id="5" name="6cípá hvězda 4"/>
          <p:cNvSpPr/>
          <p:nvPr/>
        </p:nvSpPr>
        <p:spPr>
          <a:xfrm>
            <a:off x="1115616" y="4149080"/>
            <a:ext cx="216024" cy="216024"/>
          </a:xfrm>
          <a:prstGeom prst="star6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6447227">
            <a:off x="1151964" y="3750441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2623282">
            <a:off x="699121" y="3959201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2623282">
            <a:off x="1491209" y="3167115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2623282">
            <a:off x="1851247" y="3527154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2623282">
            <a:off x="2211289" y="3887194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2623282">
            <a:off x="2571328" y="4247235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4106027">
            <a:off x="2799660" y="4612113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9660791">
            <a:off x="3584912" y="4418520"/>
            <a:ext cx="360040" cy="189452"/>
          </a:xfrm>
          <a:prstGeom prst="right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8146084">
            <a:off x="3240195" y="4686545"/>
            <a:ext cx="360040" cy="189452"/>
          </a:xfrm>
          <a:prstGeom prst="right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6cípá hvězda 23"/>
          <p:cNvSpPr/>
          <p:nvPr/>
        </p:nvSpPr>
        <p:spPr>
          <a:xfrm>
            <a:off x="2987824" y="4941168"/>
            <a:ext cx="216024" cy="216024"/>
          </a:xfrm>
          <a:prstGeom prst="star6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971600" y="4869160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HRS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95736" y="4581128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DRS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563888" y="47971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repeatCount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500"/>
                            </p:stCondLst>
                            <p:childTnLst>
                              <p:par>
                                <p:cTn id="8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0" presetID="53" presetClass="entr" presetSubtype="0" repeatCount="3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500"/>
                            </p:stCondLst>
                            <p:childTnLst>
                              <p:par>
                                <p:cTn id="1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4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3500"/>
                            </p:stCondLst>
                            <p:childTnLst>
                              <p:par>
                                <p:cTn id="136" presetID="53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000"/>
                            </p:stCondLst>
                            <p:childTnLst>
                              <p:par>
                                <p:cTn id="142" presetID="53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4500"/>
                            </p:stCondLst>
                            <p:childTnLst>
                              <p:par>
                                <p:cTn id="148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00"/>
                            </p:stCondLst>
                            <p:childTnLst>
                              <p:par>
                                <p:cTn id="164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1000"/>
                            </p:stCondLst>
                            <p:childTnLst>
                              <p:par>
                                <p:cTn id="168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1500"/>
                            </p:stCondLst>
                            <p:childTnLst>
                              <p:par>
                                <p:cTn id="172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2000"/>
                            </p:stCondLst>
                            <p:childTnLst>
                              <p:par>
                                <p:cTn id="176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2500"/>
                            </p:stCondLst>
                            <p:childTnLst>
                              <p:par>
                                <p:cTn id="180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4" grpId="2" animBg="1"/>
      <p:bldP spid="25" grpId="0"/>
      <p:bldP spid="26" grpId="0"/>
      <p:bldP spid="27" grpId="0"/>
      <p:bldP spid="2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08012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ČESKÉ STAVOVSKÉ POVSTÁNÍ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spc="300" dirty="0" smtClean="0">
                <a:latin typeface="Times New Roman" pitchFamily="18" charset="0"/>
                <a:cs typeface="Times New Roman" pitchFamily="18" charset="0"/>
              </a:rPr>
              <a:t>UDÁLOSTI ROKU 1620</a:t>
            </a:r>
            <a:endParaRPr lang="cs-CZ" sz="2000" spc="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995936" y="1124744"/>
            <a:ext cx="4968552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Na jaře došlo k obnovení vojenských operací. České stavy se dostávaly do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 izolace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a vázlo 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financování vojska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Habsburci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 naopak 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získali významného spojence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katolickou Ligu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 pod vedením </a:t>
            </a:r>
            <a:r>
              <a:rPr lang="cs-CZ" sz="1500" b="1" dirty="0" err="1" smtClean="0">
                <a:latin typeface="Times New Roman" pitchFamily="18" charset="0"/>
                <a:cs typeface="Times New Roman" pitchFamily="18" charset="0"/>
              </a:rPr>
              <a:t>Maximiliána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 Bavorského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0" indent="0"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Vojevůdce Ligy maršál </a:t>
            </a:r>
            <a:r>
              <a:rPr lang="cs-CZ" sz="1500" b="1" dirty="0" err="1" smtClean="0">
                <a:latin typeface="Times New Roman" pitchFamily="18" charset="0"/>
                <a:cs typeface="Times New Roman" pitchFamily="18" charset="0"/>
              </a:rPr>
              <a:t>Tilly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 pomohl císařskému vojsku pod vedením 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Karla </a:t>
            </a:r>
            <a:r>
              <a:rPr lang="cs-CZ" sz="1500" b="1" dirty="0" err="1" smtClean="0">
                <a:latin typeface="Times New Roman" pitchFamily="18" charset="0"/>
                <a:cs typeface="Times New Roman" pitchFamily="18" charset="0"/>
              </a:rPr>
              <a:t>Bonaventury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500" b="1" dirty="0" err="1" smtClean="0">
                <a:latin typeface="Times New Roman" pitchFamily="18" charset="0"/>
                <a:cs typeface="Times New Roman" pitchFamily="18" charset="0"/>
              </a:rPr>
              <a:t>Buquoye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 potlačit  odboj rakouských stavů, a poté spojená císařská a ligistická vojska vtáhla 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do Čech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V září překročila hranice u Nových Hradů a  přes jižní a západní Čechy 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postupovala směrem k Praze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. Stavovské vojsko rychle ustoupilo z jižní Moravy a pokusilo se vetřelce zastavit u Rakovníka na počátku listopadu, ale bezúspěšně.</a:t>
            </a:r>
          </a:p>
          <a:p>
            <a:pPr marL="0" indent="0">
              <a:buNone/>
            </a:pP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8. listopadu došlo k bitvě na Bílé hoře. Demoralizované špatně placené stavovské vojsko o síle asi 20 000 mužů v dobrém postavení podlehlo během dvou hodin asi 26 000 císařských, kteří museli útočit proti kopci. Stavovská armáda se v panice rozprchla a císařským se otevřela cesta k Praze, která se krátce nato vzdala.</a:t>
            </a:r>
          </a:p>
          <a:p>
            <a:pPr marL="0" indent="0"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Fridrich Falcký opustil Prahu a uprchl do Vratislavi, stal se z něj doživotní exulant. Pro jeho krátké panování se mu začalo přezdívat „zimní král“. 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Ferdinand Štýrský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 jako </a:t>
            </a:r>
            <a:r>
              <a:rPr lang="cs-CZ" sz="1500" b="1" dirty="0" smtClean="0">
                <a:latin typeface="Times New Roman" pitchFamily="18" charset="0"/>
                <a:cs typeface="Times New Roman" pitchFamily="18" charset="0"/>
              </a:rPr>
              <a:t>Ferdinand II.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 usedl na český trůn.</a:t>
            </a:r>
            <a:endParaRPr lang="cs-CZ" sz="15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Zástupný symbol pro obsah 9" descr="009 Mapa Svatá říše římská 1618 - VÝŘEZ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124745"/>
            <a:ext cx="3744416" cy="5573660"/>
          </a:xfrm>
        </p:spPr>
      </p:pic>
      <p:sp>
        <p:nvSpPr>
          <p:cNvPr id="11" name="TextovéPole 10"/>
          <p:cNvSpPr txBox="1"/>
          <p:nvPr/>
        </p:nvSpPr>
        <p:spPr>
          <a:xfrm>
            <a:off x="971600" y="4869160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HRS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4581128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DRS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6cípá hvězda 12"/>
          <p:cNvSpPr/>
          <p:nvPr/>
        </p:nvSpPr>
        <p:spPr>
          <a:xfrm>
            <a:off x="1115616" y="4149080"/>
            <a:ext cx="216024" cy="216024"/>
          </a:xfrm>
          <a:prstGeom prst="star6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4509120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580526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ipka doprava 15"/>
          <p:cNvSpPr/>
          <p:nvPr/>
        </p:nvSpPr>
        <p:spPr>
          <a:xfrm rot="20629961">
            <a:off x="342784" y="5491603"/>
            <a:ext cx="360040" cy="189452"/>
          </a:xfrm>
          <a:prstGeom prst="rightArrow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9988692">
            <a:off x="850961" y="5300305"/>
            <a:ext cx="360040" cy="189452"/>
          </a:xfrm>
          <a:prstGeom prst="rightArrow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3237728">
            <a:off x="2790087" y="5107564"/>
            <a:ext cx="360040" cy="18945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1906929">
            <a:off x="2360477" y="4921260"/>
            <a:ext cx="360040" cy="18945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1055573">
            <a:off x="1914243" y="4882268"/>
            <a:ext cx="360040" cy="18945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3647927">
            <a:off x="1542367" y="4833419"/>
            <a:ext cx="360040" cy="18945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20024303">
            <a:off x="1282964" y="5083052"/>
            <a:ext cx="360040" cy="189452"/>
          </a:xfrm>
          <a:prstGeom prst="rightArrow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14071112">
            <a:off x="1269938" y="4467908"/>
            <a:ext cx="360040" cy="189452"/>
          </a:xfrm>
          <a:prstGeom prst="rightArrow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 rot="14071112">
            <a:off x="1045214" y="4111911"/>
            <a:ext cx="360040" cy="18945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 rot="14071112">
            <a:off x="757183" y="3751871"/>
            <a:ext cx="360040" cy="189452"/>
          </a:xfrm>
          <a:prstGeom prst="rightArrow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 rot="14071112">
            <a:off x="469151" y="3391832"/>
            <a:ext cx="360040" cy="18945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 rot="17161102">
            <a:off x="356240" y="2957381"/>
            <a:ext cx="360040" cy="189452"/>
          </a:xfrm>
          <a:prstGeom prst="rightArrow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 rot="19503506">
            <a:off x="633363" y="2578926"/>
            <a:ext cx="360040" cy="18945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Čtyřcípá hvězda 33"/>
          <p:cNvSpPr/>
          <p:nvPr/>
        </p:nvSpPr>
        <p:spPr>
          <a:xfrm>
            <a:off x="971600" y="2420888"/>
            <a:ext cx="216024" cy="216024"/>
          </a:xfrm>
          <a:prstGeom prst="star4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 rot="14071112">
            <a:off x="2269351" y="3823880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prava 35"/>
          <p:cNvSpPr/>
          <p:nvPr/>
        </p:nvSpPr>
        <p:spPr>
          <a:xfrm rot="11667117">
            <a:off x="1853708" y="3614936"/>
            <a:ext cx="360040" cy="189991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prava 36"/>
          <p:cNvSpPr/>
          <p:nvPr/>
        </p:nvSpPr>
        <p:spPr>
          <a:xfrm rot="12535533">
            <a:off x="1427007" y="3432247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prava 37"/>
          <p:cNvSpPr/>
          <p:nvPr/>
        </p:nvSpPr>
        <p:spPr>
          <a:xfrm rot="12858198">
            <a:off x="993673" y="3153938"/>
            <a:ext cx="360040" cy="18945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prava 39"/>
          <p:cNvSpPr/>
          <p:nvPr/>
        </p:nvSpPr>
        <p:spPr>
          <a:xfrm rot="16402235" flipV="1">
            <a:off x="811034" y="2812375"/>
            <a:ext cx="360040" cy="162035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"/>
                            </p:stCondLst>
                            <p:childTnLst>
                              <p:par>
                                <p:cTn id="125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500"/>
                            </p:stCondLst>
                            <p:childTnLst>
                              <p:par>
                                <p:cTn id="1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000"/>
                            </p:stCondLst>
                            <p:childTnLst>
                              <p:par>
                                <p:cTn id="1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500"/>
                            </p:stCondLst>
                            <p:childTnLst>
                              <p:par>
                                <p:cTn id="1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3000"/>
                            </p:stCondLst>
                            <p:childTnLst>
                              <p:par>
                                <p:cTn id="1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"/>
                            </p:stCondLst>
                            <p:childTnLst>
                              <p:par>
                                <p:cTn id="15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4000"/>
                            </p:stCondLst>
                            <p:childTnLst>
                              <p:par>
                                <p:cTn id="15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4500"/>
                            </p:stCondLst>
                            <p:childTnLst>
                              <p:par>
                                <p:cTn id="16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5000"/>
                            </p:stCondLst>
                            <p:childTnLst>
                              <p:par>
                                <p:cTn id="17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6000"/>
                            </p:stCondLst>
                            <p:childTnLst>
                              <p:par>
                                <p:cTn id="18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1000"/>
                            </p:stCondLst>
                            <p:childTnLst>
                              <p:par>
                                <p:cTn id="196" presetID="53" presetClass="entr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1" grpId="1"/>
      <p:bldP spid="12" grpId="0"/>
      <p:bldP spid="12" grpId="1"/>
      <p:bldP spid="13" grpId="0" animBg="1"/>
      <p:bldP spid="13" grpId="1" animBg="1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5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34" grpId="0" animBg="1"/>
      <p:bldP spid="34" grpId="1" animBg="1"/>
      <p:bldP spid="35" grpId="0" animBg="1"/>
      <p:bldP spid="36" grpId="0" animBg="1"/>
      <p:bldP spid="37" grpId="0" animBg="1"/>
      <p:bldP spid="38" grpId="0" animBg="1"/>
      <p:bldP spid="4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08012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ČESKÉ STAVOVSKÉ POVSTÁNÍ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spc="300" dirty="0" smtClean="0">
                <a:latin typeface="Times New Roman" pitchFamily="18" charset="0"/>
                <a:cs typeface="Times New Roman" pitchFamily="18" charset="0"/>
              </a:rPr>
              <a:t>SCHÉMA BITVY NA BÍLÉ HOŘE</a:t>
            </a:r>
            <a:endParaRPr lang="cs-CZ" sz="2000" spc="3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010 Bitva na Bílé hoř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124744"/>
            <a:ext cx="7193171" cy="554165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08012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ČESKÉ STAVOVSKÉ POVSTÁNÍ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spc="300" dirty="0" smtClean="0">
                <a:latin typeface="Times New Roman" pitchFamily="18" charset="0"/>
                <a:cs typeface="Times New Roman" pitchFamily="18" charset="0"/>
              </a:rPr>
              <a:t>DŮSLEDKY</a:t>
            </a:r>
            <a:endParaRPr lang="cs-CZ" sz="2000" spc="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8784976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Habsburci získali českou královskou korunu a udrželi ji téměř 300 let do roku 1918.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Jako vítěz Ferdinand II. hodlal přivést vzbouřené země k pořádku, proto jako věrný katolík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zrušil platnost Majestátu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v českých zemích (s výjimkou Slezska)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zahájil rekatolizaci.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Byl vytvořen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soupis předních účastníků odboje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kteří měli být potrestáni. Císař nakonec potvrdil 27 rozsudků smrti. Ti kteří uprchli do ciziny byli souzeni v nepřítomnosti. Poprava byla vykonána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21. června 1621 na Staroměstském náměstí v Praze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Mezi 27 popravenými byli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3 páni (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Šlik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Budovec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Harant), 7 rytířů a 17 měšťanů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Mezi popravovanými byl též jeden katolík (Diviš Černín z Chudenic).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Účastníci odboje byli dále stiženi ztrátou majetku -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konfiskacemi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Bylo vyvlastněno na 115 panství a statků. Řada českých šlechticů věrných Habsburkům se tak obohatila na úkor souzených – např.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Albrecht z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Valdštejna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Prohraný odboj a následná opatření vyvolaly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vlnu emigrace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vyšších společenských vrstev – celkem odešlo asi 30 000 obyvatel.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KONTROLNÍ OTÁZKY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836712"/>
            <a:ext cx="4316288" cy="5832648"/>
          </a:xfrm>
        </p:spPr>
        <p:txBody>
          <a:bodyPr>
            <a:normAutofit lnSpcReduction="10000"/>
          </a:bodyPr>
          <a:lstStyle/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1/ Kdo napsal knihu Nepokojná léta?</a:t>
            </a: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2/ Kdy probíhala třicetiletá válka?</a:t>
            </a: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3/ Kolik fází má třicetiletá válka?</a:t>
            </a: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4/ Kde došlo ke zboření evangelického kostela?</a:t>
            </a: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5/ Kdy přesně proběhla třetí pražská defenestrace?</a:t>
            </a: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6/ Kdo měl nastoupit na trůn roku 1619 za zemřelého Matyáše II.?</a:t>
            </a: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7/ Co zapříčinilo prohru stavů v bitvě na Bílé hoře?</a:t>
            </a: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8/ Jak se přezdívá Fridrichu Falckému?</a:t>
            </a: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9/ Jaký pojem se používá pro obracení obyvatel na katolickou víru?</a:t>
            </a: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10/ Kdo byl katem při staroměstské exekuci?</a:t>
            </a:r>
          </a:p>
          <a:p>
            <a:pPr marL="177800" indent="-17780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316288" cy="583264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1/ Peter </a:t>
            </a:r>
            <a:r>
              <a:rPr lang="cs-CZ" sz="1600" b="1" dirty="0" err="1" smtClean="0">
                <a:latin typeface="Times New Roman" pitchFamily="18" charset="0"/>
                <a:cs typeface="Times New Roman" pitchFamily="18" charset="0"/>
              </a:rPr>
              <a:t>Englund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2/ 1618 – 1648.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3/ Pět.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4/ V Hrobech a </a:t>
            </a:r>
            <a:r>
              <a:rPr lang="cs-CZ" sz="1600" b="1" dirty="0" err="1" smtClean="0">
                <a:latin typeface="Times New Roman" pitchFamily="18" charset="0"/>
                <a:cs typeface="Times New Roman" pitchFamily="18" charset="0"/>
              </a:rPr>
              <a:t>Duchcova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5/ 23. května 1618.				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6/ Ferdinand Štýrský.			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7/ Demoralizace, nedostatek financí.		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8/ „Zimní král“.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9/ Rekatolizace.				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10/ Jan </a:t>
            </a:r>
            <a:r>
              <a:rPr lang="cs-CZ" sz="1600" b="1" dirty="0" err="1" smtClean="0">
                <a:latin typeface="Times New Roman" pitchFamily="18" charset="0"/>
                <a:cs typeface="Times New Roman" pitchFamily="18" charset="0"/>
              </a:rPr>
              <a:t>Mydlář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41763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DOSTUPNÉ POD LICENCÍ PUBLIC DOMAIN WWW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http://commons.wikimedia.org/wiki/File:Battle_of_White_Mountain_(1620)-NL.svg?uselang=cs</a:t>
            </a:r>
            <a:r>
              <a:rPr lang="cs-CZ" sz="2000" dirty="0" smtClean="0"/>
              <a:t>, ze dne 12. července 2012.</a:t>
            </a:r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http://commons.wikimedia.org/wiki/File:HolyRomanEmpire_1618.png</a:t>
            </a:r>
            <a:r>
              <a:rPr lang="cs-CZ" sz="2000" dirty="0" smtClean="0"/>
              <a:t> , ze dne 12. července 2012.</a:t>
            </a: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92088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ZHODNOCENÍ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1662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Zpětné ověřování znalostí u studentů prokázalo úspěšnost zpracovaného tématu.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Znalosti studentů, kterých dosáhli studiem materiálu, odpovídají standardu nebo jsou nadprůměrné. Jsou přiměřené vzhledem k použitému materiálu i věku studentů (septima osmiletého studijního cyklu).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1145</TotalTime>
  <Words>1375</Words>
  <Application>Microsoft Office PowerPoint</Application>
  <PresentationFormat>Předvádění na obrazovce (4:3)</PresentationFormat>
  <Paragraphs>96</Paragraphs>
  <Slides>15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Soukromé gymnázium AD FONTES, o.p.s. Číslo programu:  CZ.1.07 Název programu: OP Vzdělávání pro konkurenceschopnost Název projektu:  Moderní škola Název:   I/2 – Inovace a zkvalitnění výuky směřující k rozvoji čtenářské a    informační gramotnosti Autor:   Mgr. Vladimír Prošek Téma:    Dějiny novověku (počátek 17. století – 1. polovina 18. století)   TŘICETILETÁ VÁLKA – ÚVOD, ČESKÉ STAVOVSKÉ   POVSTÁNÍ</vt:lpstr>
      <vt:lpstr>ANOTACE</vt:lpstr>
      <vt:lpstr>TŘICETILETÁ VÁLKA </vt:lpstr>
      <vt:lpstr>DOSTUPNÁ LITERATURA</vt:lpstr>
      <vt:lpstr>CHARAKTER KONFLIKTU</vt:lpstr>
      <vt:lpstr>FÁZE TŘICETILETÉ VÁLKY</vt:lpstr>
      <vt:lpstr>ČESKÉ STAVOVSKÉ POVSTÁNÍ CO MU PŘEDCHÁZELO</vt:lpstr>
      <vt:lpstr>ČESKÉ STAVOVSKÉ POVSTÁNÍ UDÁLOSTI ROKU 1618</vt:lpstr>
      <vt:lpstr>ČESKÉ STAVOVSKÉ POVSTÁNÍ UDÁLOSTI ROKU 1619</vt:lpstr>
      <vt:lpstr>ČESKÉ STAVOVSKÉ POVSTÁNÍ UDÁLOSTI ROKU 1620</vt:lpstr>
      <vt:lpstr>ČESKÉ STAVOVSKÉ POVSTÁNÍ SCHÉMA BITVY NA BÍLÉ HOŘE</vt:lpstr>
      <vt:lpstr>ČESKÉ STAVOVSKÉ POVSTÁNÍ DŮSLEDKY</vt:lpstr>
      <vt:lpstr>KONTROLNÍ OTÁZKY</vt:lpstr>
      <vt:lpstr>POUŽITÉ ZDROJE DOSTUPNÉ POD LICENCÍ PUBLIC DOMAIN WWW</vt:lpstr>
      <vt:lpstr>ZHODNOCENÍ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vladimir.prosek</dc:creator>
  <cp:lastModifiedBy>Administrator</cp:lastModifiedBy>
  <cp:revision>76</cp:revision>
  <dcterms:created xsi:type="dcterms:W3CDTF">2012-05-10T11:19:50Z</dcterms:created>
  <dcterms:modified xsi:type="dcterms:W3CDTF">2012-11-20T12:36:18Z</dcterms:modified>
</cp:coreProperties>
</file>