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11A26-A5EB-4D04-B85D-6813D453505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8EA1B-83D2-4594-8154-B56CF05D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71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CA591-D52F-4B3C-974F-AE1FC6167B1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2B0A9-4BDC-4B63-B7AC-096E85E54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871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26DC2-5D1A-4D3B-BB48-E30E8812D6F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5D829-A709-4D6C-9D99-0F590435E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0223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B084D-7A95-4737-9877-3C547A1DF9C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14812-0BE9-4E47-AA05-1A54BE786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0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14542-0646-4E50-AD94-15030B7C5C7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43113-7096-4890-BBBF-C44CD7740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351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1F559-4F3E-4AB5-8FB8-73C7A6F9B53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A955B-BE07-4C35-AC76-2CE71D83E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297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7F371-A550-4705-B0F1-0B7805F1C79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456D4-5139-4BB9-9627-71F035FA0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7230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6A424-F46D-4DD1-A401-24FAB88D587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9517E-D4A9-4C08-9CF3-7FB055E22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244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7DAE9-2863-4CB7-9ECB-1C741678B73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B0E42-4042-47F0-8E63-ED2D3E2F5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8280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84CE9-2024-455E-BAD4-ABFD6573805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B1FE4-BB91-4EF1-AF23-CE5AEFD6A2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8422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49E60-BB8D-4E55-9BFB-09835D3F4A3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13D7D-A5A5-41F0-B436-2662A830C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58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A2C6FF-D56A-4464-B836-D090AEA56EA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9017A1-581B-442B-BCA6-315FAA60B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e/Water.vole.arp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2/27/Ondatra_zibethicus_FWS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d/d4/Beaver_2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b/b5/Fischotter_Lutra_lutra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schotter_Lutra_lutra1.jpg" TargetMode="External"/><Relationship Id="rId2" Type="http://schemas.openxmlformats.org/officeDocument/2006/relationships/hyperlink" Target="http://cs.wikipedia.org/wiki/Soubor:Beaver_2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7388" y="2852936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VY_52_INOVACE_66_Savci vod 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9209" y="4725144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539750" y="1916832"/>
            <a:ext cx="79200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Vodní savci: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přizpůsobili se vodnímu prostředí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Hlodavci: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Hryzec vodní -</a:t>
            </a:r>
            <a:r>
              <a:rPr lang="cs-CZ" sz="2400" dirty="0" smtClean="0"/>
              <a:t> 15cm, rostlinná strava, nory ve břehu, zásoby na zimu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Ondatra pižmová - </a:t>
            </a:r>
            <a:r>
              <a:rPr lang="cs-CZ" sz="2400" dirty="0" smtClean="0"/>
              <a:t>(zavlečená z Ameriky) 40 cm, plovací blány, zavírací ušní otvory, všežravá, buduje nory, kožešina odolná vodě - bizam 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Bobr evropský - </a:t>
            </a:r>
            <a:r>
              <a:rPr lang="cs-CZ" sz="2400" dirty="0" smtClean="0"/>
              <a:t>1m,přizpůsoben  </a:t>
            </a:r>
            <a:r>
              <a:rPr lang="cs-CZ" sz="2400" dirty="0" smtClean="0"/>
              <a:t>vodě - šupinatý </a:t>
            </a:r>
            <a:r>
              <a:rPr lang="cs-CZ" sz="2400" dirty="0" smtClean="0"/>
              <a:t>ocas,  staví hráze, živí se  </a:t>
            </a:r>
            <a:r>
              <a:rPr lang="cs-CZ" sz="2400" dirty="0" smtClean="0"/>
              <a:t>kůrou </a:t>
            </a:r>
            <a:endParaRPr lang="cs-CZ" sz="2400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Kunovité: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Vydra říční - </a:t>
            </a:r>
            <a:r>
              <a:rPr lang="cs-CZ" sz="2400" dirty="0" smtClean="0"/>
              <a:t>inteligentní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přizpůsobena vodě ocas = kormidlo, plovací blány, ……</a:t>
            </a:r>
            <a:endParaRPr lang="cs-CZ" sz="2400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Water.vole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113" y="908050"/>
            <a:ext cx="51054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539750" y="476250"/>
            <a:ext cx="22320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Obr.1- </a:t>
            </a:r>
            <a:r>
              <a:rPr lang="cs-CZ" b="1" u="sng">
                <a:latin typeface="Calibri" pitchFamily="34" charset="0"/>
              </a:rPr>
              <a:t>HRYZEC VODNÍ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Ondatra zibethicus FW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1700213"/>
            <a:ext cx="8443913" cy="464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250825" y="333375"/>
            <a:ext cx="63373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Obr.2- </a:t>
            </a:r>
            <a:r>
              <a:rPr lang="cs-CZ" b="1" u="sng">
                <a:latin typeface="Calibri" pitchFamily="34" charset="0"/>
              </a:rPr>
              <a:t>ONDATRA PIŽMOVÁ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Beaver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1125538"/>
            <a:ext cx="7620000" cy="512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468313" y="476250"/>
            <a:ext cx="7127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Obr.3- </a:t>
            </a:r>
            <a:r>
              <a:rPr lang="cs-CZ" b="1" u="sng">
                <a:latin typeface="Calibri" pitchFamily="34" charset="0"/>
              </a:rPr>
              <a:t>BOBR EVROPSKÝ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Fischotter Lutra lutr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11430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539750" y="692150"/>
            <a:ext cx="54721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Obr.4- </a:t>
            </a:r>
            <a:r>
              <a:rPr lang="cs-CZ" b="1" u="sng">
                <a:latin typeface="Calibri" pitchFamily="34" charset="0"/>
              </a:rPr>
              <a:t>VYDRA ŘÍČNÍ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EKOSYSTÉM RYBNÍKA: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Umělý ekosystém potřebující zásah lidí, společenství </a:t>
            </a:r>
            <a:r>
              <a:rPr lang="cs-CZ" sz="2400" dirty="0" smtClean="0"/>
              <a:t>organismů </a:t>
            </a:r>
            <a:r>
              <a:rPr lang="cs-CZ" sz="2400" dirty="0" smtClean="0"/>
              <a:t>a prostředí rybníku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Energie </a:t>
            </a:r>
            <a:r>
              <a:rPr lang="cs-CZ" sz="2400" dirty="0" smtClean="0"/>
              <a:t>- </a:t>
            </a:r>
            <a:r>
              <a:rPr lang="cs-CZ" sz="2400" dirty="0" smtClean="0"/>
              <a:t>Slunce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Biologickou rovnováhu vytváří vztahy mezi společenstvy organizmů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/>
              <a:t> </a:t>
            </a:r>
            <a:r>
              <a:rPr lang="cs-CZ" sz="2400" b="1" dirty="0" smtClean="0"/>
              <a:t>producenti -</a:t>
            </a:r>
            <a:r>
              <a:rPr lang="cs-CZ" sz="2400" dirty="0" smtClean="0"/>
              <a:t> </a:t>
            </a:r>
            <a:r>
              <a:rPr lang="cs-CZ" sz="2400" dirty="0" smtClean="0"/>
              <a:t>nejvíce v teplé prosvětlené </a:t>
            </a:r>
            <a:r>
              <a:rPr lang="cs-CZ" sz="2400" dirty="0" smtClean="0"/>
              <a:t>vodě - </a:t>
            </a:r>
            <a:r>
              <a:rPr lang="cs-CZ" sz="2400" dirty="0" smtClean="0"/>
              <a:t>řasy, sinice = fytoplankton </a:t>
            </a:r>
            <a:r>
              <a:rPr lang="cs-CZ" sz="2400" dirty="0" smtClean="0"/>
              <a:t>plovoucí</a:t>
            </a:r>
            <a:r>
              <a:rPr lang="cs-CZ" sz="2400" dirty="0" smtClean="0"/>
              <a:t> </a:t>
            </a:r>
            <a:r>
              <a:rPr lang="cs-CZ" sz="2400" dirty="0" smtClean="0"/>
              <a:t>+  </a:t>
            </a:r>
            <a:r>
              <a:rPr lang="cs-CZ" sz="2400" dirty="0" smtClean="0"/>
              <a:t>rostliny kořenící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/>
              <a:t> konzumenti </a:t>
            </a:r>
            <a:r>
              <a:rPr lang="cs-CZ" sz="2400" dirty="0" smtClean="0"/>
              <a:t>– býložravci - </a:t>
            </a:r>
            <a:r>
              <a:rPr lang="cs-CZ" sz="2400" dirty="0" smtClean="0"/>
              <a:t>ryby, hlodavci, bezobratlí, měkkýši, zooplankton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/>
              <a:t> konzumenti </a:t>
            </a:r>
            <a:r>
              <a:rPr lang="cs-CZ" sz="2400" dirty="0" smtClean="0"/>
              <a:t>- všežravci a </a:t>
            </a:r>
            <a:r>
              <a:rPr lang="cs-CZ" sz="2400" dirty="0" smtClean="0"/>
              <a:t>masožravci - </a:t>
            </a:r>
            <a:r>
              <a:rPr lang="cs-CZ" sz="2400" dirty="0" smtClean="0"/>
              <a:t>zooplankton, dravé ryby, bezobratlí, vydra, ptáci..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rozkladači</a:t>
            </a:r>
            <a:r>
              <a:rPr lang="cs-CZ" sz="2400" b="1" dirty="0" smtClean="0"/>
              <a:t> - </a:t>
            </a:r>
            <a:r>
              <a:rPr lang="cs-CZ" sz="2400" dirty="0" smtClean="0"/>
              <a:t>hromadí se na </a:t>
            </a:r>
            <a:r>
              <a:rPr lang="cs-CZ" sz="2400" dirty="0" smtClean="0"/>
              <a:t>dně - </a:t>
            </a:r>
            <a:r>
              <a:rPr lang="cs-CZ" sz="2400" dirty="0" smtClean="0"/>
              <a:t>měkkýši,  kroužkovci, bezobratlí, bakterie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/>
              <a:t> uvolnění minerálů pro rostliny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u="sng" smtClean="0"/>
              <a:t>Tekoucí vody</a:t>
            </a:r>
          </a:p>
        </p:txBody>
      </p:sp>
      <p:pic>
        <p:nvPicPr>
          <p:cNvPr id="9219" name="Zástupný symbol pro obsah 5" descr="skenování0010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68313" y="1052513"/>
            <a:ext cx="3311525" cy="4908550"/>
          </a:xfrm>
        </p:spPr>
      </p:pic>
      <p:sp>
        <p:nvSpPr>
          <p:cNvPr id="9220" name="Zástupný symbol pro obsah 4"/>
          <p:cNvSpPr>
            <a:spLocks noGrp="1"/>
          </p:cNvSpPr>
          <p:nvPr>
            <p:ph sz="half" idx="2"/>
          </p:nvPr>
        </p:nvSpPr>
        <p:spPr>
          <a:xfrm>
            <a:off x="3995738" y="1125538"/>
            <a:ext cx="4691062" cy="5000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dirty="0" smtClean="0"/>
              <a:t>Mění se rychlost proudu a prokysličení vody.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S mohutností řek se tok zpomaluje a </a:t>
            </a:r>
            <a:r>
              <a:rPr lang="cs-CZ" sz="2400" dirty="0" smtClean="0"/>
              <a:t>znečišťuje - </a:t>
            </a:r>
            <a:r>
              <a:rPr lang="cs-CZ" sz="2400" dirty="0" smtClean="0"/>
              <a:t>hnojiva, průmysl, odpady</a:t>
            </a:r>
            <a:r>
              <a:rPr lang="cs-CZ" sz="2400" dirty="0" smtClean="0"/>
              <a:t>, doprava</a:t>
            </a:r>
            <a:r>
              <a:rPr lang="cs-CZ" sz="2400" dirty="0" smtClean="0"/>
              <a:t>, ropa..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Organismy </a:t>
            </a:r>
            <a:r>
              <a:rPr lang="cs-CZ" sz="2400" dirty="0" smtClean="0"/>
              <a:t>se přizpůsobily a vytvořily ekosystémy pásem: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-   pstruhových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lipanových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parmových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cejnových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684213" y="692150"/>
            <a:ext cx="1008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" descr="skenování001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1844675"/>
            <a:ext cx="852805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250825" y="6453188"/>
            <a:ext cx="27368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sp>
        <p:nvSpPr>
          <p:cNvPr id="10244" name="TextovéPole 7"/>
          <p:cNvSpPr txBox="1">
            <a:spLocks noChangeArrowheads="1"/>
          </p:cNvSpPr>
          <p:nvPr/>
        </p:nvSpPr>
        <p:spPr bwMode="auto">
          <a:xfrm>
            <a:off x="250825" y="620713"/>
            <a:ext cx="85693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Navaž potravní řetězec a zařaď potápníka, kapra, kachnu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 descr="skenování001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75" y="260350"/>
            <a:ext cx="9147175" cy="572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23850" y="6381750"/>
            <a:ext cx="26638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395288" y="549275"/>
            <a:ext cx="82089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 1- http://cs.wikipedia.org/wiki/Soubor:Water.vole.arp.jpg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 http://cs.wikipedia.org/wiki/Soubor:Ondatra_zibethicus_FWS.jpg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http://cs.wikipedia.org/wiki/Soubor:Beaver_2.jpg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Obr.4- </a:t>
            </a:r>
            <a:r>
              <a:rPr lang="cs-CZ" sz="1200">
                <a:latin typeface="Calibri" pitchFamily="34" charset="0"/>
                <a:hlinkClick r:id="rId3"/>
              </a:rPr>
              <a:t>http://cs.wikipedia.org/wiki/Soubor:Fischotter_Lutra_lutra1.jpg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Obr.5-7 učebnice: Ekologický přírodopis pro 9. ročník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289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VY_52_INOVACE_66_Savci vod - učební text</vt:lpstr>
      <vt:lpstr>Vodní savci:</vt:lpstr>
      <vt:lpstr>Snímek 3</vt:lpstr>
      <vt:lpstr>Snímek 4</vt:lpstr>
      <vt:lpstr>Snímek 5</vt:lpstr>
      <vt:lpstr>Snímek 6</vt:lpstr>
      <vt:lpstr>EKOSYSTÉM RYBNÍKA:</vt:lpstr>
      <vt:lpstr>Tekoucí vody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rybníků:</dc:title>
  <dc:creator>Hercík</dc:creator>
  <cp:lastModifiedBy>expert</cp:lastModifiedBy>
  <cp:revision>21</cp:revision>
  <dcterms:created xsi:type="dcterms:W3CDTF">2011-05-08T15:56:33Z</dcterms:created>
  <dcterms:modified xsi:type="dcterms:W3CDTF">2012-03-11T09:07:18Z</dcterms:modified>
</cp:coreProperties>
</file>