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9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347864" y="1196752"/>
            <a:ext cx="2808312" cy="576064"/>
          </a:xfrm>
        </p:spPr>
        <p:txBody>
          <a:bodyPr>
            <a:normAutofit/>
          </a:bodyPr>
          <a:lstStyle/>
          <a:p>
            <a:r>
              <a:rPr lang="cs-CZ" sz="800" dirty="0" smtClean="0"/>
              <a:t>nadpis</a:t>
            </a:r>
            <a:endParaRPr lang="cs-CZ" sz="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2924944"/>
            <a:ext cx="7632848" cy="3240360"/>
          </a:xfrm>
        </p:spPr>
        <p:txBody>
          <a:bodyPr>
            <a:normAutofit/>
          </a:bodyPr>
          <a:lstStyle/>
          <a:p>
            <a:pPr lvl="0"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škola, Hrádek 203</a:t>
            </a:r>
          </a:p>
          <a:p>
            <a:pPr lvl="0"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Projekt: CZ.1.07/1.400/21.1220</a:t>
            </a:r>
          </a:p>
          <a:p>
            <a:pPr lvl="0">
              <a:spcBef>
                <a:spcPts val="0"/>
              </a:spcBef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VY_32_INOVACE_06_Prvouka_16_3. </a:t>
            </a:r>
            <a:r>
              <a:rPr lang="cs-CZ" sz="2000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ročník_Orientace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v čase – dny, týdny, měsíce</a:t>
            </a: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Mgr. Jana </a:t>
            </a:r>
            <a:r>
              <a:rPr lang="cs-CZ" sz="2000" dirty="0" err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Burdzová</a:t>
            </a: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Použití: určeno k prezentaci na interaktivní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tabuli</a:t>
            </a:r>
          </a:p>
          <a:p>
            <a:pPr lvl="0" algn="l">
              <a:spcBef>
                <a:spcPts val="0"/>
              </a:spcBef>
            </a:pP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 algn="l">
              <a:spcBef>
                <a:spcPts val="0"/>
              </a:spcBef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Jedná se o výukovou prezentaci části učiva „Orientace v čase“. Žáci jsou vedeni k aktivnímu řešení úkolů.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Materiál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je určen pro výuku žáků s lehkým mentálním postižením.</a:t>
            </a:r>
          </a:p>
          <a:p>
            <a:pPr lvl="0">
              <a:spcBef>
                <a:spcPts val="0"/>
              </a:spcBef>
            </a:pP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0358" y="908720"/>
            <a:ext cx="6022975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06395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Kterým dnům říkáme pracovní?</a:t>
            </a:r>
            <a:endParaRPr lang="cs-CZ" sz="3600" dirty="0"/>
          </a:p>
        </p:txBody>
      </p:sp>
      <p:pic>
        <p:nvPicPr>
          <p:cNvPr id="1026" name="Picture 2" descr="C:\Users\n37n\AppData\Local\Microsoft\Windows\Temporary Internet Files\Content.IE5\DE4CGPLA\MC900432664[1]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619822"/>
            <a:ext cx="4320480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15155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b="1" dirty="0" smtClean="0">
              <a:solidFill>
                <a:srgbClr val="00B05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B050"/>
                </a:solidFill>
              </a:rPr>
              <a:t>PONDĚLÍ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B050"/>
                </a:solidFill>
              </a:rPr>
              <a:t>ÚTERÝ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B050"/>
                </a:solidFill>
              </a:rPr>
              <a:t>STŘEDA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B050"/>
                </a:solidFill>
              </a:rPr>
              <a:t>ČTVRTEK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B050"/>
                </a:solidFill>
              </a:rPr>
              <a:t>PÁTEK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00385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Očísluj dny v týdnu ve správném pořadí 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              a 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podtrhni volné dny</a:t>
            </a:r>
            <a:endParaRPr lang="cs-CZ" sz="36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44824"/>
            <a:ext cx="8229600" cy="452596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PONDĚLÍ                         SOBOTA</a:t>
            </a:r>
          </a:p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</a:p>
          <a:p>
            <a:pPr marL="0" indent="0" algn="ctr">
              <a:buNone/>
            </a:pPr>
            <a:r>
              <a:rPr lang="cs-CZ" dirty="0" smtClean="0"/>
              <a:t>  </a:t>
            </a:r>
          </a:p>
          <a:p>
            <a:pPr marL="0" indent="0" algn="ctr">
              <a:buNone/>
            </a:pPr>
            <a:r>
              <a:rPr lang="cs-CZ" dirty="0" smtClean="0"/>
              <a:t>         ČTVRTEK  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          STŘEDA                                                PÁTEK</a:t>
            </a:r>
          </a:p>
          <a:p>
            <a:pPr marL="0" indent="0">
              <a:buNone/>
            </a:pPr>
            <a:r>
              <a:rPr lang="cs-CZ" dirty="0" smtClean="0"/>
              <a:t>       </a:t>
            </a:r>
          </a:p>
          <a:p>
            <a:pPr marL="0" indent="0">
              <a:buNone/>
            </a:pPr>
            <a:r>
              <a:rPr lang="cs-CZ" dirty="0" smtClean="0"/>
              <a:t>NEDĚLE                                      ÚTERÝ</a:t>
            </a:r>
          </a:p>
          <a:p>
            <a:pPr marL="0" indent="0" algn="ctr">
              <a:buNone/>
            </a:pPr>
            <a:r>
              <a:rPr lang="cs-CZ" dirty="0" smtClean="0"/>
              <a:t>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46924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Správné řešení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1. </a:t>
            </a:r>
            <a:r>
              <a:rPr lang="cs-CZ" dirty="0" smtClean="0"/>
              <a:t>PONDĚLÍ                       </a:t>
            </a:r>
            <a:r>
              <a:rPr lang="cs-CZ" dirty="0" smtClean="0">
                <a:solidFill>
                  <a:srgbClr val="FF0000"/>
                </a:solidFill>
              </a:rPr>
              <a:t> 6. </a:t>
            </a:r>
            <a:r>
              <a:rPr lang="cs-CZ" u="sng" dirty="0" smtClean="0"/>
              <a:t>SOBOTA</a:t>
            </a:r>
            <a:endParaRPr lang="cs-CZ" dirty="0"/>
          </a:p>
          <a:p>
            <a:pPr marL="0" indent="0" algn="ctr">
              <a:buNone/>
            </a:pPr>
            <a:r>
              <a:rPr lang="cs-CZ" dirty="0"/>
              <a:t>     </a:t>
            </a:r>
          </a:p>
          <a:p>
            <a:pPr marL="0" indent="0" algn="ctr">
              <a:buNone/>
            </a:pPr>
            <a:r>
              <a:rPr lang="cs-CZ" dirty="0"/>
              <a:t>  </a:t>
            </a:r>
          </a:p>
          <a:p>
            <a:pPr marL="0" indent="0" algn="ctr">
              <a:buNone/>
            </a:pPr>
            <a:r>
              <a:rPr lang="cs-CZ" dirty="0"/>
              <a:t>      </a:t>
            </a:r>
            <a:r>
              <a:rPr lang="cs-CZ" dirty="0" smtClean="0">
                <a:solidFill>
                  <a:srgbClr val="FF0000"/>
                </a:solidFill>
              </a:rPr>
              <a:t>4.</a:t>
            </a:r>
            <a:r>
              <a:rPr lang="cs-CZ" dirty="0" smtClean="0"/>
              <a:t> ČTVRTEK  </a:t>
            </a:r>
            <a:endParaRPr lang="cs-CZ" dirty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/>
              <a:t>       </a:t>
            </a:r>
            <a:r>
              <a:rPr lang="cs-CZ" dirty="0" smtClean="0">
                <a:solidFill>
                  <a:srgbClr val="FF0000"/>
                </a:solidFill>
              </a:rPr>
              <a:t>3. </a:t>
            </a:r>
            <a:r>
              <a:rPr lang="cs-CZ" dirty="0" smtClean="0"/>
              <a:t>STŘEDA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 5. </a:t>
            </a:r>
            <a:r>
              <a:rPr lang="cs-CZ" dirty="0"/>
              <a:t>PÁTEK</a:t>
            </a:r>
          </a:p>
          <a:p>
            <a:pPr marL="0" indent="0">
              <a:buNone/>
            </a:pPr>
            <a:r>
              <a:rPr lang="cs-CZ" dirty="0"/>
              <a:t>      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7. </a:t>
            </a:r>
            <a:r>
              <a:rPr lang="cs-CZ" u="sng" dirty="0" smtClean="0"/>
              <a:t>NEDĚLE</a:t>
            </a:r>
            <a:r>
              <a:rPr lang="cs-CZ" dirty="0" smtClean="0"/>
              <a:t>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2. </a:t>
            </a:r>
            <a:r>
              <a:rPr lang="cs-CZ" dirty="0" smtClean="0"/>
              <a:t>ÚTERÝ</a:t>
            </a:r>
            <a:endParaRPr lang="cs-CZ" dirty="0"/>
          </a:p>
          <a:p>
            <a:pPr marL="0" indent="0" algn="ctr">
              <a:buNone/>
            </a:pPr>
            <a:r>
              <a:rPr lang="cs-CZ" dirty="0"/>
              <a:t>          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22658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>
                <a:solidFill>
                  <a:srgbClr val="7030A0"/>
                </a:solidFill>
              </a:rPr>
              <a:t>Vyjmenuj a napiš měsíce, jak jdou po sobě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1"/>
          </p:nvPr>
        </p:nvSpPr>
        <p:spPr>
          <a:xfrm>
            <a:off x="457200" y="1988840"/>
            <a:ext cx="4038600" cy="4137323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_________________</a:t>
            </a:r>
          </a:p>
          <a:p>
            <a:pPr marL="514350" indent="-514350">
              <a:buAutoNum type="arabicPeriod"/>
            </a:pPr>
            <a:r>
              <a:rPr lang="cs-CZ" dirty="0" smtClean="0"/>
              <a:t>_________________</a:t>
            </a:r>
          </a:p>
          <a:p>
            <a:pPr marL="514350" indent="-514350">
              <a:buAutoNum type="arabicPeriod"/>
            </a:pPr>
            <a:r>
              <a:rPr lang="cs-CZ" dirty="0" smtClean="0"/>
              <a:t>_________________</a:t>
            </a:r>
          </a:p>
          <a:p>
            <a:pPr marL="514350" indent="-514350">
              <a:buAutoNum type="arabicPeriod"/>
            </a:pPr>
            <a:r>
              <a:rPr lang="cs-CZ" dirty="0" smtClean="0"/>
              <a:t>_________________</a:t>
            </a:r>
          </a:p>
          <a:p>
            <a:pPr marL="514350" indent="-514350">
              <a:buAutoNum type="arabicPeriod"/>
            </a:pPr>
            <a:r>
              <a:rPr lang="cs-CZ" dirty="0" smtClean="0"/>
              <a:t>_________________</a:t>
            </a:r>
          </a:p>
          <a:p>
            <a:pPr marL="514350" indent="-514350">
              <a:buAutoNum type="arabicPeriod"/>
            </a:pPr>
            <a:r>
              <a:rPr lang="cs-CZ" dirty="0" smtClean="0"/>
              <a:t>_________________</a:t>
            </a:r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988840"/>
            <a:ext cx="4038600" cy="413732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7. _________________</a:t>
            </a:r>
          </a:p>
          <a:p>
            <a:pPr marL="0" indent="0">
              <a:buNone/>
            </a:pPr>
            <a:r>
              <a:rPr lang="cs-CZ" dirty="0" smtClean="0"/>
              <a:t>8. _________________</a:t>
            </a:r>
          </a:p>
          <a:p>
            <a:pPr marL="0" indent="0">
              <a:buNone/>
            </a:pPr>
            <a:r>
              <a:rPr lang="cs-CZ" dirty="0" smtClean="0"/>
              <a:t>9. _________________</a:t>
            </a:r>
          </a:p>
          <a:p>
            <a:pPr marL="0" indent="0">
              <a:buNone/>
            </a:pPr>
            <a:r>
              <a:rPr lang="cs-CZ" dirty="0" smtClean="0"/>
              <a:t>10. ________________</a:t>
            </a:r>
          </a:p>
          <a:p>
            <a:pPr marL="0" indent="0">
              <a:buNone/>
            </a:pPr>
            <a:r>
              <a:rPr lang="cs-CZ" dirty="0" smtClean="0"/>
              <a:t>11. ________________</a:t>
            </a:r>
          </a:p>
          <a:p>
            <a:pPr marL="0" indent="0">
              <a:buNone/>
            </a:pPr>
            <a:r>
              <a:rPr lang="cs-CZ" dirty="0" smtClean="0"/>
              <a:t>12. 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95773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7030A0"/>
                </a:solidFill>
              </a:rPr>
              <a:t>Správné řešení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331640" y="1988840"/>
            <a:ext cx="3164160" cy="4137323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leden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únor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b</a:t>
            </a:r>
            <a:r>
              <a:rPr lang="cs-CZ" dirty="0" smtClean="0"/>
              <a:t>řezen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d</a:t>
            </a:r>
            <a:r>
              <a:rPr lang="cs-CZ" dirty="0" smtClean="0"/>
              <a:t>uben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k</a:t>
            </a:r>
            <a:r>
              <a:rPr lang="cs-CZ" dirty="0" smtClean="0"/>
              <a:t>věten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červen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988840"/>
            <a:ext cx="4038600" cy="413732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7.   červenec</a:t>
            </a:r>
          </a:p>
          <a:p>
            <a:pPr marL="514350" indent="-514350">
              <a:buAutoNum type="arabicPeriod" startAt="8"/>
            </a:pPr>
            <a:r>
              <a:rPr lang="cs-CZ" dirty="0"/>
              <a:t>s</a:t>
            </a:r>
            <a:r>
              <a:rPr lang="cs-CZ" dirty="0" smtClean="0"/>
              <a:t>rpen</a:t>
            </a:r>
          </a:p>
          <a:p>
            <a:pPr marL="514350" indent="-514350">
              <a:buAutoNum type="arabicPeriod" startAt="8"/>
            </a:pPr>
            <a:r>
              <a:rPr lang="cs-CZ" dirty="0"/>
              <a:t>z</a:t>
            </a:r>
            <a:r>
              <a:rPr lang="cs-CZ" dirty="0" smtClean="0"/>
              <a:t>áří</a:t>
            </a:r>
          </a:p>
          <a:p>
            <a:pPr marL="514350" indent="-514350">
              <a:buAutoNum type="arabicPeriod" startAt="8"/>
            </a:pPr>
            <a:r>
              <a:rPr lang="cs-CZ" dirty="0"/>
              <a:t>ř</a:t>
            </a:r>
            <a:r>
              <a:rPr lang="cs-CZ" dirty="0" smtClean="0"/>
              <a:t>íjen</a:t>
            </a:r>
          </a:p>
          <a:p>
            <a:pPr marL="514350" indent="-514350">
              <a:buAutoNum type="arabicPeriod" startAt="8"/>
            </a:pPr>
            <a:r>
              <a:rPr lang="cs-CZ" dirty="0"/>
              <a:t>l</a:t>
            </a:r>
            <a:r>
              <a:rPr lang="cs-CZ" dirty="0" smtClean="0"/>
              <a:t>istopad</a:t>
            </a:r>
          </a:p>
          <a:p>
            <a:pPr marL="514350" indent="-514350">
              <a:buAutoNum type="arabicPeriod" startAt="8"/>
            </a:pPr>
            <a:r>
              <a:rPr lang="cs-CZ" dirty="0"/>
              <a:t>p</a:t>
            </a:r>
            <a:r>
              <a:rPr lang="cs-CZ" dirty="0" smtClean="0"/>
              <a:t>rosinec</a:t>
            </a:r>
          </a:p>
          <a:p>
            <a:pPr marL="514350" indent="-514350">
              <a:buAutoNum type="arabicPeriod" startAt="8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71349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Červeně zakroužkuj měsíce, kdy máme letní prázdniny.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1331640" y="1988840"/>
            <a:ext cx="3164160" cy="4137323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/>
              <a:t>leden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únor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březen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duben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květen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červen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4648200" y="1988840"/>
            <a:ext cx="4038600" cy="413732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7.   červenec</a:t>
            </a:r>
            <a:endParaRPr lang="cs-CZ" dirty="0"/>
          </a:p>
          <a:p>
            <a:pPr marL="514350" indent="-514350">
              <a:buAutoNum type="arabicPeriod" startAt="8"/>
            </a:pPr>
            <a:r>
              <a:rPr lang="cs-CZ" dirty="0"/>
              <a:t>srpen</a:t>
            </a:r>
          </a:p>
          <a:p>
            <a:pPr marL="514350" indent="-514350">
              <a:buAutoNum type="arabicPeriod" startAt="8"/>
            </a:pPr>
            <a:r>
              <a:rPr lang="cs-CZ" dirty="0"/>
              <a:t>září</a:t>
            </a:r>
          </a:p>
          <a:p>
            <a:pPr marL="514350" indent="-514350">
              <a:buAutoNum type="arabicPeriod" startAt="8"/>
            </a:pPr>
            <a:r>
              <a:rPr lang="cs-CZ" dirty="0"/>
              <a:t>říjen</a:t>
            </a:r>
          </a:p>
          <a:p>
            <a:pPr marL="514350" indent="-514350">
              <a:buAutoNum type="arabicPeriod" startAt="8"/>
            </a:pPr>
            <a:r>
              <a:rPr lang="cs-CZ" dirty="0"/>
              <a:t>listopad</a:t>
            </a:r>
          </a:p>
          <a:p>
            <a:pPr marL="514350" indent="-514350">
              <a:buAutoNum type="arabicPeriod" startAt="8"/>
            </a:pPr>
            <a:r>
              <a:rPr lang="cs-CZ" dirty="0"/>
              <a:t>prosinec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75402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Správné řešení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691680" y="1988840"/>
            <a:ext cx="2804120" cy="4137323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/>
              <a:t>leden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únor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březen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duben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květen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červen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8840"/>
            <a:ext cx="4038600" cy="413732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7.   červenec</a:t>
            </a:r>
            <a:endParaRPr lang="cs-CZ" dirty="0">
              <a:solidFill>
                <a:srgbClr val="FF0000"/>
              </a:solidFill>
            </a:endParaRPr>
          </a:p>
          <a:p>
            <a:pPr marL="514350" indent="-514350">
              <a:buAutoNum type="arabicPeriod" startAt="8"/>
            </a:pPr>
            <a:r>
              <a:rPr lang="cs-CZ" dirty="0">
                <a:solidFill>
                  <a:srgbClr val="FF0000"/>
                </a:solidFill>
              </a:rPr>
              <a:t>srpen</a:t>
            </a:r>
          </a:p>
          <a:p>
            <a:pPr marL="514350" indent="-514350">
              <a:buAutoNum type="arabicPeriod" startAt="8"/>
            </a:pPr>
            <a:r>
              <a:rPr lang="cs-CZ" dirty="0"/>
              <a:t>září</a:t>
            </a:r>
          </a:p>
          <a:p>
            <a:pPr marL="514350" indent="-514350">
              <a:buAutoNum type="arabicPeriod" startAt="8"/>
            </a:pPr>
            <a:r>
              <a:rPr lang="cs-CZ" dirty="0"/>
              <a:t>říjen</a:t>
            </a:r>
          </a:p>
          <a:p>
            <a:pPr marL="514350" indent="-514350">
              <a:buAutoNum type="arabicPeriod" startAt="8"/>
            </a:pPr>
            <a:r>
              <a:rPr lang="cs-CZ" dirty="0"/>
              <a:t>listopad</a:t>
            </a:r>
          </a:p>
          <a:p>
            <a:pPr marL="514350" indent="-514350">
              <a:buAutoNum type="arabicPeriod" startAt="8"/>
            </a:pPr>
            <a:r>
              <a:rPr lang="cs-CZ" dirty="0"/>
              <a:t>prosinec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51478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Ve kterém měsíci slavíme Vánoce?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n37n\AppData\Local\Microsoft\Windows\Temporary Internet Files\Content.IE5\S7687CZ2\MC900396518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204864"/>
            <a:ext cx="2042016" cy="3551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n37n\AppData\Local\Microsoft\Windows\Temporary Internet Files\Content.IE5\DE4CGPLA\MP90042771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636912"/>
            <a:ext cx="2708920" cy="270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12384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Správná odpověď:</a:t>
            </a:r>
            <a:endParaRPr lang="cs-CZ" sz="3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0070C0"/>
                </a:solidFill>
              </a:rPr>
              <a:t>Vánoce slavíme v prosinci.</a:t>
            </a:r>
          </a:p>
          <a:p>
            <a:pPr marL="0" indent="0" algn="ctr">
              <a:buNone/>
            </a:pPr>
            <a:endParaRPr lang="cs-CZ" dirty="0">
              <a:solidFill>
                <a:srgbClr val="0070C0"/>
              </a:solidFill>
            </a:endParaRPr>
          </a:p>
          <a:p>
            <a:pPr marL="0" indent="0" algn="ctr">
              <a:buNone/>
            </a:pP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2050" name="Picture 2" descr="C:\Users\n37n\AppData\Local\Microsoft\Windows\Temporary Internet Files\Content.IE5\K0O7W0UI\MP90044028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348879"/>
            <a:ext cx="2736304" cy="4104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64665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Co je pravda a co ne? Dopiš správně ANO nebo NE </a:t>
            </a:r>
            <a:r>
              <a:rPr lang="cs-CZ" sz="2800" dirty="0" smtClean="0">
                <a:solidFill>
                  <a:srgbClr val="0070C0"/>
                </a:solidFill>
              </a:rPr>
              <a:t>                na </a:t>
            </a:r>
            <a:r>
              <a:rPr lang="cs-CZ" sz="2800" dirty="0" smtClean="0">
                <a:solidFill>
                  <a:srgbClr val="0070C0"/>
                </a:solidFill>
              </a:rPr>
              <a:t>připravené řádky.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Týden má sedm dní. _______</a:t>
            </a:r>
          </a:p>
          <a:p>
            <a:pPr marL="0" indent="0">
              <a:buNone/>
            </a:pPr>
            <a:r>
              <a:rPr lang="cs-CZ" dirty="0" smtClean="0"/>
              <a:t>Týden má čtyři pracovní dny. _______</a:t>
            </a:r>
          </a:p>
          <a:p>
            <a:pPr marL="0" indent="0">
              <a:buNone/>
            </a:pPr>
            <a:r>
              <a:rPr lang="cs-CZ" dirty="0" smtClean="0"/>
              <a:t>V sobotu a v neděli chodíme do školy. _______</a:t>
            </a:r>
          </a:p>
          <a:p>
            <a:pPr marL="0" indent="0">
              <a:buNone/>
            </a:pPr>
            <a:r>
              <a:rPr lang="cs-CZ" dirty="0" smtClean="0"/>
              <a:t>Rok má dvanáct měsíců. _______</a:t>
            </a:r>
          </a:p>
          <a:p>
            <a:pPr marL="0" indent="0">
              <a:buNone/>
            </a:pPr>
            <a:r>
              <a:rPr lang="cs-CZ" dirty="0" smtClean="0"/>
              <a:t>Jedenáct měsíců chodíme do školy, jeden měsíc máme letní prázdniny. _______</a:t>
            </a:r>
          </a:p>
          <a:p>
            <a:pPr marL="0" indent="0">
              <a:buNone/>
            </a:pPr>
            <a:r>
              <a:rPr lang="cs-CZ" dirty="0" smtClean="0"/>
              <a:t>Vánoce slavíme v lednu. _______</a:t>
            </a:r>
          </a:p>
          <a:p>
            <a:pPr marL="0" indent="0">
              <a:buNone/>
            </a:pPr>
            <a:r>
              <a:rPr lang="cs-CZ" dirty="0" smtClean="0"/>
              <a:t>Týden má pět pracovních dnů. _______</a:t>
            </a:r>
          </a:p>
          <a:p>
            <a:pPr marL="0" indent="0">
              <a:buNone/>
            </a:pPr>
            <a:r>
              <a:rPr lang="cs-CZ" dirty="0" smtClean="0"/>
              <a:t>Školní rok začíná v září. _______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38302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00B050"/>
                </a:solidFill>
              </a:rPr>
              <a:t>Správné řešení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/>
              <a:t>Týden má sedm dní.  </a:t>
            </a:r>
            <a:r>
              <a:rPr lang="cs-CZ" u="sng" dirty="0" smtClean="0">
                <a:solidFill>
                  <a:srgbClr val="00B050"/>
                </a:solidFill>
              </a:rPr>
              <a:t>ANO</a:t>
            </a:r>
            <a:endParaRPr lang="cs-CZ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/>
              <a:t>Týden má čtyři pracovní </a:t>
            </a:r>
            <a:r>
              <a:rPr lang="cs-CZ" dirty="0" smtClean="0"/>
              <a:t>dny. </a:t>
            </a:r>
            <a:r>
              <a:rPr lang="cs-CZ" u="sng" dirty="0" smtClean="0"/>
              <a:t>NE</a:t>
            </a:r>
            <a:endParaRPr lang="cs-CZ" u="sng" dirty="0"/>
          </a:p>
          <a:p>
            <a:pPr marL="0" indent="0">
              <a:buNone/>
            </a:pPr>
            <a:r>
              <a:rPr lang="cs-CZ" dirty="0"/>
              <a:t>V sobotu a v neděli chodíme do školy. </a:t>
            </a:r>
            <a:r>
              <a:rPr lang="cs-CZ" u="sng" dirty="0" smtClean="0"/>
              <a:t>NE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Rok má dvanáct měsíců. </a:t>
            </a:r>
            <a:r>
              <a:rPr lang="cs-CZ" u="sng" dirty="0" smtClean="0">
                <a:solidFill>
                  <a:srgbClr val="00B050"/>
                </a:solidFill>
              </a:rPr>
              <a:t>ANO</a:t>
            </a:r>
            <a:endParaRPr lang="cs-CZ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/>
              <a:t>Jedenáct měsíců chodíme do školy, jeden měsíc máme letní prázdniny. </a:t>
            </a:r>
            <a:r>
              <a:rPr lang="cs-CZ" u="sng" dirty="0" smtClean="0"/>
              <a:t>NE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Vánoce slavíme v lednu. </a:t>
            </a:r>
            <a:r>
              <a:rPr lang="cs-CZ" u="sng" dirty="0" smtClean="0"/>
              <a:t>NE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Týden má pět pracovních dnů. </a:t>
            </a:r>
            <a:r>
              <a:rPr lang="cs-CZ" u="sng" dirty="0" smtClean="0">
                <a:solidFill>
                  <a:srgbClr val="00B050"/>
                </a:solidFill>
              </a:rPr>
              <a:t>ANO</a:t>
            </a:r>
            <a:endParaRPr lang="cs-CZ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/>
              <a:t>Školní rok začíná v září. </a:t>
            </a:r>
            <a:r>
              <a:rPr lang="cs-CZ" u="sng" dirty="0" smtClean="0">
                <a:solidFill>
                  <a:srgbClr val="00B050"/>
                </a:solidFill>
              </a:rPr>
              <a:t>ANO</a:t>
            </a:r>
            <a:endParaRPr lang="cs-CZ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55339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Citace</a:t>
            </a:r>
            <a:br>
              <a:rPr lang="cs-CZ" sz="2400" dirty="0"/>
            </a:br>
            <a:r>
              <a:rPr lang="cs-CZ" sz="2400" dirty="0"/>
              <a:t>ilustrace: </a:t>
            </a:r>
            <a:r>
              <a:rPr lang="cs-CZ" sz="2400" dirty="0">
                <a:hlinkClick r:id="rId2"/>
              </a:rPr>
              <a:t>www.office.microsoft.com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413538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370</Words>
  <Application>Microsoft Office PowerPoint</Application>
  <PresentationFormat>Předvádění na obrazovce (4:3)</PresentationFormat>
  <Paragraphs>116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nadpis</vt:lpstr>
      <vt:lpstr>Kterým dnům říkáme pracovní?</vt:lpstr>
      <vt:lpstr>Správná odpověď</vt:lpstr>
      <vt:lpstr>Očísluj dny v týdnu ve správném pořadí               a podtrhni volné dny</vt:lpstr>
      <vt:lpstr>Správné řešení</vt:lpstr>
      <vt:lpstr> Vyjmenuj a napiš měsíce, jak jdou po sobě</vt:lpstr>
      <vt:lpstr>Správné řešení</vt:lpstr>
      <vt:lpstr>Červeně zakroužkuj měsíce, kdy máme letní prázdniny.</vt:lpstr>
      <vt:lpstr>Správné řešení</vt:lpstr>
      <vt:lpstr>Ve kterém měsíci slavíme Vánoce?</vt:lpstr>
      <vt:lpstr>Správná odpověď:</vt:lpstr>
      <vt:lpstr>Co je pravda a co ne? Dopiš správně ANO nebo NE                 na připravené řádky.</vt:lpstr>
      <vt:lpstr>Správné řešení</vt:lpstr>
      <vt:lpstr>Citace ilustrace: www.office.microsoft.com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n37n</dc:creator>
  <cp:lastModifiedBy>Dum</cp:lastModifiedBy>
  <cp:revision>17</cp:revision>
  <dcterms:created xsi:type="dcterms:W3CDTF">2011-12-06T16:04:10Z</dcterms:created>
  <dcterms:modified xsi:type="dcterms:W3CDTF">2013-01-10T11:39:23Z</dcterms:modified>
</cp:coreProperties>
</file>