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8" r:id="rId2"/>
    <p:sldId id="256" r:id="rId3"/>
    <p:sldId id="260" r:id="rId4"/>
    <p:sldId id="257" r:id="rId5"/>
    <p:sldId id="259" r:id="rId6"/>
    <p:sldId id="268" r:id="rId7"/>
    <p:sldId id="269" r:id="rId8"/>
    <p:sldId id="261" r:id="rId9"/>
    <p:sldId id="262" r:id="rId10"/>
    <p:sldId id="266" r:id="rId11"/>
    <p:sldId id="267" r:id="rId12"/>
    <p:sldId id="263" r:id="rId13"/>
    <p:sldId id="264" r:id="rId14"/>
    <p:sldId id="265"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Rg st="1" end="14"/>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1" d="100"/>
          <a:sy n="71" d="100"/>
        </p:scale>
        <p:origin x="-150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61ED19-6FF9-4216-B4DD-26AAEECF3714}"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cs-CZ"/>
        </a:p>
      </dgm:t>
    </dgm:pt>
    <dgm:pt modelId="{179500FC-4848-4D0A-A303-2F40270A3B3E}">
      <dgm:prSet custT="1"/>
      <dgm:spPr>
        <a:ln>
          <a:solidFill>
            <a:schemeClr val="bg1"/>
          </a:solidFill>
        </a:ln>
        <a:scene3d>
          <a:camera prst="orthographicFront"/>
          <a:lightRig rig="threePt" dir="t"/>
        </a:scene3d>
        <a:sp3d>
          <a:bevelT prst="convex"/>
        </a:sp3d>
      </dgm:spPr>
      <dgm:t>
        <a:bodyPr/>
        <a:lstStyle/>
        <a:p>
          <a:pPr rtl="0"/>
          <a:r>
            <a:rPr lang="cs-CZ" sz="6000" b="1" i="1" dirty="0" smtClean="0">
              <a:solidFill>
                <a:srgbClr val="FFC000"/>
              </a:solidFill>
            </a:rPr>
            <a:t>Přídavná jména</a:t>
          </a:r>
          <a:endParaRPr lang="cs-CZ" sz="6000" dirty="0">
            <a:solidFill>
              <a:srgbClr val="FFC000"/>
            </a:solidFill>
          </a:endParaRPr>
        </a:p>
      </dgm:t>
    </dgm:pt>
    <dgm:pt modelId="{F74ABB92-2B31-402B-885C-FC86EF4187A4}" type="parTrans" cxnId="{8CAFBE9C-D0CF-454D-BB7F-C21F4E62034C}">
      <dgm:prSet/>
      <dgm:spPr/>
      <dgm:t>
        <a:bodyPr/>
        <a:lstStyle/>
        <a:p>
          <a:endParaRPr lang="cs-CZ"/>
        </a:p>
      </dgm:t>
    </dgm:pt>
    <dgm:pt modelId="{AD7833F0-F688-4833-B5B2-00335C6E63D9}" type="sibTrans" cxnId="{8CAFBE9C-D0CF-454D-BB7F-C21F4E62034C}">
      <dgm:prSet/>
      <dgm:spPr/>
      <dgm:t>
        <a:bodyPr/>
        <a:lstStyle/>
        <a:p>
          <a:endParaRPr lang="cs-CZ"/>
        </a:p>
      </dgm:t>
    </dgm:pt>
    <dgm:pt modelId="{07AE3943-F4C6-4646-A7A8-7DAEB396D429}" type="pres">
      <dgm:prSet presAssocID="{D361ED19-6FF9-4216-B4DD-26AAEECF3714}" presName="linearFlow" presStyleCnt="0">
        <dgm:presLayoutVars>
          <dgm:dir/>
          <dgm:resizeHandles val="exact"/>
        </dgm:presLayoutVars>
      </dgm:prSet>
      <dgm:spPr/>
      <dgm:t>
        <a:bodyPr/>
        <a:lstStyle/>
        <a:p>
          <a:endParaRPr lang="cs-CZ"/>
        </a:p>
      </dgm:t>
    </dgm:pt>
    <dgm:pt modelId="{5AFC70C5-6ED8-4FE3-A1B4-14A27F3BE8F6}" type="pres">
      <dgm:prSet presAssocID="{179500FC-4848-4D0A-A303-2F40270A3B3E}" presName="composite" presStyleCnt="0"/>
      <dgm:spPr/>
    </dgm:pt>
    <dgm:pt modelId="{BBEE8623-721F-411A-81A9-ABB0C23B65E3}" type="pres">
      <dgm:prSet presAssocID="{179500FC-4848-4D0A-A303-2F40270A3B3E}" presName="imgShp" presStyleLbl="fgImgPlace1" presStyleIdx="0" presStyleCnt="1" custLinFactNeighborX="-78818" custLinFactNeighborY="-14822"/>
      <dgm:spPr/>
    </dgm:pt>
    <dgm:pt modelId="{AF81F965-621F-4DD8-A08A-81D96D659548}" type="pres">
      <dgm:prSet presAssocID="{179500FC-4848-4D0A-A303-2F40270A3B3E}" presName="txShp" presStyleLbl="node1" presStyleIdx="0" presStyleCnt="1" custScaleX="150376" custScaleY="100098" custLinFactNeighborX="1138">
        <dgm:presLayoutVars>
          <dgm:bulletEnabled val="1"/>
        </dgm:presLayoutVars>
      </dgm:prSet>
      <dgm:spPr/>
      <dgm:t>
        <a:bodyPr/>
        <a:lstStyle/>
        <a:p>
          <a:endParaRPr lang="cs-CZ"/>
        </a:p>
      </dgm:t>
    </dgm:pt>
  </dgm:ptLst>
  <dgm:cxnLst>
    <dgm:cxn modelId="{4C4D019B-74EB-45C3-98C2-5F8D07ED52BE}" type="presOf" srcId="{D361ED19-6FF9-4216-B4DD-26AAEECF3714}" destId="{07AE3943-F4C6-4646-A7A8-7DAEB396D429}" srcOrd="0" destOrd="0" presId="urn:microsoft.com/office/officeart/2005/8/layout/vList3"/>
    <dgm:cxn modelId="{8CAFBE9C-D0CF-454D-BB7F-C21F4E62034C}" srcId="{D361ED19-6FF9-4216-B4DD-26AAEECF3714}" destId="{179500FC-4848-4D0A-A303-2F40270A3B3E}" srcOrd="0" destOrd="0" parTransId="{F74ABB92-2B31-402B-885C-FC86EF4187A4}" sibTransId="{AD7833F0-F688-4833-B5B2-00335C6E63D9}"/>
    <dgm:cxn modelId="{1F76B52C-9B39-4B32-9EAC-172D2EA2B7B3}" type="presOf" srcId="{179500FC-4848-4D0A-A303-2F40270A3B3E}" destId="{AF81F965-621F-4DD8-A08A-81D96D659548}" srcOrd="0" destOrd="0" presId="urn:microsoft.com/office/officeart/2005/8/layout/vList3"/>
    <dgm:cxn modelId="{03800BEE-DDE4-49B8-AA1B-6FC0910A789C}" type="presParOf" srcId="{07AE3943-F4C6-4646-A7A8-7DAEB396D429}" destId="{5AFC70C5-6ED8-4FE3-A1B4-14A27F3BE8F6}" srcOrd="0" destOrd="0" presId="urn:microsoft.com/office/officeart/2005/8/layout/vList3"/>
    <dgm:cxn modelId="{8F5A8A7F-38B3-48B1-AA36-902C2AB677F2}" type="presParOf" srcId="{5AFC70C5-6ED8-4FE3-A1B4-14A27F3BE8F6}" destId="{BBEE8623-721F-411A-81A9-ABB0C23B65E3}" srcOrd="0" destOrd="0" presId="urn:microsoft.com/office/officeart/2005/8/layout/vList3"/>
    <dgm:cxn modelId="{96C986E4-331A-4658-9560-FFBA84D93251}" type="presParOf" srcId="{5AFC70C5-6ED8-4FE3-A1B4-14A27F3BE8F6}" destId="{AF81F965-621F-4DD8-A08A-81D96D659548}"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0B7CB5-5DF1-4A88-B0E9-A2259E2C556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cs-CZ"/>
        </a:p>
      </dgm:t>
    </dgm:pt>
    <dgm:pt modelId="{077B9BB1-512E-4F0D-A380-CAFCC7C913C5}">
      <dgm:prSet phldrT="[Text]" custT="1"/>
      <dgm:spPr/>
      <dgm:t>
        <a:bodyPr/>
        <a:lstStyle/>
        <a:p>
          <a:r>
            <a:rPr lang="cs-CZ" sz="3200" b="1" i="1" dirty="0" smtClean="0"/>
            <a:t>tvrdá</a:t>
          </a:r>
          <a:endParaRPr lang="cs-CZ" sz="3200" b="1" i="1" dirty="0"/>
        </a:p>
      </dgm:t>
    </dgm:pt>
    <dgm:pt modelId="{EA19558E-9F64-4702-A158-A91B34E7F567}" type="parTrans" cxnId="{1E632468-169B-4AC9-80C4-D8E5B2F4AEC2}">
      <dgm:prSet/>
      <dgm:spPr/>
      <dgm:t>
        <a:bodyPr/>
        <a:lstStyle/>
        <a:p>
          <a:endParaRPr lang="cs-CZ"/>
        </a:p>
      </dgm:t>
    </dgm:pt>
    <dgm:pt modelId="{6BEB6A1C-8A6C-4622-9918-948E26733BF6}" type="sibTrans" cxnId="{1E632468-169B-4AC9-80C4-D8E5B2F4AEC2}">
      <dgm:prSet/>
      <dgm:spPr/>
      <dgm:t>
        <a:bodyPr/>
        <a:lstStyle/>
        <a:p>
          <a:endParaRPr lang="cs-CZ"/>
        </a:p>
      </dgm:t>
    </dgm:pt>
    <dgm:pt modelId="{EC60C7C6-7848-4299-BEB6-49375A758225}">
      <dgm:prSet phldrT="[Text]" custT="1"/>
      <dgm:spPr/>
      <dgm:t>
        <a:bodyPr/>
        <a:lstStyle/>
        <a:p>
          <a:r>
            <a:rPr lang="cs-CZ" sz="3200" b="1" i="1" dirty="0" smtClean="0"/>
            <a:t>měkká</a:t>
          </a:r>
          <a:endParaRPr lang="cs-CZ" sz="3200" b="1" i="1" dirty="0"/>
        </a:p>
      </dgm:t>
    </dgm:pt>
    <dgm:pt modelId="{5A2B97E1-A2E9-40E8-8B7C-0EE39E4BDD22}" type="parTrans" cxnId="{DBA07A84-9C6F-4F65-A949-5C4A31C87E99}">
      <dgm:prSet/>
      <dgm:spPr/>
      <dgm:t>
        <a:bodyPr/>
        <a:lstStyle/>
        <a:p>
          <a:endParaRPr lang="cs-CZ"/>
        </a:p>
      </dgm:t>
    </dgm:pt>
    <dgm:pt modelId="{DAECA74B-9329-4C71-B8A8-3507FF7E716B}" type="sibTrans" cxnId="{DBA07A84-9C6F-4F65-A949-5C4A31C87E99}">
      <dgm:prSet/>
      <dgm:spPr/>
      <dgm:t>
        <a:bodyPr/>
        <a:lstStyle/>
        <a:p>
          <a:endParaRPr lang="cs-CZ"/>
        </a:p>
      </dgm:t>
    </dgm:pt>
    <dgm:pt modelId="{BFE14343-C064-437D-8470-5043BFFD7E33}">
      <dgm:prSet phldrT="[Text]" custT="1"/>
      <dgm:spPr/>
      <dgm:t>
        <a:bodyPr/>
        <a:lstStyle/>
        <a:p>
          <a:r>
            <a:rPr lang="cs-CZ" sz="3200" b="1" i="1" dirty="0" smtClean="0"/>
            <a:t>přivlastňovací</a:t>
          </a:r>
          <a:endParaRPr lang="cs-CZ" sz="3200" b="1" i="1" dirty="0"/>
        </a:p>
      </dgm:t>
    </dgm:pt>
    <dgm:pt modelId="{AAD0E5F8-BA7D-40D5-887E-EBA8B033D384}" type="parTrans" cxnId="{D95DD119-5BEA-48BF-A3E2-F228A061807F}">
      <dgm:prSet/>
      <dgm:spPr/>
      <dgm:t>
        <a:bodyPr/>
        <a:lstStyle/>
        <a:p>
          <a:endParaRPr lang="cs-CZ"/>
        </a:p>
      </dgm:t>
    </dgm:pt>
    <dgm:pt modelId="{E56669E0-303B-4F8D-A2EC-1DEF458E5A68}" type="sibTrans" cxnId="{D95DD119-5BEA-48BF-A3E2-F228A061807F}">
      <dgm:prSet/>
      <dgm:spPr/>
      <dgm:t>
        <a:bodyPr/>
        <a:lstStyle/>
        <a:p>
          <a:endParaRPr lang="cs-CZ"/>
        </a:p>
      </dgm:t>
    </dgm:pt>
    <dgm:pt modelId="{BA037B37-2A92-48A5-B7B8-A47F058FCF3E}">
      <dgm:prSet custT="1"/>
      <dgm:spPr/>
      <dgm:t>
        <a:bodyPr/>
        <a:lstStyle/>
        <a:p>
          <a:r>
            <a:rPr lang="cs-CZ" sz="3200" dirty="0" smtClean="0"/>
            <a:t>mladý, mladá, mladé</a:t>
          </a:r>
          <a:endParaRPr lang="cs-CZ" sz="3200" dirty="0"/>
        </a:p>
      </dgm:t>
    </dgm:pt>
    <dgm:pt modelId="{703CC96A-61C9-474C-A2DC-D94121D43C86}" type="parTrans" cxnId="{A4631534-15BE-43E8-BFBC-9E6AD89F2406}">
      <dgm:prSet/>
      <dgm:spPr/>
      <dgm:t>
        <a:bodyPr/>
        <a:lstStyle/>
        <a:p>
          <a:endParaRPr lang="cs-CZ"/>
        </a:p>
      </dgm:t>
    </dgm:pt>
    <dgm:pt modelId="{C47D9F5E-AB25-4FF9-9284-9140DE6A173E}" type="sibTrans" cxnId="{A4631534-15BE-43E8-BFBC-9E6AD89F2406}">
      <dgm:prSet/>
      <dgm:spPr/>
      <dgm:t>
        <a:bodyPr/>
        <a:lstStyle/>
        <a:p>
          <a:endParaRPr lang="cs-CZ"/>
        </a:p>
      </dgm:t>
    </dgm:pt>
    <dgm:pt modelId="{72B072E2-2417-4B35-84F9-48534A413B94}">
      <dgm:prSet custT="1"/>
      <dgm:spPr/>
      <dgm:t>
        <a:bodyPr/>
        <a:lstStyle/>
        <a:p>
          <a:r>
            <a:rPr lang="cs-CZ" sz="3200" dirty="0" smtClean="0"/>
            <a:t>jarní, jarní , jarní</a:t>
          </a:r>
          <a:endParaRPr lang="cs-CZ" sz="3200" dirty="0"/>
        </a:p>
      </dgm:t>
    </dgm:pt>
    <dgm:pt modelId="{EB57868E-BA07-4768-9715-534370A7A7C6}" type="parTrans" cxnId="{B5D9E4AD-38D2-407D-89D5-F8C598FB99B6}">
      <dgm:prSet/>
      <dgm:spPr/>
      <dgm:t>
        <a:bodyPr/>
        <a:lstStyle/>
        <a:p>
          <a:endParaRPr lang="cs-CZ"/>
        </a:p>
      </dgm:t>
    </dgm:pt>
    <dgm:pt modelId="{C80F343C-58D3-4A95-9B28-D266A7F367E1}" type="sibTrans" cxnId="{B5D9E4AD-38D2-407D-89D5-F8C598FB99B6}">
      <dgm:prSet/>
      <dgm:spPr/>
      <dgm:t>
        <a:bodyPr/>
        <a:lstStyle/>
        <a:p>
          <a:endParaRPr lang="cs-CZ"/>
        </a:p>
      </dgm:t>
    </dgm:pt>
    <dgm:pt modelId="{D3C8D3A8-3D54-4201-9C2E-2384308E6A62}">
      <dgm:prSet/>
      <dgm:spPr/>
      <dgm:t>
        <a:bodyPr/>
        <a:lstStyle/>
        <a:p>
          <a:endParaRPr lang="cs-CZ" sz="2000" dirty="0"/>
        </a:p>
      </dgm:t>
    </dgm:pt>
    <dgm:pt modelId="{D506D8EA-ACFD-4BB7-A7E5-0ADBE41AE069}" type="parTrans" cxnId="{5E2E9156-0BDC-4205-AB8E-3B6CBB7FB5F6}">
      <dgm:prSet/>
      <dgm:spPr/>
      <dgm:t>
        <a:bodyPr/>
        <a:lstStyle/>
        <a:p>
          <a:endParaRPr lang="cs-CZ"/>
        </a:p>
      </dgm:t>
    </dgm:pt>
    <dgm:pt modelId="{E28806C6-57C8-4599-9B60-E39AD9984774}" type="sibTrans" cxnId="{5E2E9156-0BDC-4205-AB8E-3B6CBB7FB5F6}">
      <dgm:prSet/>
      <dgm:spPr/>
      <dgm:t>
        <a:bodyPr/>
        <a:lstStyle/>
        <a:p>
          <a:endParaRPr lang="cs-CZ"/>
        </a:p>
      </dgm:t>
    </dgm:pt>
    <dgm:pt modelId="{F06FEAA7-6014-45DE-9AB9-745170F65F2F}">
      <dgm:prSet custT="1"/>
      <dgm:spPr/>
      <dgm:t>
        <a:bodyPr/>
        <a:lstStyle/>
        <a:p>
          <a:r>
            <a:rPr lang="cs-CZ" sz="3200" dirty="0" smtClean="0"/>
            <a:t>matčin, matčina, matčino</a:t>
          </a:r>
          <a:endParaRPr lang="cs-CZ" sz="3200" dirty="0"/>
        </a:p>
      </dgm:t>
    </dgm:pt>
    <dgm:pt modelId="{297F9257-85C6-449B-983D-ECD0DB4C2302}" type="parTrans" cxnId="{CE4B9E5B-039F-41BA-A6D3-D5F0F6CA93B2}">
      <dgm:prSet/>
      <dgm:spPr/>
      <dgm:t>
        <a:bodyPr/>
        <a:lstStyle/>
        <a:p>
          <a:endParaRPr lang="cs-CZ"/>
        </a:p>
      </dgm:t>
    </dgm:pt>
    <dgm:pt modelId="{404DD9D8-6EE8-44A0-B83C-70021588C3FC}" type="sibTrans" cxnId="{CE4B9E5B-039F-41BA-A6D3-D5F0F6CA93B2}">
      <dgm:prSet/>
      <dgm:spPr/>
      <dgm:t>
        <a:bodyPr/>
        <a:lstStyle/>
        <a:p>
          <a:endParaRPr lang="cs-CZ"/>
        </a:p>
      </dgm:t>
    </dgm:pt>
    <dgm:pt modelId="{3530F84B-F440-4B67-98E7-8AF30BFACD68}">
      <dgm:prSet custT="1"/>
      <dgm:spPr/>
      <dgm:t>
        <a:bodyPr/>
        <a:lstStyle/>
        <a:p>
          <a:r>
            <a:rPr lang="cs-CZ" sz="3200" dirty="0" smtClean="0"/>
            <a:t>otcův, otcova, otcovo</a:t>
          </a:r>
          <a:endParaRPr lang="cs-CZ" sz="3200" dirty="0"/>
        </a:p>
      </dgm:t>
    </dgm:pt>
    <dgm:pt modelId="{BE26DEA0-858E-4987-83B5-53F43F6DA73A}" type="parTrans" cxnId="{6B7CD0FA-DED0-446E-9A9C-B34840F70632}">
      <dgm:prSet/>
      <dgm:spPr/>
      <dgm:t>
        <a:bodyPr/>
        <a:lstStyle/>
        <a:p>
          <a:endParaRPr lang="cs-CZ"/>
        </a:p>
      </dgm:t>
    </dgm:pt>
    <dgm:pt modelId="{46AEB4DE-8018-4A17-A45D-8B19700560D6}" type="sibTrans" cxnId="{6B7CD0FA-DED0-446E-9A9C-B34840F70632}">
      <dgm:prSet/>
      <dgm:spPr/>
      <dgm:t>
        <a:bodyPr/>
        <a:lstStyle/>
        <a:p>
          <a:endParaRPr lang="cs-CZ"/>
        </a:p>
      </dgm:t>
    </dgm:pt>
    <dgm:pt modelId="{7026623A-D98A-4DF9-A7BD-492F710BEC12}" type="pres">
      <dgm:prSet presAssocID="{D80B7CB5-5DF1-4A88-B0E9-A2259E2C5561}" presName="linear" presStyleCnt="0">
        <dgm:presLayoutVars>
          <dgm:dir/>
          <dgm:animLvl val="lvl"/>
          <dgm:resizeHandles val="exact"/>
        </dgm:presLayoutVars>
      </dgm:prSet>
      <dgm:spPr/>
      <dgm:t>
        <a:bodyPr/>
        <a:lstStyle/>
        <a:p>
          <a:endParaRPr lang="cs-CZ"/>
        </a:p>
      </dgm:t>
    </dgm:pt>
    <dgm:pt modelId="{B0DB6A45-4DE9-4379-9A1F-F581F841F124}" type="pres">
      <dgm:prSet presAssocID="{077B9BB1-512E-4F0D-A380-CAFCC7C913C5}" presName="parentLin" presStyleCnt="0"/>
      <dgm:spPr/>
    </dgm:pt>
    <dgm:pt modelId="{AAE3BE7E-B840-430D-A10E-B313F8C9646E}" type="pres">
      <dgm:prSet presAssocID="{077B9BB1-512E-4F0D-A380-CAFCC7C913C5}" presName="parentLeftMargin" presStyleLbl="node1" presStyleIdx="0" presStyleCnt="3"/>
      <dgm:spPr/>
      <dgm:t>
        <a:bodyPr/>
        <a:lstStyle/>
        <a:p>
          <a:endParaRPr lang="cs-CZ"/>
        </a:p>
      </dgm:t>
    </dgm:pt>
    <dgm:pt modelId="{E27E8154-BE68-44E5-827B-01F1309A1767}" type="pres">
      <dgm:prSet presAssocID="{077B9BB1-512E-4F0D-A380-CAFCC7C913C5}" presName="parentText" presStyleLbl="node1" presStyleIdx="0" presStyleCnt="3" custScaleX="99420" custScaleY="66296" custLinFactNeighborX="-100000" custLinFactNeighborY="-20534">
        <dgm:presLayoutVars>
          <dgm:chMax val="0"/>
          <dgm:bulletEnabled val="1"/>
        </dgm:presLayoutVars>
      </dgm:prSet>
      <dgm:spPr/>
      <dgm:t>
        <a:bodyPr/>
        <a:lstStyle/>
        <a:p>
          <a:endParaRPr lang="cs-CZ"/>
        </a:p>
      </dgm:t>
    </dgm:pt>
    <dgm:pt modelId="{AC06316A-056F-4256-86B9-EA0681173666}" type="pres">
      <dgm:prSet presAssocID="{077B9BB1-512E-4F0D-A380-CAFCC7C913C5}" presName="negativeSpace" presStyleCnt="0"/>
      <dgm:spPr/>
    </dgm:pt>
    <dgm:pt modelId="{FA6E3C22-3600-4E3E-862B-5878715E08E0}" type="pres">
      <dgm:prSet presAssocID="{077B9BB1-512E-4F0D-A380-CAFCC7C913C5}" presName="childText" presStyleLbl="conFgAcc1" presStyleIdx="0" presStyleCnt="3" custScaleX="100000" custScaleY="93018" custLinFactY="18051" custLinFactNeighborX="240" custLinFactNeighborY="100000">
        <dgm:presLayoutVars>
          <dgm:bulletEnabled val="1"/>
        </dgm:presLayoutVars>
      </dgm:prSet>
      <dgm:spPr/>
      <dgm:t>
        <a:bodyPr/>
        <a:lstStyle/>
        <a:p>
          <a:endParaRPr lang="cs-CZ"/>
        </a:p>
      </dgm:t>
    </dgm:pt>
    <dgm:pt modelId="{031E873E-F5CB-490F-AC97-79F65961D4F3}" type="pres">
      <dgm:prSet presAssocID="{6BEB6A1C-8A6C-4622-9918-948E26733BF6}" presName="spaceBetweenRectangles" presStyleCnt="0"/>
      <dgm:spPr/>
    </dgm:pt>
    <dgm:pt modelId="{3BA2C058-08BE-40F3-B0B4-39752DB41B0E}" type="pres">
      <dgm:prSet presAssocID="{EC60C7C6-7848-4299-BEB6-49375A758225}" presName="parentLin" presStyleCnt="0"/>
      <dgm:spPr/>
    </dgm:pt>
    <dgm:pt modelId="{78E56DAD-AB7E-4FDA-B8E5-96A6E594FF06}" type="pres">
      <dgm:prSet presAssocID="{EC60C7C6-7848-4299-BEB6-49375A758225}" presName="parentLeftMargin" presStyleLbl="node1" presStyleIdx="0" presStyleCnt="3"/>
      <dgm:spPr/>
      <dgm:t>
        <a:bodyPr/>
        <a:lstStyle/>
        <a:p>
          <a:endParaRPr lang="cs-CZ"/>
        </a:p>
      </dgm:t>
    </dgm:pt>
    <dgm:pt modelId="{6B0EA868-F578-4622-ADE9-931BEFBAAACD}" type="pres">
      <dgm:prSet presAssocID="{EC60C7C6-7848-4299-BEB6-49375A758225}" presName="parentText" presStyleLbl="node1" presStyleIdx="1" presStyleCnt="3" custScaleX="98547" custScaleY="59301" custLinFactNeighborX="-100000" custLinFactNeighborY="-3351">
        <dgm:presLayoutVars>
          <dgm:chMax val="0"/>
          <dgm:bulletEnabled val="1"/>
        </dgm:presLayoutVars>
      </dgm:prSet>
      <dgm:spPr/>
      <dgm:t>
        <a:bodyPr/>
        <a:lstStyle/>
        <a:p>
          <a:endParaRPr lang="cs-CZ"/>
        </a:p>
      </dgm:t>
    </dgm:pt>
    <dgm:pt modelId="{3D67B097-5167-4E34-869B-455E8A99C06C}" type="pres">
      <dgm:prSet presAssocID="{EC60C7C6-7848-4299-BEB6-49375A758225}" presName="negativeSpace" presStyleCnt="0"/>
      <dgm:spPr/>
    </dgm:pt>
    <dgm:pt modelId="{736284AC-3A34-429E-A496-C6208DD909F4}" type="pres">
      <dgm:prSet presAssocID="{EC60C7C6-7848-4299-BEB6-49375A758225}" presName="childText" presStyleLbl="conFgAcc1" presStyleIdx="1" presStyleCnt="3" custScaleX="98319" custScaleY="86059" custLinFactNeighborX="1193" custLinFactNeighborY="77183">
        <dgm:presLayoutVars>
          <dgm:bulletEnabled val="1"/>
        </dgm:presLayoutVars>
      </dgm:prSet>
      <dgm:spPr/>
      <dgm:t>
        <a:bodyPr/>
        <a:lstStyle/>
        <a:p>
          <a:endParaRPr lang="cs-CZ"/>
        </a:p>
      </dgm:t>
    </dgm:pt>
    <dgm:pt modelId="{F6203984-B67D-49AD-A81C-B0A6D9A330C7}" type="pres">
      <dgm:prSet presAssocID="{DAECA74B-9329-4C71-B8A8-3507FF7E716B}" presName="spaceBetweenRectangles" presStyleCnt="0"/>
      <dgm:spPr/>
    </dgm:pt>
    <dgm:pt modelId="{8847FE61-F7CD-499F-87AC-D633A38A6A67}" type="pres">
      <dgm:prSet presAssocID="{BFE14343-C064-437D-8470-5043BFFD7E33}" presName="parentLin" presStyleCnt="0"/>
      <dgm:spPr/>
    </dgm:pt>
    <dgm:pt modelId="{635C45F8-2353-40B0-B991-F9D1A13452CD}" type="pres">
      <dgm:prSet presAssocID="{BFE14343-C064-437D-8470-5043BFFD7E33}" presName="parentLeftMargin" presStyleLbl="node1" presStyleIdx="1" presStyleCnt="3"/>
      <dgm:spPr/>
      <dgm:t>
        <a:bodyPr/>
        <a:lstStyle/>
        <a:p>
          <a:endParaRPr lang="cs-CZ"/>
        </a:p>
      </dgm:t>
    </dgm:pt>
    <dgm:pt modelId="{D0D007BA-4C7F-475D-B874-1AC55291F99F}" type="pres">
      <dgm:prSet presAssocID="{BFE14343-C064-437D-8470-5043BFFD7E33}" presName="parentText" presStyleLbl="node1" presStyleIdx="2" presStyleCnt="3" custScaleX="94577" custScaleY="59406" custLinFactX="-1200" custLinFactNeighborX="-100000" custLinFactNeighborY="-15783">
        <dgm:presLayoutVars>
          <dgm:chMax val="0"/>
          <dgm:bulletEnabled val="1"/>
        </dgm:presLayoutVars>
      </dgm:prSet>
      <dgm:spPr/>
      <dgm:t>
        <a:bodyPr/>
        <a:lstStyle/>
        <a:p>
          <a:endParaRPr lang="cs-CZ"/>
        </a:p>
      </dgm:t>
    </dgm:pt>
    <dgm:pt modelId="{2BBFC129-D75D-4792-80CC-7AA7093AEC12}" type="pres">
      <dgm:prSet presAssocID="{BFE14343-C064-437D-8470-5043BFFD7E33}" presName="negativeSpace" presStyleCnt="0"/>
      <dgm:spPr/>
    </dgm:pt>
    <dgm:pt modelId="{58CB4261-EC07-4A82-BF9C-81330DBE60B6}" type="pres">
      <dgm:prSet presAssocID="{BFE14343-C064-437D-8470-5043BFFD7E33}" presName="childText" presStyleLbl="conFgAcc1" presStyleIdx="2" presStyleCnt="3" custScaleX="100000" custScaleY="102627" custLinFactNeighborX="-357" custLinFactNeighborY="-11648">
        <dgm:presLayoutVars>
          <dgm:bulletEnabled val="1"/>
        </dgm:presLayoutVars>
      </dgm:prSet>
      <dgm:spPr/>
      <dgm:t>
        <a:bodyPr/>
        <a:lstStyle/>
        <a:p>
          <a:endParaRPr lang="cs-CZ"/>
        </a:p>
      </dgm:t>
    </dgm:pt>
  </dgm:ptLst>
  <dgm:cxnLst>
    <dgm:cxn modelId="{5E2E9156-0BDC-4205-AB8E-3B6CBB7FB5F6}" srcId="{BFE14343-C064-437D-8470-5043BFFD7E33}" destId="{D3C8D3A8-3D54-4201-9C2E-2384308E6A62}" srcOrd="0" destOrd="0" parTransId="{D506D8EA-ACFD-4BB7-A7E5-0ADBE41AE069}" sibTransId="{E28806C6-57C8-4599-9B60-E39AD9984774}"/>
    <dgm:cxn modelId="{18B2D21F-75E9-4DEF-920C-199481F33FF6}" type="presOf" srcId="{BA037B37-2A92-48A5-B7B8-A47F058FCF3E}" destId="{FA6E3C22-3600-4E3E-862B-5878715E08E0}" srcOrd="0" destOrd="0" presId="urn:microsoft.com/office/officeart/2005/8/layout/list1"/>
    <dgm:cxn modelId="{D95DD119-5BEA-48BF-A3E2-F228A061807F}" srcId="{D80B7CB5-5DF1-4A88-B0E9-A2259E2C5561}" destId="{BFE14343-C064-437D-8470-5043BFFD7E33}" srcOrd="2" destOrd="0" parTransId="{AAD0E5F8-BA7D-40D5-887E-EBA8B033D384}" sibTransId="{E56669E0-303B-4F8D-A2EC-1DEF458E5A68}"/>
    <dgm:cxn modelId="{D7745235-1CCF-47AB-A0A8-C8A3F07674FF}" type="presOf" srcId="{D3C8D3A8-3D54-4201-9C2E-2384308E6A62}" destId="{58CB4261-EC07-4A82-BF9C-81330DBE60B6}" srcOrd="0" destOrd="0" presId="urn:microsoft.com/office/officeart/2005/8/layout/list1"/>
    <dgm:cxn modelId="{2C377F09-627C-4A0B-B7D4-6D0BA7E8289A}" type="presOf" srcId="{72B072E2-2417-4B35-84F9-48534A413B94}" destId="{736284AC-3A34-429E-A496-C6208DD909F4}" srcOrd="0" destOrd="0" presId="urn:microsoft.com/office/officeart/2005/8/layout/list1"/>
    <dgm:cxn modelId="{1E632468-169B-4AC9-80C4-D8E5B2F4AEC2}" srcId="{D80B7CB5-5DF1-4A88-B0E9-A2259E2C5561}" destId="{077B9BB1-512E-4F0D-A380-CAFCC7C913C5}" srcOrd="0" destOrd="0" parTransId="{EA19558E-9F64-4702-A158-A91B34E7F567}" sibTransId="{6BEB6A1C-8A6C-4622-9918-948E26733BF6}"/>
    <dgm:cxn modelId="{CE4B9E5B-039F-41BA-A6D3-D5F0F6CA93B2}" srcId="{BFE14343-C064-437D-8470-5043BFFD7E33}" destId="{F06FEAA7-6014-45DE-9AB9-745170F65F2F}" srcOrd="2" destOrd="0" parTransId="{297F9257-85C6-449B-983D-ECD0DB4C2302}" sibTransId="{404DD9D8-6EE8-44A0-B83C-70021588C3FC}"/>
    <dgm:cxn modelId="{5ED026E9-D45B-4A58-A669-2CE56730C51D}" type="presOf" srcId="{3530F84B-F440-4B67-98E7-8AF30BFACD68}" destId="{58CB4261-EC07-4A82-BF9C-81330DBE60B6}" srcOrd="0" destOrd="1" presId="urn:microsoft.com/office/officeart/2005/8/layout/list1"/>
    <dgm:cxn modelId="{DBA07A84-9C6F-4F65-A949-5C4A31C87E99}" srcId="{D80B7CB5-5DF1-4A88-B0E9-A2259E2C5561}" destId="{EC60C7C6-7848-4299-BEB6-49375A758225}" srcOrd="1" destOrd="0" parTransId="{5A2B97E1-A2E9-40E8-8B7C-0EE39E4BDD22}" sibTransId="{DAECA74B-9329-4C71-B8A8-3507FF7E716B}"/>
    <dgm:cxn modelId="{6F6A1335-EB15-4341-A2EE-CB0A7493506E}" type="presOf" srcId="{EC60C7C6-7848-4299-BEB6-49375A758225}" destId="{78E56DAD-AB7E-4FDA-B8E5-96A6E594FF06}" srcOrd="0" destOrd="0" presId="urn:microsoft.com/office/officeart/2005/8/layout/list1"/>
    <dgm:cxn modelId="{6792AE35-29C6-4AFD-85C1-E513633F9E77}" type="presOf" srcId="{D80B7CB5-5DF1-4A88-B0E9-A2259E2C5561}" destId="{7026623A-D98A-4DF9-A7BD-492F710BEC12}" srcOrd="0" destOrd="0" presId="urn:microsoft.com/office/officeart/2005/8/layout/list1"/>
    <dgm:cxn modelId="{E2B2A7D0-7DC3-4CDF-BC21-EB976521616E}" type="presOf" srcId="{077B9BB1-512E-4F0D-A380-CAFCC7C913C5}" destId="{E27E8154-BE68-44E5-827B-01F1309A1767}" srcOrd="1" destOrd="0" presId="urn:microsoft.com/office/officeart/2005/8/layout/list1"/>
    <dgm:cxn modelId="{A17E3999-209D-41E1-AD51-D8B3AB9B0251}" type="presOf" srcId="{F06FEAA7-6014-45DE-9AB9-745170F65F2F}" destId="{58CB4261-EC07-4A82-BF9C-81330DBE60B6}" srcOrd="0" destOrd="2" presId="urn:microsoft.com/office/officeart/2005/8/layout/list1"/>
    <dgm:cxn modelId="{05F97DBA-AA3D-4E0F-A122-793E0CF6C0BB}" type="presOf" srcId="{EC60C7C6-7848-4299-BEB6-49375A758225}" destId="{6B0EA868-F578-4622-ADE9-931BEFBAAACD}" srcOrd="1" destOrd="0" presId="urn:microsoft.com/office/officeart/2005/8/layout/list1"/>
    <dgm:cxn modelId="{6B7CD0FA-DED0-446E-9A9C-B34840F70632}" srcId="{BFE14343-C064-437D-8470-5043BFFD7E33}" destId="{3530F84B-F440-4B67-98E7-8AF30BFACD68}" srcOrd="1" destOrd="0" parTransId="{BE26DEA0-858E-4987-83B5-53F43F6DA73A}" sibTransId="{46AEB4DE-8018-4A17-A45D-8B19700560D6}"/>
    <dgm:cxn modelId="{D89947DA-6ED3-4DB4-ACFD-FB47DDEED7D0}" type="presOf" srcId="{BFE14343-C064-437D-8470-5043BFFD7E33}" destId="{D0D007BA-4C7F-475D-B874-1AC55291F99F}" srcOrd="1" destOrd="0" presId="urn:microsoft.com/office/officeart/2005/8/layout/list1"/>
    <dgm:cxn modelId="{755BF8F6-C601-4A07-86E4-55BA47030BD8}" type="presOf" srcId="{077B9BB1-512E-4F0D-A380-CAFCC7C913C5}" destId="{AAE3BE7E-B840-430D-A10E-B313F8C9646E}" srcOrd="0" destOrd="0" presId="urn:microsoft.com/office/officeart/2005/8/layout/list1"/>
    <dgm:cxn modelId="{A4631534-15BE-43E8-BFBC-9E6AD89F2406}" srcId="{077B9BB1-512E-4F0D-A380-CAFCC7C913C5}" destId="{BA037B37-2A92-48A5-B7B8-A47F058FCF3E}" srcOrd="0" destOrd="0" parTransId="{703CC96A-61C9-474C-A2DC-D94121D43C86}" sibTransId="{C47D9F5E-AB25-4FF9-9284-9140DE6A173E}"/>
    <dgm:cxn modelId="{B5D9E4AD-38D2-407D-89D5-F8C598FB99B6}" srcId="{EC60C7C6-7848-4299-BEB6-49375A758225}" destId="{72B072E2-2417-4B35-84F9-48534A413B94}" srcOrd="0" destOrd="0" parTransId="{EB57868E-BA07-4768-9715-534370A7A7C6}" sibTransId="{C80F343C-58D3-4A95-9B28-D266A7F367E1}"/>
    <dgm:cxn modelId="{A7F008DB-7FFE-421C-B395-7CB89B0DE398}" type="presOf" srcId="{BFE14343-C064-437D-8470-5043BFFD7E33}" destId="{635C45F8-2353-40B0-B991-F9D1A13452CD}" srcOrd="0" destOrd="0" presId="urn:microsoft.com/office/officeart/2005/8/layout/list1"/>
    <dgm:cxn modelId="{0A9DB888-5162-4457-A4C2-43B86ECB3893}" type="presParOf" srcId="{7026623A-D98A-4DF9-A7BD-492F710BEC12}" destId="{B0DB6A45-4DE9-4379-9A1F-F581F841F124}" srcOrd="0" destOrd="0" presId="urn:microsoft.com/office/officeart/2005/8/layout/list1"/>
    <dgm:cxn modelId="{CE3420AC-D6F0-4E3E-853E-7E284E3CFB17}" type="presParOf" srcId="{B0DB6A45-4DE9-4379-9A1F-F581F841F124}" destId="{AAE3BE7E-B840-430D-A10E-B313F8C9646E}" srcOrd="0" destOrd="0" presId="urn:microsoft.com/office/officeart/2005/8/layout/list1"/>
    <dgm:cxn modelId="{A8C7DE5F-A665-4EAB-969A-C84D5DF8C700}" type="presParOf" srcId="{B0DB6A45-4DE9-4379-9A1F-F581F841F124}" destId="{E27E8154-BE68-44E5-827B-01F1309A1767}" srcOrd="1" destOrd="0" presId="urn:microsoft.com/office/officeart/2005/8/layout/list1"/>
    <dgm:cxn modelId="{876DDDFB-E612-408B-8A55-9069D69AF680}" type="presParOf" srcId="{7026623A-D98A-4DF9-A7BD-492F710BEC12}" destId="{AC06316A-056F-4256-86B9-EA0681173666}" srcOrd="1" destOrd="0" presId="urn:microsoft.com/office/officeart/2005/8/layout/list1"/>
    <dgm:cxn modelId="{D07A350C-A046-461C-A54B-8552C6D1C765}" type="presParOf" srcId="{7026623A-D98A-4DF9-A7BD-492F710BEC12}" destId="{FA6E3C22-3600-4E3E-862B-5878715E08E0}" srcOrd="2" destOrd="0" presId="urn:microsoft.com/office/officeart/2005/8/layout/list1"/>
    <dgm:cxn modelId="{740810A7-AA4C-4D8D-9E93-914A76FFC30D}" type="presParOf" srcId="{7026623A-D98A-4DF9-A7BD-492F710BEC12}" destId="{031E873E-F5CB-490F-AC97-79F65961D4F3}" srcOrd="3" destOrd="0" presId="urn:microsoft.com/office/officeart/2005/8/layout/list1"/>
    <dgm:cxn modelId="{A4FFE005-F2FD-46F1-8335-07BD98780B3E}" type="presParOf" srcId="{7026623A-D98A-4DF9-A7BD-492F710BEC12}" destId="{3BA2C058-08BE-40F3-B0B4-39752DB41B0E}" srcOrd="4" destOrd="0" presId="urn:microsoft.com/office/officeart/2005/8/layout/list1"/>
    <dgm:cxn modelId="{F0141499-EBDC-45F0-B6E6-D4055E8B6992}" type="presParOf" srcId="{3BA2C058-08BE-40F3-B0B4-39752DB41B0E}" destId="{78E56DAD-AB7E-4FDA-B8E5-96A6E594FF06}" srcOrd="0" destOrd="0" presId="urn:microsoft.com/office/officeart/2005/8/layout/list1"/>
    <dgm:cxn modelId="{964123AB-51AF-4204-A1AA-13BB889CF6D3}" type="presParOf" srcId="{3BA2C058-08BE-40F3-B0B4-39752DB41B0E}" destId="{6B0EA868-F578-4622-ADE9-931BEFBAAACD}" srcOrd="1" destOrd="0" presId="urn:microsoft.com/office/officeart/2005/8/layout/list1"/>
    <dgm:cxn modelId="{FF000121-0678-4D3B-8805-0D314C826DAC}" type="presParOf" srcId="{7026623A-D98A-4DF9-A7BD-492F710BEC12}" destId="{3D67B097-5167-4E34-869B-455E8A99C06C}" srcOrd="5" destOrd="0" presId="urn:microsoft.com/office/officeart/2005/8/layout/list1"/>
    <dgm:cxn modelId="{D620D807-0DA0-4451-804C-8C5C026F3E76}" type="presParOf" srcId="{7026623A-D98A-4DF9-A7BD-492F710BEC12}" destId="{736284AC-3A34-429E-A496-C6208DD909F4}" srcOrd="6" destOrd="0" presId="urn:microsoft.com/office/officeart/2005/8/layout/list1"/>
    <dgm:cxn modelId="{1F0CF1EF-E24B-4CBD-A21A-6EFE3EAC8484}" type="presParOf" srcId="{7026623A-D98A-4DF9-A7BD-492F710BEC12}" destId="{F6203984-B67D-49AD-A81C-B0A6D9A330C7}" srcOrd="7" destOrd="0" presId="urn:microsoft.com/office/officeart/2005/8/layout/list1"/>
    <dgm:cxn modelId="{1B34FF44-157E-4587-ABC7-60BC9275436E}" type="presParOf" srcId="{7026623A-D98A-4DF9-A7BD-492F710BEC12}" destId="{8847FE61-F7CD-499F-87AC-D633A38A6A67}" srcOrd="8" destOrd="0" presId="urn:microsoft.com/office/officeart/2005/8/layout/list1"/>
    <dgm:cxn modelId="{D0FA9A55-1DE3-4218-989A-DEC0F47D7CFA}" type="presParOf" srcId="{8847FE61-F7CD-499F-87AC-D633A38A6A67}" destId="{635C45F8-2353-40B0-B991-F9D1A13452CD}" srcOrd="0" destOrd="0" presId="urn:microsoft.com/office/officeart/2005/8/layout/list1"/>
    <dgm:cxn modelId="{D920BD20-A9C5-4251-9EAE-268F378011C7}" type="presParOf" srcId="{8847FE61-F7CD-499F-87AC-D633A38A6A67}" destId="{D0D007BA-4C7F-475D-B874-1AC55291F99F}" srcOrd="1" destOrd="0" presId="urn:microsoft.com/office/officeart/2005/8/layout/list1"/>
    <dgm:cxn modelId="{B22D8998-46D8-4998-9B58-BD88ABFD9843}" type="presParOf" srcId="{7026623A-D98A-4DF9-A7BD-492F710BEC12}" destId="{2BBFC129-D75D-4792-80CC-7AA7093AEC12}" srcOrd="9" destOrd="0" presId="urn:microsoft.com/office/officeart/2005/8/layout/list1"/>
    <dgm:cxn modelId="{78DF0FA6-800C-4246-8C20-FCD08B30D3CF}" type="presParOf" srcId="{7026623A-D98A-4DF9-A7BD-492F710BEC12}" destId="{58CB4261-EC07-4A82-BF9C-81330DBE60B6}"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DBABDF-E85A-433C-9D12-BF36E43757A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cs-CZ"/>
        </a:p>
      </dgm:t>
    </dgm:pt>
    <dgm:pt modelId="{D169E513-3DA6-4751-AAC6-1471B40C59A5}">
      <dgm:prSet phldrT="[Text]"/>
      <dgm:spPr/>
      <dgm:t>
        <a:bodyPr/>
        <a:lstStyle/>
        <a:p>
          <a:r>
            <a:rPr lang="cs-CZ" dirty="0" smtClean="0"/>
            <a:t>pád</a:t>
          </a:r>
          <a:endParaRPr lang="cs-CZ" dirty="0"/>
        </a:p>
      </dgm:t>
    </dgm:pt>
    <dgm:pt modelId="{E3B5D497-D408-4A33-B3AC-E4679772E423}" type="parTrans" cxnId="{C4A87C8F-8909-40AC-8F7B-582F7553F1E6}">
      <dgm:prSet/>
      <dgm:spPr/>
      <dgm:t>
        <a:bodyPr/>
        <a:lstStyle/>
        <a:p>
          <a:endParaRPr lang="cs-CZ"/>
        </a:p>
      </dgm:t>
    </dgm:pt>
    <dgm:pt modelId="{57E86290-CDB1-4A39-B3CF-2E3D7D68CCCB}" type="sibTrans" cxnId="{C4A87C8F-8909-40AC-8F7B-582F7553F1E6}">
      <dgm:prSet/>
      <dgm:spPr/>
      <dgm:t>
        <a:bodyPr/>
        <a:lstStyle/>
        <a:p>
          <a:endParaRPr lang="cs-CZ"/>
        </a:p>
      </dgm:t>
    </dgm:pt>
    <dgm:pt modelId="{76F94A6E-6309-4A58-9546-A5154480D9A7}">
      <dgm:prSet phldrT="[Text]"/>
      <dgm:spPr/>
      <dgm:t>
        <a:bodyPr/>
        <a:lstStyle/>
        <a:p>
          <a:r>
            <a:rPr lang="cs-CZ" dirty="0" smtClean="0"/>
            <a:t>číslo</a:t>
          </a:r>
          <a:endParaRPr lang="cs-CZ" dirty="0"/>
        </a:p>
      </dgm:t>
    </dgm:pt>
    <dgm:pt modelId="{BBEB7F17-A9AD-4CEC-A96D-C35EA6067812}" type="parTrans" cxnId="{CD35E5C0-C57F-4D9A-9028-4CE996DBE527}">
      <dgm:prSet/>
      <dgm:spPr/>
      <dgm:t>
        <a:bodyPr/>
        <a:lstStyle/>
        <a:p>
          <a:endParaRPr lang="cs-CZ"/>
        </a:p>
      </dgm:t>
    </dgm:pt>
    <dgm:pt modelId="{71B9A159-E500-4E3B-964D-153275280F74}" type="sibTrans" cxnId="{CD35E5C0-C57F-4D9A-9028-4CE996DBE527}">
      <dgm:prSet/>
      <dgm:spPr/>
      <dgm:t>
        <a:bodyPr/>
        <a:lstStyle/>
        <a:p>
          <a:endParaRPr lang="cs-CZ"/>
        </a:p>
      </dgm:t>
    </dgm:pt>
    <dgm:pt modelId="{E824DD4B-0680-4BE4-B4FB-25D1418BB6CD}">
      <dgm:prSet phldrT="[Text]"/>
      <dgm:spPr/>
      <dgm:t>
        <a:bodyPr/>
        <a:lstStyle/>
        <a:p>
          <a:r>
            <a:rPr lang="cs-CZ" dirty="0" smtClean="0"/>
            <a:t>rod</a:t>
          </a:r>
          <a:endParaRPr lang="cs-CZ" dirty="0"/>
        </a:p>
      </dgm:t>
    </dgm:pt>
    <dgm:pt modelId="{966DEB54-D8DF-4CA6-9947-46E58B097E5A}" type="parTrans" cxnId="{F6FE4982-C52F-4C5E-B0C4-82E39D78D1E2}">
      <dgm:prSet/>
      <dgm:spPr/>
      <dgm:t>
        <a:bodyPr/>
        <a:lstStyle/>
        <a:p>
          <a:endParaRPr lang="cs-CZ"/>
        </a:p>
      </dgm:t>
    </dgm:pt>
    <dgm:pt modelId="{FCD32062-2574-40EA-B0F4-589BCB8E0428}" type="sibTrans" cxnId="{F6FE4982-C52F-4C5E-B0C4-82E39D78D1E2}">
      <dgm:prSet/>
      <dgm:spPr/>
      <dgm:t>
        <a:bodyPr/>
        <a:lstStyle/>
        <a:p>
          <a:endParaRPr lang="cs-CZ"/>
        </a:p>
      </dgm:t>
    </dgm:pt>
    <dgm:pt modelId="{C057513A-DB72-40B5-A153-57A9BCE29664}">
      <dgm:prSet phldrT="[Text]"/>
      <dgm:spPr/>
      <dgm:t>
        <a:bodyPr/>
        <a:lstStyle/>
        <a:p>
          <a:r>
            <a:rPr lang="cs-CZ" dirty="0" smtClean="0"/>
            <a:t>vzor</a:t>
          </a:r>
          <a:endParaRPr lang="cs-CZ" dirty="0"/>
        </a:p>
      </dgm:t>
    </dgm:pt>
    <dgm:pt modelId="{6873FA65-F26B-441F-A574-EB09380EDD21}" type="parTrans" cxnId="{BCC9382A-939E-4137-A70C-19AF8E6AF619}">
      <dgm:prSet/>
      <dgm:spPr/>
      <dgm:t>
        <a:bodyPr/>
        <a:lstStyle/>
        <a:p>
          <a:endParaRPr lang="cs-CZ"/>
        </a:p>
      </dgm:t>
    </dgm:pt>
    <dgm:pt modelId="{71356266-3CA2-4164-AB50-211A16463D21}" type="sibTrans" cxnId="{BCC9382A-939E-4137-A70C-19AF8E6AF619}">
      <dgm:prSet/>
      <dgm:spPr/>
      <dgm:t>
        <a:bodyPr/>
        <a:lstStyle/>
        <a:p>
          <a:endParaRPr lang="cs-CZ"/>
        </a:p>
      </dgm:t>
    </dgm:pt>
    <dgm:pt modelId="{3C234A84-80CE-4C3C-8294-6FE2257983F3}">
      <dgm:prSet phldrT="[Text]"/>
      <dgm:spPr/>
      <dgm:t>
        <a:bodyPr/>
        <a:lstStyle/>
        <a:p>
          <a:r>
            <a:rPr lang="cs-CZ" dirty="0" smtClean="0"/>
            <a:t>U přídavných jmen určujeme:</a:t>
          </a:r>
          <a:endParaRPr lang="cs-CZ" dirty="0"/>
        </a:p>
      </dgm:t>
    </dgm:pt>
    <dgm:pt modelId="{D63C842C-776C-4B0C-9F8C-F19595497B6C}" type="parTrans" cxnId="{6E811D44-DCB8-4F2C-A2B3-D62D5358E69D}">
      <dgm:prSet/>
      <dgm:spPr/>
      <dgm:t>
        <a:bodyPr/>
        <a:lstStyle/>
        <a:p>
          <a:endParaRPr lang="cs-CZ"/>
        </a:p>
      </dgm:t>
    </dgm:pt>
    <dgm:pt modelId="{313C21BB-E6DE-4D9E-A311-AD2966D59526}" type="sibTrans" cxnId="{6E811D44-DCB8-4F2C-A2B3-D62D5358E69D}">
      <dgm:prSet/>
      <dgm:spPr/>
      <dgm:t>
        <a:bodyPr/>
        <a:lstStyle/>
        <a:p>
          <a:endParaRPr lang="cs-CZ"/>
        </a:p>
      </dgm:t>
    </dgm:pt>
    <dgm:pt modelId="{89639919-0C7A-4031-AA66-C46E8E71A967}" type="pres">
      <dgm:prSet presAssocID="{2CDBABDF-E85A-433C-9D12-BF36E43757A5}" presName="diagram" presStyleCnt="0">
        <dgm:presLayoutVars>
          <dgm:dir/>
          <dgm:resizeHandles val="exact"/>
        </dgm:presLayoutVars>
      </dgm:prSet>
      <dgm:spPr/>
      <dgm:t>
        <a:bodyPr/>
        <a:lstStyle/>
        <a:p>
          <a:endParaRPr lang="cs-CZ"/>
        </a:p>
      </dgm:t>
    </dgm:pt>
    <dgm:pt modelId="{85D945C5-3A83-4AB0-A69B-01F936C083E9}" type="pres">
      <dgm:prSet presAssocID="{D169E513-3DA6-4751-AAC6-1471B40C59A5}" presName="node" presStyleLbl="node1" presStyleIdx="0" presStyleCnt="5" custLinFactNeighborX="-6942" custLinFactNeighborY="71670">
        <dgm:presLayoutVars>
          <dgm:bulletEnabled val="1"/>
        </dgm:presLayoutVars>
      </dgm:prSet>
      <dgm:spPr/>
      <dgm:t>
        <a:bodyPr/>
        <a:lstStyle/>
        <a:p>
          <a:endParaRPr lang="cs-CZ"/>
        </a:p>
      </dgm:t>
    </dgm:pt>
    <dgm:pt modelId="{F695D18D-1B3C-4CD3-AEE6-90812AFEBAC7}" type="pres">
      <dgm:prSet presAssocID="{57E86290-CDB1-4A39-B3CF-2E3D7D68CCCB}" presName="sibTrans" presStyleCnt="0"/>
      <dgm:spPr/>
    </dgm:pt>
    <dgm:pt modelId="{058C91CF-4A51-47F6-85AD-F9F39C1DE75A}" type="pres">
      <dgm:prSet presAssocID="{76F94A6E-6309-4A58-9546-A5154480D9A7}" presName="node" presStyleLbl="node1" presStyleIdx="1" presStyleCnt="5" custLinFactNeighborX="-13069" custLinFactNeighborY="70913">
        <dgm:presLayoutVars>
          <dgm:bulletEnabled val="1"/>
        </dgm:presLayoutVars>
      </dgm:prSet>
      <dgm:spPr/>
      <dgm:t>
        <a:bodyPr/>
        <a:lstStyle/>
        <a:p>
          <a:endParaRPr lang="cs-CZ"/>
        </a:p>
      </dgm:t>
    </dgm:pt>
    <dgm:pt modelId="{DEDCAFD3-9B53-4137-BE6A-0DAD4519D028}" type="pres">
      <dgm:prSet presAssocID="{71B9A159-E500-4E3B-964D-153275280F74}" presName="sibTrans" presStyleCnt="0"/>
      <dgm:spPr/>
    </dgm:pt>
    <dgm:pt modelId="{088AF13E-9072-4D7D-A960-79A1B31311CB}" type="pres">
      <dgm:prSet presAssocID="{E824DD4B-0680-4BE4-B4FB-25D1418BB6CD}" presName="node" presStyleLbl="node1" presStyleIdx="2" presStyleCnt="5" custLinFactY="3208" custLinFactNeighborX="-8509" custLinFactNeighborY="100000">
        <dgm:presLayoutVars>
          <dgm:bulletEnabled val="1"/>
        </dgm:presLayoutVars>
      </dgm:prSet>
      <dgm:spPr/>
      <dgm:t>
        <a:bodyPr/>
        <a:lstStyle/>
        <a:p>
          <a:endParaRPr lang="cs-CZ"/>
        </a:p>
      </dgm:t>
    </dgm:pt>
    <dgm:pt modelId="{E209A90A-442F-41A7-9BA3-82C5A8F8A798}" type="pres">
      <dgm:prSet presAssocID="{FCD32062-2574-40EA-B0F4-589BCB8E0428}" presName="sibTrans" presStyleCnt="0"/>
      <dgm:spPr/>
    </dgm:pt>
    <dgm:pt modelId="{061CEC98-CEEA-4D2F-A726-2004A065AC19}" type="pres">
      <dgm:prSet presAssocID="{C057513A-DB72-40B5-A153-57A9BCE29664}" presName="node" presStyleLbl="node1" presStyleIdx="3" presStyleCnt="5" custLinFactNeighborX="-13069" custLinFactNeighborY="76568">
        <dgm:presLayoutVars>
          <dgm:bulletEnabled val="1"/>
        </dgm:presLayoutVars>
      </dgm:prSet>
      <dgm:spPr/>
      <dgm:t>
        <a:bodyPr/>
        <a:lstStyle/>
        <a:p>
          <a:endParaRPr lang="cs-CZ"/>
        </a:p>
      </dgm:t>
    </dgm:pt>
    <dgm:pt modelId="{6294914E-9EC0-48B4-A039-FEAC9B4AA536}" type="pres">
      <dgm:prSet presAssocID="{71356266-3CA2-4164-AB50-211A16463D21}" presName="sibTrans" presStyleCnt="0"/>
      <dgm:spPr/>
    </dgm:pt>
    <dgm:pt modelId="{B9ED0F85-BD11-4303-A7E2-6214E909B9A4}" type="pres">
      <dgm:prSet presAssocID="{3C234A84-80CE-4C3C-8294-6FE2257983F3}" presName="node" presStyleLbl="node1" presStyleIdx="4" presStyleCnt="5" custScaleX="216720" custScaleY="57699" custLinFactY="-100000" custLinFactNeighborX="-11828" custLinFactNeighborY="-129462">
        <dgm:presLayoutVars>
          <dgm:bulletEnabled val="1"/>
        </dgm:presLayoutVars>
      </dgm:prSet>
      <dgm:spPr/>
      <dgm:t>
        <a:bodyPr/>
        <a:lstStyle/>
        <a:p>
          <a:endParaRPr lang="cs-CZ"/>
        </a:p>
      </dgm:t>
    </dgm:pt>
  </dgm:ptLst>
  <dgm:cxnLst>
    <dgm:cxn modelId="{BCC9382A-939E-4137-A70C-19AF8E6AF619}" srcId="{2CDBABDF-E85A-433C-9D12-BF36E43757A5}" destId="{C057513A-DB72-40B5-A153-57A9BCE29664}" srcOrd="3" destOrd="0" parTransId="{6873FA65-F26B-441F-A574-EB09380EDD21}" sibTransId="{71356266-3CA2-4164-AB50-211A16463D21}"/>
    <dgm:cxn modelId="{8E6D33A9-BC84-4950-8636-788F02854FF8}" type="presOf" srcId="{E824DD4B-0680-4BE4-B4FB-25D1418BB6CD}" destId="{088AF13E-9072-4D7D-A960-79A1B31311CB}" srcOrd="0" destOrd="0" presId="urn:microsoft.com/office/officeart/2005/8/layout/default"/>
    <dgm:cxn modelId="{C24908D8-E1F4-4A01-934A-92045A4CEC6C}" type="presOf" srcId="{2CDBABDF-E85A-433C-9D12-BF36E43757A5}" destId="{89639919-0C7A-4031-AA66-C46E8E71A967}" srcOrd="0" destOrd="0" presId="urn:microsoft.com/office/officeart/2005/8/layout/default"/>
    <dgm:cxn modelId="{BF399417-D633-476F-9F99-70DB86B72D01}" type="presOf" srcId="{C057513A-DB72-40B5-A153-57A9BCE29664}" destId="{061CEC98-CEEA-4D2F-A726-2004A065AC19}" srcOrd="0" destOrd="0" presId="urn:microsoft.com/office/officeart/2005/8/layout/default"/>
    <dgm:cxn modelId="{AC5B114C-2B02-47A7-A9D3-2860274E0074}" type="presOf" srcId="{76F94A6E-6309-4A58-9546-A5154480D9A7}" destId="{058C91CF-4A51-47F6-85AD-F9F39C1DE75A}" srcOrd="0" destOrd="0" presId="urn:microsoft.com/office/officeart/2005/8/layout/default"/>
    <dgm:cxn modelId="{F6FE4982-C52F-4C5E-B0C4-82E39D78D1E2}" srcId="{2CDBABDF-E85A-433C-9D12-BF36E43757A5}" destId="{E824DD4B-0680-4BE4-B4FB-25D1418BB6CD}" srcOrd="2" destOrd="0" parTransId="{966DEB54-D8DF-4CA6-9947-46E58B097E5A}" sibTransId="{FCD32062-2574-40EA-B0F4-589BCB8E0428}"/>
    <dgm:cxn modelId="{CD35E5C0-C57F-4D9A-9028-4CE996DBE527}" srcId="{2CDBABDF-E85A-433C-9D12-BF36E43757A5}" destId="{76F94A6E-6309-4A58-9546-A5154480D9A7}" srcOrd="1" destOrd="0" parTransId="{BBEB7F17-A9AD-4CEC-A96D-C35EA6067812}" sibTransId="{71B9A159-E500-4E3B-964D-153275280F74}"/>
    <dgm:cxn modelId="{C4A87C8F-8909-40AC-8F7B-582F7553F1E6}" srcId="{2CDBABDF-E85A-433C-9D12-BF36E43757A5}" destId="{D169E513-3DA6-4751-AAC6-1471B40C59A5}" srcOrd="0" destOrd="0" parTransId="{E3B5D497-D408-4A33-B3AC-E4679772E423}" sibTransId="{57E86290-CDB1-4A39-B3CF-2E3D7D68CCCB}"/>
    <dgm:cxn modelId="{6E811D44-DCB8-4F2C-A2B3-D62D5358E69D}" srcId="{2CDBABDF-E85A-433C-9D12-BF36E43757A5}" destId="{3C234A84-80CE-4C3C-8294-6FE2257983F3}" srcOrd="4" destOrd="0" parTransId="{D63C842C-776C-4B0C-9F8C-F19595497B6C}" sibTransId="{313C21BB-E6DE-4D9E-A311-AD2966D59526}"/>
    <dgm:cxn modelId="{F9857D9A-845B-4D45-A184-50078D5C9908}" type="presOf" srcId="{3C234A84-80CE-4C3C-8294-6FE2257983F3}" destId="{B9ED0F85-BD11-4303-A7E2-6214E909B9A4}" srcOrd="0" destOrd="0" presId="urn:microsoft.com/office/officeart/2005/8/layout/default"/>
    <dgm:cxn modelId="{04F18AC8-A80E-4464-A27B-1C819169A25F}" type="presOf" srcId="{D169E513-3DA6-4751-AAC6-1471B40C59A5}" destId="{85D945C5-3A83-4AB0-A69B-01F936C083E9}" srcOrd="0" destOrd="0" presId="urn:microsoft.com/office/officeart/2005/8/layout/default"/>
    <dgm:cxn modelId="{FA4DCCC5-102B-479C-8ADB-2E64B79E7600}" type="presParOf" srcId="{89639919-0C7A-4031-AA66-C46E8E71A967}" destId="{85D945C5-3A83-4AB0-A69B-01F936C083E9}" srcOrd="0" destOrd="0" presId="urn:microsoft.com/office/officeart/2005/8/layout/default"/>
    <dgm:cxn modelId="{A24BCF03-F21E-4911-A269-E5A99768CA52}" type="presParOf" srcId="{89639919-0C7A-4031-AA66-C46E8E71A967}" destId="{F695D18D-1B3C-4CD3-AEE6-90812AFEBAC7}" srcOrd="1" destOrd="0" presId="urn:microsoft.com/office/officeart/2005/8/layout/default"/>
    <dgm:cxn modelId="{93E52CA5-E586-4B00-8EC4-EE0444FBF194}" type="presParOf" srcId="{89639919-0C7A-4031-AA66-C46E8E71A967}" destId="{058C91CF-4A51-47F6-85AD-F9F39C1DE75A}" srcOrd="2" destOrd="0" presId="urn:microsoft.com/office/officeart/2005/8/layout/default"/>
    <dgm:cxn modelId="{653D9FA0-E40A-454E-9D59-EC4D1B746F11}" type="presParOf" srcId="{89639919-0C7A-4031-AA66-C46E8E71A967}" destId="{DEDCAFD3-9B53-4137-BE6A-0DAD4519D028}" srcOrd="3" destOrd="0" presId="urn:microsoft.com/office/officeart/2005/8/layout/default"/>
    <dgm:cxn modelId="{54DB2444-56FC-45FA-A5F2-9288B208F7C1}" type="presParOf" srcId="{89639919-0C7A-4031-AA66-C46E8E71A967}" destId="{088AF13E-9072-4D7D-A960-79A1B31311CB}" srcOrd="4" destOrd="0" presId="urn:microsoft.com/office/officeart/2005/8/layout/default"/>
    <dgm:cxn modelId="{96252893-13C0-46EB-A3CC-C2F0BA1C836E}" type="presParOf" srcId="{89639919-0C7A-4031-AA66-C46E8E71A967}" destId="{E209A90A-442F-41A7-9BA3-82C5A8F8A798}" srcOrd="5" destOrd="0" presId="urn:microsoft.com/office/officeart/2005/8/layout/default"/>
    <dgm:cxn modelId="{48B6DCB4-56E5-4566-AB8C-7659CB122214}" type="presParOf" srcId="{89639919-0C7A-4031-AA66-C46E8E71A967}" destId="{061CEC98-CEEA-4D2F-A726-2004A065AC19}" srcOrd="6" destOrd="0" presId="urn:microsoft.com/office/officeart/2005/8/layout/default"/>
    <dgm:cxn modelId="{7B28D9F1-F9E5-4C5C-9B4F-C71E999B53F9}" type="presParOf" srcId="{89639919-0C7A-4031-AA66-C46E8E71A967}" destId="{6294914E-9EC0-48B4-A039-FEAC9B4AA536}" srcOrd="7" destOrd="0" presId="urn:microsoft.com/office/officeart/2005/8/layout/default"/>
    <dgm:cxn modelId="{360478DE-C400-475C-B470-227388180250}" type="presParOf" srcId="{89639919-0C7A-4031-AA66-C46E8E71A967}" destId="{B9ED0F85-BD11-4303-A7E2-6214E909B9A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1F965-621F-4DD8-A08A-81D96D659548}">
      <dsp:nvSpPr>
        <dsp:cNvPr id="0" name=""/>
        <dsp:cNvSpPr/>
      </dsp:nvSpPr>
      <dsp:spPr>
        <a:xfrm rot="10800000">
          <a:off x="-1" y="716"/>
          <a:ext cx="7772403" cy="1468591"/>
        </a:xfrm>
        <a:prstGeom prst="homePlate">
          <a:avLst/>
        </a:prstGeom>
        <a:solidFill>
          <a:schemeClr val="accent1">
            <a:hueOff val="0"/>
            <a:satOff val="0"/>
            <a:lumOff val="0"/>
            <a:alphaOff val="0"/>
          </a:schemeClr>
        </a:solidFill>
        <a:ln w="25400" cap="flat" cmpd="sng" algn="ctr">
          <a:solidFill>
            <a:schemeClr val="bg1"/>
          </a:solidFill>
          <a:prstDash val="solid"/>
        </a:ln>
        <a:effectLst/>
        <a:scene3d>
          <a:camera prst="orthographicFront"/>
          <a:lightRig rig="threePt" dir="t"/>
        </a:scene3d>
        <a:sp3d>
          <a:bevelT prst="convex"/>
        </a:sp3d>
      </dsp:spPr>
      <dsp:style>
        <a:lnRef idx="2">
          <a:scrgbClr r="0" g="0" b="0"/>
        </a:lnRef>
        <a:fillRef idx="1">
          <a:scrgbClr r="0" g="0" b="0"/>
        </a:fillRef>
        <a:effectRef idx="0">
          <a:scrgbClr r="0" g="0" b="0"/>
        </a:effectRef>
        <a:fontRef idx="minor">
          <a:schemeClr val="lt1"/>
        </a:fontRef>
      </dsp:style>
      <dsp:txBody>
        <a:bodyPr spcFirstLastPara="0" vert="horz" wrap="square" lIns="646974" tIns="228600" rIns="426720" bIns="228600" numCol="1" spcCol="1270" anchor="ctr" anchorCtr="0">
          <a:noAutofit/>
        </a:bodyPr>
        <a:lstStyle/>
        <a:p>
          <a:pPr lvl="0" algn="ctr" defTabSz="2667000" rtl="0">
            <a:lnSpc>
              <a:spcPct val="90000"/>
            </a:lnSpc>
            <a:spcBef>
              <a:spcPct val="0"/>
            </a:spcBef>
            <a:spcAft>
              <a:spcPct val="35000"/>
            </a:spcAft>
          </a:pPr>
          <a:r>
            <a:rPr lang="cs-CZ" sz="6000" b="1" i="1" kern="1200" dirty="0" smtClean="0">
              <a:solidFill>
                <a:srgbClr val="FFC000"/>
              </a:solidFill>
            </a:rPr>
            <a:t>Přídavná jména</a:t>
          </a:r>
          <a:endParaRPr lang="cs-CZ" sz="6000" kern="1200" dirty="0">
            <a:solidFill>
              <a:srgbClr val="FFC000"/>
            </a:solidFill>
          </a:endParaRPr>
        </a:p>
      </dsp:txBody>
      <dsp:txXfrm rot="10800000">
        <a:off x="367147" y="716"/>
        <a:ext cx="7405255" cy="1468591"/>
      </dsp:txXfrm>
    </dsp:sp>
    <dsp:sp modelId="{BBEE8623-721F-411A-81A9-ABB0C23B65E3}">
      <dsp:nvSpPr>
        <dsp:cNvPr id="0" name=""/>
        <dsp:cNvSpPr/>
      </dsp:nvSpPr>
      <dsp:spPr>
        <a:xfrm>
          <a:off x="0" y="0"/>
          <a:ext cx="1467153" cy="1467153"/>
        </a:xfrm>
        <a:prstGeom prst="ellipse">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E3C22-3600-4E3E-862B-5878715E08E0}">
      <dsp:nvSpPr>
        <dsp:cNvPr id="0" name=""/>
        <dsp:cNvSpPr/>
      </dsp:nvSpPr>
      <dsp:spPr>
        <a:xfrm>
          <a:off x="0" y="714118"/>
          <a:ext cx="8568952" cy="1445988"/>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5046" tIns="645668" rIns="665046" bIns="227584" numCol="1" spcCol="1270" anchor="t" anchorCtr="0">
          <a:noAutofit/>
        </a:bodyPr>
        <a:lstStyle/>
        <a:p>
          <a:pPr marL="285750" lvl="1" indent="-285750" algn="l" defTabSz="1422400">
            <a:lnSpc>
              <a:spcPct val="90000"/>
            </a:lnSpc>
            <a:spcBef>
              <a:spcPct val="0"/>
            </a:spcBef>
            <a:spcAft>
              <a:spcPct val="15000"/>
            </a:spcAft>
            <a:buChar char="••"/>
          </a:pPr>
          <a:r>
            <a:rPr lang="cs-CZ" sz="3200" kern="1200" dirty="0" smtClean="0"/>
            <a:t>mladý, mladá, mladé</a:t>
          </a:r>
          <a:endParaRPr lang="cs-CZ" sz="3200" kern="1200" dirty="0"/>
        </a:p>
      </dsp:txBody>
      <dsp:txXfrm>
        <a:off x="0" y="714118"/>
        <a:ext cx="8568952" cy="1445988"/>
      </dsp:txXfrm>
    </dsp:sp>
    <dsp:sp modelId="{E27E8154-BE68-44E5-827B-01F1309A1767}">
      <dsp:nvSpPr>
        <dsp:cNvPr id="0" name=""/>
        <dsp:cNvSpPr/>
      </dsp:nvSpPr>
      <dsp:spPr>
        <a:xfrm>
          <a:off x="0" y="0"/>
          <a:ext cx="5963476" cy="82196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720" tIns="0" rIns="226720" bIns="0" numCol="1" spcCol="1270" anchor="ctr" anchorCtr="0">
          <a:noAutofit/>
        </a:bodyPr>
        <a:lstStyle/>
        <a:p>
          <a:pPr lvl="0" algn="l" defTabSz="1422400">
            <a:lnSpc>
              <a:spcPct val="90000"/>
            </a:lnSpc>
            <a:spcBef>
              <a:spcPct val="0"/>
            </a:spcBef>
            <a:spcAft>
              <a:spcPct val="35000"/>
            </a:spcAft>
          </a:pPr>
          <a:r>
            <a:rPr lang="cs-CZ" sz="3200" b="1" i="1" kern="1200" dirty="0" smtClean="0"/>
            <a:t>tvrdá</a:t>
          </a:r>
          <a:endParaRPr lang="cs-CZ" sz="3200" b="1" i="1" kern="1200" dirty="0"/>
        </a:p>
      </dsp:txBody>
      <dsp:txXfrm>
        <a:off x="40125" y="40125"/>
        <a:ext cx="5883226" cy="741714"/>
      </dsp:txXfrm>
    </dsp:sp>
    <dsp:sp modelId="{736284AC-3A34-429E-A496-C6208DD909F4}">
      <dsp:nvSpPr>
        <dsp:cNvPr id="0" name=""/>
        <dsp:cNvSpPr/>
      </dsp:nvSpPr>
      <dsp:spPr>
        <a:xfrm>
          <a:off x="102227" y="2169867"/>
          <a:ext cx="8424907" cy="1337808"/>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5046" tIns="645668" rIns="665046" bIns="227584" numCol="1" spcCol="1270" anchor="t" anchorCtr="0">
          <a:noAutofit/>
        </a:bodyPr>
        <a:lstStyle/>
        <a:p>
          <a:pPr marL="285750" lvl="1" indent="-285750" algn="l" defTabSz="1422400">
            <a:lnSpc>
              <a:spcPct val="90000"/>
            </a:lnSpc>
            <a:spcBef>
              <a:spcPct val="0"/>
            </a:spcBef>
            <a:spcAft>
              <a:spcPct val="15000"/>
            </a:spcAft>
            <a:buChar char="••"/>
          </a:pPr>
          <a:r>
            <a:rPr lang="cs-CZ" sz="3200" kern="1200" dirty="0" smtClean="0"/>
            <a:t>jarní, jarní , jarní</a:t>
          </a:r>
          <a:endParaRPr lang="cs-CZ" sz="3200" kern="1200" dirty="0"/>
        </a:p>
      </dsp:txBody>
      <dsp:txXfrm>
        <a:off x="102227" y="2169867"/>
        <a:ext cx="8424907" cy="1337808"/>
      </dsp:txXfrm>
    </dsp:sp>
    <dsp:sp modelId="{6B0EA868-F578-4622-ADE9-931BEFBAAACD}">
      <dsp:nvSpPr>
        <dsp:cNvPr id="0" name=""/>
        <dsp:cNvSpPr/>
      </dsp:nvSpPr>
      <dsp:spPr>
        <a:xfrm>
          <a:off x="0" y="1837951"/>
          <a:ext cx="5911111" cy="7352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720" tIns="0" rIns="226720" bIns="0" numCol="1" spcCol="1270" anchor="ctr" anchorCtr="0">
          <a:noAutofit/>
        </a:bodyPr>
        <a:lstStyle/>
        <a:p>
          <a:pPr lvl="0" algn="l" defTabSz="1422400">
            <a:lnSpc>
              <a:spcPct val="90000"/>
            </a:lnSpc>
            <a:spcBef>
              <a:spcPct val="0"/>
            </a:spcBef>
            <a:spcAft>
              <a:spcPct val="35000"/>
            </a:spcAft>
          </a:pPr>
          <a:r>
            <a:rPr lang="cs-CZ" sz="3200" b="1" i="1" kern="1200" dirty="0" smtClean="0"/>
            <a:t>měkká</a:t>
          </a:r>
          <a:endParaRPr lang="cs-CZ" sz="3200" b="1" i="1" kern="1200" dirty="0"/>
        </a:p>
      </dsp:txBody>
      <dsp:txXfrm>
        <a:off x="35891" y="1873842"/>
        <a:ext cx="5839329" cy="663455"/>
      </dsp:txXfrm>
    </dsp:sp>
    <dsp:sp modelId="{58CB4261-EC07-4A82-BF9C-81330DBE60B6}">
      <dsp:nvSpPr>
        <dsp:cNvPr id="0" name=""/>
        <dsp:cNvSpPr/>
      </dsp:nvSpPr>
      <dsp:spPr>
        <a:xfrm>
          <a:off x="0" y="3603836"/>
          <a:ext cx="8568952" cy="25118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5046" tIns="645668" rIns="665046" bIns="227584" numCol="1" spcCol="1270" anchor="t" anchorCtr="0">
          <a:noAutofit/>
        </a:bodyPr>
        <a:lstStyle/>
        <a:p>
          <a:pPr marL="228600" lvl="1" indent="-228600" algn="l" defTabSz="889000">
            <a:lnSpc>
              <a:spcPct val="90000"/>
            </a:lnSpc>
            <a:spcBef>
              <a:spcPct val="0"/>
            </a:spcBef>
            <a:spcAft>
              <a:spcPct val="15000"/>
            </a:spcAft>
            <a:buChar char="••"/>
          </a:pPr>
          <a:endParaRPr lang="cs-CZ" sz="2000" kern="1200" dirty="0"/>
        </a:p>
        <a:p>
          <a:pPr marL="285750" lvl="1" indent="-285750" algn="l" defTabSz="1422400">
            <a:lnSpc>
              <a:spcPct val="90000"/>
            </a:lnSpc>
            <a:spcBef>
              <a:spcPct val="0"/>
            </a:spcBef>
            <a:spcAft>
              <a:spcPct val="15000"/>
            </a:spcAft>
            <a:buChar char="••"/>
          </a:pPr>
          <a:r>
            <a:rPr lang="cs-CZ" sz="3200" kern="1200" dirty="0" smtClean="0"/>
            <a:t>otcův, otcova, otcovo</a:t>
          </a:r>
          <a:endParaRPr lang="cs-CZ" sz="3200" kern="1200" dirty="0"/>
        </a:p>
        <a:p>
          <a:pPr marL="285750" lvl="1" indent="-285750" algn="l" defTabSz="1422400">
            <a:lnSpc>
              <a:spcPct val="90000"/>
            </a:lnSpc>
            <a:spcBef>
              <a:spcPct val="0"/>
            </a:spcBef>
            <a:spcAft>
              <a:spcPct val="15000"/>
            </a:spcAft>
            <a:buChar char="••"/>
          </a:pPr>
          <a:r>
            <a:rPr lang="cs-CZ" sz="3200" kern="1200" dirty="0" smtClean="0"/>
            <a:t>matčin, matčina, matčino</a:t>
          </a:r>
          <a:endParaRPr lang="cs-CZ" sz="3200" kern="1200" dirty="0"/>
        </a:p>
      </dsp:txBody>
      <dsp:txXfrm>
        <a:off x="0" y="3603836"/>
        <a:ext cx="8568952" cy="2511847"/>
      </dsp:txXfrm>
    </dsp:sp>
    <dsp:sp modelId="{D0D007BA-4C7F-475D-B874-1AC55291F99F}">
      <dsp:nvSpPr>
        <dsp:cNvPr id="0" name=""/>
        <dsp:cNvSpPr/>
      </dsp:nvSpPr>
      <dsp:spPr>
        <a:xfrm>
          <a:off x="0" y="3363741"/>
          <a:ext cx="5672980" cy="7365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720" tIns="0" rIns="226720" bIns="0" numCol="1" spcCol="1270" anchor="ctr" anchorCtr="0">
          <a:noAutofit/>
        </a:bodyPr>
        <a:lstStyle/>
        <a:p>
          <a:pPr lvl="0" algn="l" defTabSz="1422400">
            <a:lnSpc>
              <a:spcPct val="90000"/>
            </a:lnSpc>
            <a:spcBef>
              <a:spcPct val="0"/>
            </a:spcBef>
            <a:spcAft>
              <a:spcPct val="35000"/>
            </a:spcAft>
          </a:pPr>
          <a:r>
            <a:rPr lang="cs-CZ" sz="3200" b="1" i="1" kern="1200" dirty="0" smtClean="0"/>
            <a:t>přivlastňovací</a:t>
          </a:r>
          <a:endParaRPr lang="cs-CZ" sz="3200" b="1" i="1" kern="1200" dirty="0"/>
        </a:p>
      </dsp:txBody>
      <dsp:txXfrm>
        <a:off x="35955" y="3399696"/>
        <a:ext cx="5601070" cy="6646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945C5-3A83-4AB0-A69B-01F936C083E9}">
      <dsp:nvSpPr>
        <dsp:cNvPr id="0" name=""/>
        <dsp:cNvSpPr/>
      </dsp:nvSpPr>
      <dsp:spPr>
        <a:xfrm>
          <a:off x="251514" y="1312816"/>
          <a:ext cx="3050213" cy="183012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cs-CZ" sz="4100" kern="1200" dirty="0" smtClean="0"/>
            <a:t>pád</a:t>
          </a:r>
          <a:endParaRPr lang="cs-CZ" sz="4100" kern="1200" dirty="0"/>
        </a:p>
      </dsp:txBody>
      <dsp:txXfrm>
        <a:off x="251514" y="1312816"/>
        <a:ext cx="3050213" cy="1830127"/>
      </dsp:txXfrm>
    </dsp:sp>
    <dsp:sp modelId="{058C91CF-4A51-47F6-85AD-F9F39C1DE75A}">
      <dsp:nvSpPr>
        <dsp:cNvPr id="0" name=""/>
        <dsp:cNvSpPr/>
      </dsp:nvSpPr>
      <dsp:spPr>
        <a:xfrm>
          <a:off x="3419862" y="1298962"/>
          <a:ext cx="3050213" cy="183012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cs-CZ" sz="4100" kern="1200" dirty="0" smtClean="0"/>
            <a:t>číslo</a:t>
          </a:r>
          <a:endParaRPr lang="cs-CZ" sz="4100" kern="1200" dirty="0"/>
        </a:p>
      </dsp:txBody>
      <dsp:txXfrm>
        <a:off x="3419862" y="1298962"/>
        <a:ext cx="3050213" cy="1830127"/>
      </dsp:txXfrm>
    </dsp:sp>
    <dsp:sp modelId="{088AF13E-9072-4D7D-A960-79A1B31311CB}">
      <dsp:nvSpPr>
        <dsp:cNvPr id="0" name=""/>
        <dsp:cNvSpPr/>
      </dsp:nvSpPr>
      <dsp:spPr>
        <a:xfrm>
          <a:off x="203717" y="3498464"/>
          <a:ext cx="3050213" cy="183012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cs-CZ" sz="4100" kern="1200" dirty="0" smtClean="0"/>
            <a:t>rod</a:t>
          </a:r>
          <a:endParaRPr lang="cs-CZ" sz="4100" kern="1200" dirty="0"/>
        </a:p>
      </dsp:txBody>
      <dsp:txXfrm>
        <a:off x="203717" y="3498464"/>
        <a:ext cx="3050213" cy="1830127"/>
      </dsp:txXfrm>
    </dsp:sp>
    <dsp:sp modelId="{061CEC98-CEEA-4D2F-A726-2004A065AC19}">
      <dsp:nvSpPr>
        <dsp:cNvPr id="0" name=""/>
        <dsp:cNvSpPr/>
      </dsp:nvSpPr>
      <dsp:spPr>
        <a:xfrm>
          <a:off x="3419862" y="3498464"/>
          <a:ext cx="3050213" cy="183012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cs-CZ" sz="4100" kern="1200" dirty="0" smtClean="0"/>
            <a:t>vzor</a:t>
          </a:r>
          <a:endParaRPr lang="cs-CZ" sz="4100" kern="1200" dirty="0"/>
        </a:p>
      </dsp:txBody>
      <dsp:txXfrm>
        <a:off x="3419862" y="3498464"/>
        <a:ext cx="3050213" cy="1830127"/>
      </dsp:txXfrm>
    </dsp:sp>
    <dsp:sp modelId="{B9ED0F85-BD11-4303-A7E2-6214E909B9A4}">
      <dsp:nvSpPr>
        <dsp:cNvPr id="0" name=""/>
        <dsp:cNvSpPr/>
      </dsp:nvSpPr>
      <dsp:spPr>
        <a:xfrm>
          <a:off x="0" y="72014"/>
          <a:ext cx="6610422" cy="105596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cs-CZ" sz="4100" kern="1200" dirty="0" smtClean="0"/>
            <a:t>U přídavných jmen určujeme:</a:t>
          </a:r>
          <a:endParaRPr lang="cs-CZ" sz="4100" kern="1200" dirty="0"/>
        </a:p>
      </dsp:txBody>
      <dsp:txXfrm>
        <a:off x="0" y="72014"/>
        <a:ext cx="6610422" cy="1055965"/>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CF4E103-DB9E-43B0-8D3D-EDF208E8E04E}" type="datetimeFigureOut">
              <a:rPr lang="cs-CZ" smtClean="0"/>
              <a:t>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29BDBBB-515A-423A-8DC8-E6DBDDCC0591}" type="slidenum">
              <a:rPr lang="cs-CZ" smtClean="0"/>
              <a:t>‹#›</a:t>
            </a:fld>
            <a:endParaRPr lang="cs-CZ"/>
          </a:p>
        </p:txBody>
      </p:sp>
    </p:spTree>
    <p:extLst>
      <p:ext uri="{BB962C8B-B14F-4D97-AF65-F5344CB8AC3E}">
        <p14:creationId xmlns:p14="http://schemas.microsoft.com/office/powerpoint/2010/main" val="3696440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CF4E103-DB9E-43B0-8D3D-EDF208E8E04E}" type="datetimeFigureOut">
              <a:rPr lang="cs-CZ" smtClean="0"/>
              <a:t>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29BDBBB-515A-423A-8DC8-E6DBDDCC0591}" type="slidenum">
              <a:rPr lang="cs-CZ" smtClean="0"/>
              <a:t>‹#›</a:t>
            </a:fld>
            <a:endParaRPr lang="cs-CZ"/>
          </a:p>
        </p:txBody>
      </p:sp>
    </p:spTree>
    <p:extLst>
      <p:ext uri="{BB962C8B-B14F-4D97-AF65-F5344CB8AC3E}">
        <p14:creationId xmlns:p14="http://schemas.microsoft.com/office/powerpoint/2010/main" val="3935426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CF4E103-DB9E-43B0-8D3D-EDF208E8E04E}" type="datetimeFigureOut">
              <a:rPr lang="cs-CZ" smtClean="0"/>
              <a:t>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29BDBBB-515A-423A-8DC8-E6DBDDCC0591}" type="slidenum">
              <a:rPr lang="cs-CZ" smtClean="0"/>
              <a:t>‹#›</a:t>
            </a:fld>
            <a:endParaRPr lang="cs-CZ"/>
          </a:p>
        </p:txBody>
      </p:sp>
    </p:spTree>
    <p:extLst>
      <p:ext uri="{BB962C8B-B14F-4D97-AF65-F5344CB8AC3E}">
        <p14:creationId xmlns:p14="http://schemas.microsoft.com/office/powerpoint/2010/main" val="111494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CF4E103-DB9E-43B0-8D3D-EDF208E8E04E}" type="datetimeFigureOut">
              <a:rPr lang="cs-CZ" smtClean="0"/>
              <a:t>7.1.2013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29BDBBB-515A-423A-8DC8-E6DBDDCC0591}" type="slidenum">
              <a:rPr lang="cs-CZ" smtClean="0"/>
              <a:t>‹#›</a:t>
            </a:fld>
            <a:endParaRPr lang="cs-CZ"/>
          </a:p>
        </p:txBody>
      </p:sp>
    </p:spTree>
    <p:extLst>
      <p:ext uri="{BB962C8B-B14F-4D97-AF65-F5344CB8AC3E}">
        <p14:creationId xmlns:p14="http://schemas.microsoft.com/office/powerpoint/2010/main" val="2605888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CF4E103-DB9E-43B0-8D3D-EDF208E8E04E}" type="datetimeFigureOut">
              <a:rPr lang="cs-CZ" smtClean="0"/>
              <a:t>7.1.2013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29BDBBB-515A-423A-8DC8-E6DBDDCC0591}" type="slidenum">
              <a:rPr lang="cs-CZ" smtClean="0"/>
              <a:t>‹#›</a:t>
            </a:fld>
            <a:endParaRPr lang="cs-CZ"/>
          </a:p>
        </p:txBody>
      </p:sp>
    </p:spTree>
    <p:extLst>
      <p:ext uri="{BB962C8B-B14F-4D97-AF65-F5344CB8AC3E}">
        <p14:creationId xmlns:p14="http://schemas.microsoft.com/office/powerpoint/2010/main" val="238340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CF4E103-DB9E-43B0-8D3D-EDF208E8E04E}" type="datetimeFigureOut">
              <a:rPr lang="cs-CZ" smtClean="0"/>
              <a:t>7.1.2013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29BDBBB-515A-423A-8DC8-E6DBDDCC0591}" type="slidenum">
              <a:rPr lang="cs-CZ" smtClean="0"/>
              <a:t>‹#›</a:t>
            </a:fld>
            <a:endParaRPr lang="cs-CZ"/>
          </a:p>
        </p:txBody>
      </p:sp>
    </p:spTree>
    <p:extLst>
      <p:ext uri="{BB962C8B-B14F-4D97-AF65-F5344CB8AC3E}">
        <p14:creationId xmlns:p14="http://schemas.microsoft.com/office/powerpoint/2010/main" val="1421911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CF4E103-DB9E-43B0-8D3D-EDF208E8E04E}" type="datetimeFigureOut">
              <a:rPr lang="cs-CZ" smtClean="0"/>
              <a:t>7.1.2013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29BDBBB-515A-423A-8DC8-E6DBDDCC0591}" type="slidenum">
              <a:rPr lang="cs-CZ" smtClean="0"/>
              <a:t>‹#›</a:t>
            </a:fld>
            <a:endParaRPr lang="cs-CZ"/>
          </a:p>
        </p:txBody>
      </p:sp>
    </p:spTree>
    <p:extLst>
      <p:ext uri="{BB962C8B-B14F-4D97-AF65-F5344CB8AC3E}">
        <p14:creationId xmlns:p14="http://schemas.microsoft.com/office/powerpoint/2010/main" val="4113731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CF4E103-DB9E-43B0-8D3D-EDF208E8E04E}" type="datetimeFigureOut">
              <a:rPr lang="cs-CZ" smtClean="0"/>
              <a:t>7.1.2013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29BDBBB-515A-423A-8DC8-E6DBDDCC0591}" type="slidenum">
              <a:rPr lang="cs-CZ" smtClean="0"/>
              <a:t>‹#›</a:t>
            </a:fld>
            <a:endParaRPr lang="cs-CZ"/>
          </a:p>
        </p:txBody>
      </p:sp>
    </p:spTree>
    <p:extLst>
      <p:ext uri="{BB962C8B-B14F-4D97-AF65-F5344CB8AC3E}">
        <p14:creationId xmlns:p14="http://schemas.microsoft.com/office/powerpoint/2010/main" val="1234467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CF4E103-DB9E-43B0-8D3D-EDF208E8E04E}" type="datetimeFigureOut">
              <a:rPr lang="cs-CZ" smtClean="0"/>
              <a:t>7.1.2013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29BDBBB-515A-423A-8DC8-E6DBDDCC0591}" type="slidenum">
              <a:rPr lang="cs-CZ" smtClean="0"/>
              <a:t>‹#›</a:t>
            </a:fld>
            <a:endParaRPr lang="cs-CZ"/>
          </a:p>
        </p:txBody>
      </p:sp>
    </p:spTree>
    <p:extLst>
      <p:ext uri="{BB962C8B-B14F-4D97-AF65-F5344CB8AC3E}">
        <p14:creationId xmlns:p14="http://schemas.microsoft.com/office/powerpoint/2010/main" val="1058187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CF4E103-DB9E-43B0-8D3D-EDF208E8E04E}" type="datetimeFigureOut">
              <a:rPr lang="cs-CZ" smtClean="0"/>
              <a:t>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29BDBBB-515A-423A-8DC8-E6DBDDCC0591}" type="slidenum">
              <a:rPr lang="cs-CZ" smtClean="0"/>
              <a:t>‹#›</a:t>
            </a:fld>
            <a:endParaRPr lang="cs-CZ"/>
          </a:p>
        </p:txBody>
      </p:sp>
    </p:spTree>
    <p:extLst>
      <p:ext uri="{BB962C8B-B14F-4D97-AF65-F5344CB8AC3E}">
        <p14:creationId xmlns:p14="http://schemas.microsoft.com/office/powerpoint/2010/main" val="3012927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CF4E103-DB9E-43B0-8D3D-EDF208E8E04E}" type="datetimeFigureOut">
              <a:rPr lang="cs-CZ" smtClean="0"/>
              <a:t>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29BDBBB-515A-423A-8DC8-E6DBDDCC0591}" type="slidenum">
              <a:rPr lang="cs-CZ" smtClean="0"/>
              <a:t>‹#›</a:t>
            </a:fld>
            <a:endParaRPr lang="cs-CZ"/>
          </a:p>
        </p:txBody>
      </p:sp>
    </p:spTree>
    <p:extLst>
      <p:ext uri="{BB962C8B-B14F-4D97-AF65-F5344CB8AC3E}">
        <p14:creationId xmlns:p14="http://schemas.microsoft.com/office/powerpoint/2010/main" val="1367207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F4E103-DB9E-43B0-8D3D-EDF208E8E04E}" type="datetimeFigureOut">
              <a:rPr lang="cs-CZ" smtClean="0"/>
              <a:t>7.1.2013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9BDBBB-515A-423A-8DC8-E6DBDDCC0591}" type="slidenum">
              <a:rPr lang="cs-CZ" smtClean="0"/>
              <a:t>‹#›</a:t>
            </a:fld>
            <a:endParaRPr lang="cs-CZ"/>
          </a:p>
        </p:txBody>
      </p:sp>
    </p:spTree>
    <p:extLst>
      <p:ext uri="{BB962C8B-B14F-4D97-AF65-F5344CB8AC3E}">
        <p14:creationId xmlns:p14="http://schemas.microsoft.com/office/powerpoint/2010/main" val="396259344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63769" y="4941168"/>
            <a:ext cx="6096000" cy="1495425"/>
          </a:xfrm>
          <a:prstGeom prst="rect">
            <a:avLst/>
          </a:prstGeom>
          <a:noFill/>
          <a:ln>
            <a:noFill/>
          </a:ln>
          <a:effectLst/>
        </p:spPr>
      </p:pic>
      <p:graphicFrame>
        <p:nvGraphicFramePr>
          <p:cNvPr id="9" name="Tabulka 8"/>
          <p:cNvGraphicFramePr>
            <a:graphicFrameLocks noGrp="1"/>
          </p:cNvGraphicFramePr>
          <p:nvPr>
            <p:extLst>
              <p:ext uri="{D42A27DB-BD31-4B8C-83A1-F6EECF244321}">
                <p14:modId xmlns:p14="http://schemas.microsoft.com/office/powerpoint/2010/main" val="3428580974"/>
              </p:ext>
            </p:extLst>
          </p:nvPr>
        </p:nvGraphicFramePr>
        <p:xfrm>
          <a:off x="1524000" y="1397000"/>
          <a:ext cx="6720408" cy="3611880"/>
        </p:xfrm>
        <a:graphic>
          <a:graphicData uri="http://schemas.openxmlformats.org/drawingml/2006/table">
            <a:tbl>
              <a:tblPr firstRow="1" bandRow="1">
                <a:tableStyleId>{2D5ABB26-0587-4C30-8999-92F81FD0307C}</a:tableStyleId>
              </a:tblPr>
              <a:tblGrid>
                <a:gridCol w="1637024"/>
                <a:gridCol w="5083384"/>
              </a:tblGrid>
              <a:tr h="370840">
                <a:tc>
                  <a:txBody>
                    <a:bodyPr/>
                    <a:lstStyle/>
                    <a:p>
                      <a:r>
                        <a:rPr lang="cs-CZ" sz="1200" dirty="0" smtClean="0"/>
                        <a:t>Název školy:</a:t>
                      </a:r>
                      <a:endParaRPr lang="cs-CZ" sz="1200" dirty="0"/>
                    </a:p>
                  </a:txBody>
                  <a:tcPr anchor="ctr"/>
                </a:tc>
                <a:tc>
                  <a:txBody>
                    <a:bodyPr/>
                    <a:lstStyle/>
                    <a:p>
                      <a:pPr algn="l"/>
                      <a:r>
                        <a:rPr lang="cs-CZ" sz="1800" b="1" kern="1200" dirty="0" smtClean="0"/>
                        <a:t>ZÁKLADNÍ ŠKOLA SADSKÁ</a:t>
                      </a:r>
                      <a:endParaRPr lang="cs-CZ" sz="1800" b="1" kern="1200" dirty="0">
                        <a:solidFill>
                          <a:schemeClr val="dk1"/>
                        </a:solidFill>
                        <a:latin typeface="+mn-lt"/>
                        <a:ea typeface="+mn-ea"/>
                        <a:cs typeface="+mn-cs"/>
                      </a:endParaRPr>
                    </a:p>
                  </a:txBody>
                  <a:tcPr anchor="ctr"/>
                </a:tc>
              </a:tr>
              <a:tr h="370840">
                <a:tc>
                  <a:txBody>
                    <a:bodyPr/>
                    <a:lstStyle/>
                    <a:p>
                      <a:pPr marL="0" algn="l" defTabSz="914400" rtl="0" eaLnBrk="1" latinLnBrk="0" hangingPunct="1"/>
                      <a:r>
                        <a:rPr lang="cs-CZ" sz="1200" kern="1200" dirty="0" smtClean="0"/>
                        <a:t>Autor:</a:t>
                      </a:r>
                      <a:endParaRPr lang="cs-CZ" sz="1200" b="1" kern="1200" dirty="0">
                        <a:solidFill>
                          <a:schemeClr val="dk1"/>
                        </a:solidFill>
                        <a:latin typeface="+mn-lt"/>
                        <a:ea typeface="+mn-ea"/>
                        <a:cs typeface="+mn-cs"/>
                      </a:endParaRPr>
                    </a:p>
                  </a:txBody>
                  <a:tcPr anchor="ctr"/>
                </a:tc>
                <a:tc>
                  <a:txBody>
                    <a:bodyPr/>
                    <a:lstStyle/>
                    <a:p>
                      <a:pPr algn="l"/>
                      <a:r>
                        <a:rPr lang="cs-CZ" sz="1800" kern="1200" dirty="0" smtClean="0"/>
                        <a:t>Mgr. Jiřina Homolová</a:t>
                      </a:r>
                      <a:endParaRPr lang="cs-CZ" dirty="0"/>
                    </a:p>
                  </a:txBody>
                  <a:tcPr anchor="ctr"/>
                </a:tc>
              </a:tr>
              <a:tr h="498232">
                <a:tc>
                  <a:txBody>
                    <a:bodyPr/>
                    <a:lstStyle/>
                    <a:p>
                      <a:r>
                        <a:rPr lang="cs-CZ" sz="1200" kern="1200" dirty="0" smtClean="0"/>
                        <a:t>Název DUM: </a:t>
                      </a:r>
                      <a:endParaRPr lang="cs-CZ" sz="1200" b="1" kern="1200" dirty="0">
                        <a:solidFill>
                          <a:schemeClr val="dk1"/>
                        </a:solidFill>
                        <a:latin typeface="+mn-lt"/>
                        <a:ea typeface="+mn-ea"/>
                        <a:cs typeface="+mn-cs"/>
                      </a:endParaRPr>
                    </a:p>
                  </a:txBody>
                  <a:tcPr anchor="ctr"/>
                </a:tc>
                <a:tc>
                  <a:txBody>
                    <a:bodyPr/>
                    <a:lstStyle/>
                    <a:p>
                      <a:pPr algn="l"/>
                      <a:r>
                        <a:rPr lang="cs-CZ" smtClean="0"/>
                        <a:t>VY_32_Inovace_12.1.15</a:t>
                      </a:r>
                      <a:endParaRPr lang="cs-CZ" dirty="0" smtClean="0"/>
                    </a:p>
                    <a:p>
                      <a:pPr algn="l"/>
                      <a:r>
                        <a:rPr lang="cs-CZ" dirty="0" smtClean="0"/>
                        <a:t>Přídavná jména</a:t>
                      </a:r>
                      <a:endParaRPr lang="cs-CZ" dirty="0"/>
                    </a:p>
                  </a:txBody>
                  <a:tcPr anchor="ctr"/>
                </a:tc>
              </a:tr>
              <a:tr h="370840">
                <a:tc>
                  <a:txBody>
                    <a:bodyPr/>
                    <a:lstStyle/>
                    <a:p>
                      <a:r>
                        <a:rPr lang="cs-CZ" sz="1200" b="0" kern="1200" dirty="0" smtClean="0">
                          <a:solidFill>
                            <a:schemeClr val="dk1"/>
                          </a:solidFill>
                          <a:latin typeface="+mn-lt"/>
                          <a:ea typeface="+mn-ea"/>
                          <a:cs typeface="+mn-cs"/>
                        </a:rPr>
                        <a:t>Název sady:</a:t>
                      </a:r>
                      <a:endParaRPr lang="cs-CZ" sz="1200" b="0" kern="1200" dirty="0">
                        <a:solidFill>
                          <a:schemeClr val="dk1"/>
                        </a:solidFill>
                        <a:latin typeface="+mn-lt"/>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b="0" kern="1200" dirty="0" smtClean="0">
                          <a:solidFill>
                            <a:schemeClr val="dk1"/>
                          </a:solidFill>
                          <a:latin typeface="+mn-lt"/>
                          <a:ea typeface="+mn-ea"/>
                          <a:cs typeface="+mn-cs"/>
                        </a:rPr>
                        <a:t>Český jazyk 6. ročník</a:t>
                      </a:r>
                    </a:p>
                    <a:p>
                      <a:pPr algn="l"/>
                      <a:endParaRPr lang="cs-CZ" dirty="0"/>
                    </a:p>
                  </a:txBody>
                  <a:tcPr anchor="ctr"/>
                </a:tc>
              </a:tr>
              <a:tr h="370840">
                <a:tc>
                  <a:txBody>
                    <a:bodyPr/>
                    <a:lstStyle/>
                    <a:p>
                      <a:r>
                        <a:rPr lang="cs-CZ" sz="1200" kern="1200" dirty="0" smtClean="0"/>
                        <a:t>Číslo projektu:</a:t>
                      </a:r>
                      <a:endParaRPr lang="cs-CZ" sz="1200" b="1" kern="1200" dirty="0">
                        <a:solidFill>
                          <a:schemeClr val="dk1"/>
                        </a:solidFill>
                        <a:latin typeface="+mn-lt"/>
                        <a:ea typeface="+mn-ea"/>
                        <a:cs typeface="+mn-cs"/>
                      </a:endParaRPr>
                    </a:p>
                  </a:txBody>
                  <a:tcPr anchor="ctr"/>
                </a:tc>
                <a:tc>
                  <a:txBody>
                    <a:bodyPr/>
                    <a:lstStyle/>
                    <a:p>
                      <a:pPr algn="l"/>
                      <a:r>
                        <a:rPr lang="cs-CZ" sz="1600" dirty="0" smtClean="0">
                          <a:effectLst/>
                        </a:rPr>
                        <a:t>CZ.1.07/1.4.00/21.3577</a:t>
                      </a:r>
                      <a:endParaRPr lang="cs-CZ" sz="1600" dirty="0"/>
                    </a:p>
                  </a:txBody>
                  <a:tcPr anchor="ctr"/>
                </a:tc>
              </a:tr>
              <a:tr h="370840">
                <a:tc>
                  <a:txBody>
                    <a:bodyPr/>
                    <a:lstStyle/>
                    <a:p>
                      <a:r>
                        <a:rPr lang="cs-CZ" sz="1200" kern="1200" dirty="0" smtClean="0"/>
                        <a:t>Anotace:.</a:t>
                      </a:r>
                      <a:endParaRPr lang="cs-CZ" sz="1200" b="1" kern="1200" dirty="0">
                        <a:solidFill>
                          <a:schemeClr val="dk1"/>
                        </a:solidFill>
                        <a:latin typeface="+mn-lt"/>
                        <a:ea typeface="+mn-ea"/>
                        <a:cs typeface="+mn-cs"/>
                      </a:endParaRPr>
                    </a:p>
                  </a:txBody>
                  <a:tcPr anchor="ctr"/>
                </a:tc>
                <a:tc>
                  <a:txBody>
                    <a:bodyPr/>
                    <a:lstStyle/>
                    <a:p>
                      <a:pPr algn="l"/>
                      <a:r>
                        <a:rPr lang="cs-CZ" sz="1800" kern="1200" dirty="0" smtClean="0"/>
                        <a:t>Materiál je určen žákům 6. ročníku. Podává základní poučení o druzích, skloňování a určování mluvnických kategorií přídavných jmen. Obsahuje animace.</a:t>
                      </a:r>
                      <a:endParaRPr lang="cs-CZ" dirty="0"/>
                    </a:p>
                  </a:txBody>
                  <a:tcPr anchor="ctr"/>
                </a:tc>
              </a:tr>
            </a:tbl>
          </a:graphicData>
        </a:graphic>
      </p:graphicFrame>
      <p:pic>
        <p:nvPicPr>
          <p:cNvPr id="14" name="Obrázek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48264" y="1196752"/>
            <a:ext cx="1043608" cy="1440327"/>
          </a:xfrm>
          <a:prstGeom prst="rect">
            <a:avLst/>
          </a:prstGeom>
          <a:blipFill>
            <a:blip r:embed="rId4" cstate="print"/>
            <a:tile tx="0" ty="0" sx="100000" sy="100000" flip="none" algn="tl"/>
          </a:blipFill>
        </p:spPr>
      </p:pic>
    </p:spTree>
    <p:extLst>
      <p:ext uri="{BB962C8B-B14F-4D97-AF65-F5344CB8AC3E}">
        <p14:creationId xmlns:p14="http://schemas.microsoft.com/office/powerpoint/2010/main" val="904489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390429464"/>
              </p:ext>
            </p:extLst>
          </p:nvPr>
        </p:nvGraphicFramePr>
        <p:xfrm>
          <a:off x="611560" y="620688"/>
          <a:ext cx="7772400" cy="14700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Podnadpis 2"/>
          <p:cNvSpPr>
            <a:spLocks noGrp="1"/>
          </p:cNvSpPr>
          <p:nvPr>
            <p:ph type="subTitle" idx="1"/>
          </p:nvPr>
        </p:nvSpPr>
        <p:spPr>
          <a:xfrm>
            <a:off x="1907704" y="3140968"/>
            <a:ext cx="5576664" cy="3240360"/>
          </a:xfrm>
        </p:spPr>
        <p:txBody>
          <a:bodyPr>
            <a:noAutofit/>
          </a:bodyPr>
          <a:lstStyle/>
          <a:p>
            <a:pPr marL="857250" indent="-857250" algn="l">
              <a:buFont typeface="Wingdings" pitchFamily="2" charset="2"/>
              <a:buChar char="q"/>
            </a:pPr>
            <a:r>
              <a:rPr lang="cs-CZ" sz="6000" b="1" i="1" dirty="0" smtClean="0">
                <a:solidFill>
                  <a:schemeClr val="tx1"/>
                </a:solidFill>
              </a:rPr>
              <a:t>druhy </a:t>
            </a:r>
          </a:p>
          <a:p>
            <a:pPr marL="857250" indent="-857250" algn="l">
              <a:buFont typeface="Wingdings" pitchFamily="2" charset="2"/>
              <a:buChar char="q"/>
            </a:pPr>
            <a:r>
              <a:rPr lang="cs-CZ" sz="6000" b="1" i="1" dirty="0" smtClean="0">
                <a:solidFill>
                  <a:schemeClr val="tx1"/>
                </a:solidFill>
              </a:rPr>
              <a:t>vzory </a:t>
            </a:r>
          </a:p>
          <a:p>
            <a:pPr marL="857250" indent="-857250" algn="l">
              <a:buFont typeface="Wingdings" pitchFamily="2" charset="2"/>
              <a:buChar char="q"/>
            </a:pPr>
            <a:r>
              <a:rPr lang="cs-CZ" sz="6000" b="1" i="1" dirty="0" smtClean="0">
                <a:solidFill>
                  <a:schemeClr val="tx1"/>
                </a:solidFill>
              </a:rPr>
              <a:t>skloňování</a:t>
            </a:r>
            <a:endParaRPr lang="cs-CZ" sz="6000" b="1" i="1" dirty="0">
              <a:solidFill>
                <a:schemeClr val="tx1"/>
              </a:solidFill>
            </a:endParaRPr>
          </a:p>
        </p:txBody>
      </p:sp>
    </p:spTree>
    <p:extLst>
      <p:ext uri="{BB962C8B-B14F-4D97-AF65-F5344CB8AC3E}">
        <p14:creationId xmlns:p14="http://schemas.microsoft.com/office/powerpoint/2010/main" val="370219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p:cTn id="2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646260379"/>
              </p:ext>
            </p:extLst>
          </p:nvPr>
        </p:nvGraphicFramePr>
        <p:xfrm>
          <a:off x="467544" y="980858"/>
          <a:ext cx="8568952" cy="61925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ovéPole 2"/>
          <p:cNvSpPr txBox="1"/>
          <p:nvPr/>
        </p:nvSpPr>
        <p:spPr>
          <a:xfrm>
            <a:off x="755575" y="149861"/>
            <a:ext cx="8214835" cy="830997"/>
          </a:xfrm>
          <a:prstGeom prst="rect">
            <a:avLst/>
          </a:prstGeom>
          <a:noFill/>
        </p:spPr>
        <p:txBody>
          <a:bodyPr wrap="square" rtlCol="0">
            <a:spAutoFit/>
          </a:bodyPr>
          <a:lstStyle/>
          <a:p>
            <a:pPr algn="ctr"/>
            <a:r>
              <a:rPr lang="cs-CZ" sz="4800" b="1" i="1" dirty="0" smtClean="0">
                <a:solidFill>
                  <a:schemeClr val="accent6">
                    <a:lumMod val="75000"/>
                  </a:schemeClr>
                </a:solidFill>
              </a:rPr>
              <a:t>Druhy a vzory přídavných jmen</a:t>
            </a:r>
            <a:endParaRPr lang="cs-CZ" sz="4800" b="1" i="1" dirty="0">
              <a:solidFill>
                <a:schemeClr val="accent6">
                  <a:lumMod val="75000"/>
                </a:schemeClr>
              </a:solidFill>
            </a:endParaRPr>
          </a:p>
        </p:txBody>
      </p:sp>
      <p:sp>
        <p:nvSpPr>
          <p:cNvPr id="4" name="TextovéPole 3"/>
          <p:cNvSpPr txBox="1"/>
          <p:nvPr/>
        </p:nvSpPr>
        <p:spPr>
          <a:xfrm>
            <a:off x="6875039" y="1700806"/>
            <a:ext cx="1642501" cy="1200329"/>
          </a:xfrm>
          <a:prstGeom prst="rect">
            <a:avLst/>
          </a:prstGeom>
          <a:noFill/>
        </p:spPr>
        <p:txBody>
          <a:bodyPr wrap="none" rtlCol="0">
            <a:spAutoFit/>
          </a:bodyPr>
          <a:lstStyle/>
          <a:p>
            <a:r>
              <a:rPr lang="cs-CZ" sz="2400" dirty="0" smtClean="0"/>
              <a:t>Nový žák</a:t>
            </a:r>
          </a:p>
          <a:p>
            <a:r>
              <a:rPr lang="cs-CZ" sz="2400" dirty="0" smtClean="0"/>
              <a:t>Nová sukně</a:t>
            </a:r>
          </a:p>
          <a:p>
            <a:r>
              <a:rPr lang="cs-CZ" sz="2400" dirty="0" smtClean="0"/>
              <a:t>Nové světlo</a:t>
            </a:r>
            <a:endParaRPr lang="cs-CZ" sz="2400" dirty="0"/>
          </a:p>
        </p:txBody>
      </p:sp>
      <p:sp>
        <p:nvSpPr>
          <p:cNvPr id="5" name="TextovéPole 4"/>
          <p:cNvSpPr txBox="1"/>
          <p:nvPr/>
        </p:nvSpPr>
        <p:spPr>
          <a:xfrm>
            <a:off x="6882298" y="3140966"/>
            <a:ext cx="2001510" cy="1200329"/>
          </a:xfrm>
          <a:prstGeom prst="rect">
            <a:avLst/>
          </a:prstGeom>
          <a:noFill/>
        </p:spPr>
        <p:txBody>
          <a:bodyPr wrap="none" rtlCol="0">
            <a:spAutoFit/>
          </a:bodyPr>
          <a:lstStyle/>
          <a:p>
            <a:r>
              <a:rPr lang="cs-CZ" sz="2400" dirty="0" smtClean="0"/>
              <a:t>Hovězí plátek</a:t>
            </a:r>
          </a:p>
          <a:p>
            <a:r>
              <a:rPr lang="cs-CZ" sz="2400" dirty="0" smtClean="0"/>
              <a:t>Hovězí pečeně</a:t>
            </a:r>
          </a:p>
          <a:p>
            <a:r>
              <a:rPr lang="cs-CZ" sz="2400" dirty="0" smtClean="0"/>
              <a:t>Hovězí maso</a:t>
            </a:r>
            <a:endParaRPr lang="cs-CZ" sz="2400" dirty="0"/>
          </a:p>
        </p:txBody>
      </p:sp>
      <p:sp>
        <p:nvSpPr>
          <p:cNvPr id="7" name="TextovéPole 6"/>
          <p:cNvSpPr txBox="1"/>
          <p:nvPr/>
        </p:nvSpPr>
        <p:spPr>
          <a:xfrm>
            <a:off x="6890931" y="4549676"/>
            <a:ext cx="2079480" cy="2308324"/>
          </a:xfrm>
          <a:prstGeom prst="rect">
            <a:avLst/>
          </a:prstGeom>
          <a:noFill/>
        </p:spPr>
        <p:txBody>
          <a:bodyPr wrap="none" rtlCol="0">
            <a:spAutoFit/>
          </a:bodyPr>
          <a:lstStyle/>
          <a:p>
            <a:r>
              <a:rPr lang="cs-CZ" sz="2400" dirty="0" smtClean="0"/>
              <a:t>Bratrův úkol</a:t>
            </a:r>
          </a:p>
          <a:p>
            <a:r>
              <a:rPr lang="cs-CZ" sz="2400" dirty="0" smtClean="0"/>
              <a:t>Sestřin úkol</a:t>
            </a:r>
          </a:p>
          <a:p>
            <a:r>
              <a:rPr lang="cs-CZ" sz="2400" dirty="0" smtClean="0"/>
              <a:t>Bratrova tužka</a:t>
            </a:r>
          </a:p>
          <a:p>
            <a:r>
              <a:rPr lang="cs-CZ" sz="2400" dirty="0" smtClean="0"/>
              <a:t>Sestřina tužka</a:t>
            </a:r>
          </a:p>
          <a:p>
            <a:r>
              <a:rPr lang="cs-CZ" sz="2400" dirty="0" smtClean="0"/>
              <a:t>Bratrovo křeslo</a:t>
            </a:r>
          </a:p>
          <a:p>
            <a:r>
              <a:rPr lang="cs-CZ" sz="2400" dirty="0" smtClean="0"/>
              <a:t>Sestřino křeslo</a:t>
            </a:r>
            <a:endParaRPr lang="cs-CZ" sz="2400" dirty="0"/>
          </a:p>
        </p:txBody>
      </p:sp>
      <p:sp>
        <p:nvSpPr>
          <p:cNvPr id="8" name="TextovéPole 7"/>
          <p:cNvSpPr txBox="1"/>
          <p:nvPr/>
        </p:nvSpPr>
        <p:spPr>
          <a:xfrm>
            <a:off x="1547664" y="1902112"/>
            <a:ext cx="534714" cy="400110"/>
          </a:xfrm>
          <a:prstGeom prst="rect">
            <a:avLst/>
          </a:prstGeom>
          <a:noFill/>
        </p:spPr>
        <p:txBody>
          <a:bodyPr wrap="square" rtlCol="0">
            <a:spAutoFit/>
          </a:bodyPr>
          <a:lstStyle/>
          <a:p>
            <a:r>
              <a:rPr lang="cs-CZ" sz="2000" b="1" dirty="0" smtClean="0">
                <a:solidFill>
                  <a:schemeClr val="accent1">
                    <a:lumMod val="60000"/>
                    <a:lumOff val="40000"/>
                  </a:schemeClr>
                </a:solidFill>
              </a:rPr>
              <a:t>M</a:t>
            </a:r>
            <a:endParaRPr lang="cs-CZ" sz="2000" b="1" dirty="0">
              <a:solidFill>
                <a:schemeClr val="accent1">
                  <a:lumMod val="60000"/>
                  <a:lumOff val="40000"/>
                </a:schemeClr>
              </a:solidFill>
            </a:endParaRPr>
          </a:p>
        </p:txBody>
      </p:sp>
      <p:sp>
        <p:nvSpPr>
          <p:cNvPr id="9" name="TextovéPole 8"/>
          <p:cNvSpPr txBox="1"/>
          <p:nvPr/>
        </p:nvSpPr>
        <p:spPr>
          <a:xfrm>
            <a:off x="2731660" y="1903364"/>
            <a:ext cx="724829" cy="400110"/>
          </a:xfrm>
          <a:prstGeom prst="rect">
            <a:avLst/>
          </a:prstGeom>
          <a:noFill/>
        </p:spPr>
        <p:txBody>
          <a:bodyPr wrap="square" rtlCol="0">
            <a:spAutoFit/>
          </a:bodyPr>
          <a:lstStyle/>
          <a:p>
            <a:r>
              <a:rPr lang="cs-CZ" sz="2000" b="1" dirty="0" smtClean="0">
                <a:solidFill>
                  <a:schemeClr val="accent1">
                    <a:lumMod val="60000"/>
                    <a:lumOff val="40000"/>
                  </a:schemeClr>
                </a:solidFill>
              </a:rPr>
              <a:t>Ž</a:t>
            </a:r>
            <a:endParaRPr lang="cs-CZ" sz="2000" b="1" dirty="0">
              <a:solidFill>
                <a:schemeClr val="accent1">
                  <a:lumMod val="60000"/>
                  <a:lumOff val="40000"/>
                </a:schemeClr>
              </a:solidFill>
            </a:endParaRPr>
          </a:p>
        </p:txBody>
      </p:sp>
      <p:sp>
        <p:nvSpPr>
          <p:cNvPr id="10" name="TextovéPole 9"/>
          <p:cNvSpPr txBox="1"/>
          <p:nvPr/>
        </p:nvSpPr>
        <p:spPr>
          <a:xfrm>
            <a:off x="3954727" y="1903364"/>
            <a:ext cx="535413" cy="400110"/>
          </a:xfrm>
          <a:prstGeom prst="rect">
            <a:avLst/>
          </a:prstGeom>
          <a:noFill/>
        </p:spPr>
        <p:txBody>
          <a:bodyPr wrap="square" rtlCol="0">
            <a:spAutoFit/>
          </a:bodyPr>
          <a:lstStyle/>
          <a:p>
            <a:r>
              <a:rPr lang="cs-CZ" sz="2000" b="1" dirty="0" smtClean="0">
                <a:solidFill>
                  <a:schemeClr val="accent1">
                    <a:lumMod val="60000"/>
                    <a:lumOff val="40000"/>
                  </a:schemeClr>
                </a:solidFill>
              </a:rPr>
              <a:t>S</a:t>
            </a:r>
            <a:endParaRPr lang="cs-CZ" sz="2000" b="1" dirty="0">
              <a:solidFill>
                <a:schemeClr val="accent1">
                  <a:lumMod val="60000"/>
                  <a:lumOff val="40000"/>
                </a:schemeClr>
              </a:solidFill>
            </a:endParaRPr>
          </a:p>
        </p:txBody>
      </p:sp>
    </p:spTree>
    <p:extLst>
      <p:ext uri="{BB962C8B-B14F-4D97-AF65-F5344CB8AC3E}">
        <p14:creationId xmlns:p14="http://schemas.microsoft.com/office/powerpoint/2010/main" val="641725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3" grpId="0"/>
      <p:bldP spid="4" grpId="0"/>
      <p:bldP spid="5" grpId="0"/>
      <p:bldP spid="7" grpId="0"/>
      <p:bldP spid="8" grpId="0"/>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1882188"/>
              </p:ext>
            </p:extLst>
          </p:nvPr>
        </p:nvGraphicFramePr>
        <p:xfrm>
          <a:off x="0" y="476672"/>
          <a:ext cx="7331968"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ovéPole 2"/>
          <p:cNvSpPr txBox="1"/>
          <p:nvPr/>
        </p:nvSpPr>
        <p:spPr>
          <a:xfrm rot="1775256">
            <a:off x="6782350" y="425102"/>
            <a:ext cx="2258135" cy="1015663"/>
          </a:xfrm>
          <a:prstGeom prst="rect">
            <a:avLst/>
          </a:prstGeom>
          <a:noFill/>
        </p:spPr>
        <p:txBody>
          <a:bodyPr wrap="square" rtlCol="0">
            <a:spAutoFit/>
          </a:bodyPr>
          <a:lstStyle/>
          <a:p>
            <a:r>
              <a:rPr lang="cs-CZ" sz="2000" b="1" i="1" dirty="0" smtClean="0"/>
              <a:t>Řídí se podstatným jménem, </a:t>
            </a:r>
          </a:p>
          <a:p>
            <a:r>
              <a:rPr lang="cs-CZ" sz="2000" b="1" i="1" dirty="0" smtClean="0"/>
              <a:t>ke kterému patří</a:t>
            </a:r>
            <a:endParaRPr lang="cs-CZ" sz="2000" b="1" i="1" dirty="0"/>
          </a:p>
        </p:txBody>
      </p:sp>
      <p:sp>
        <p:nvSpPr>
          <p:cNvPr id="4" name="TextovéPole 3"/>
          <p:cNvSpPr txBox="1"/>
          <p:nvPr/>
        </p:nvSpPr>
        <p:spPr>
          <a:xfrm rot="1775028">
            <a:off x="6790607" y="1980942"/>
            <a:ext cx="2550785" cy="1015663"/>
          </a:xfrm>
          <a:prstGeom prst="rect">
            <a:avLst/>
          </a:prstGeom>
          <a:noFill/>
        </p:spPr>
        <p:txBody>
          <a:bodyPr wrap="square" rtlCol="0">
            <a:spAutoFit/>
          </a:bodyPr>
          <a:lstStyle/>
          <a:p>
            <a:r>
              <a:rPr lang="cs-CZ" sz="2000" b="1" i="1" dirty="0"/>
              <a:t>Řídí se podstatným jménem, </a:t>
            </a:r>
            <a:endParaRPr lang="cs-CZ" sz="2000" b="1" i="1" dirty="0" smtClean="0"/>
          </a:p>
          <a:p>
            <a:r>
              <a:rPr lang="cs-CZ" sz="2000" b="1" i="1" dirty="0" smtClean="0"/>
              <a:t>ke kterému </a:t>
            </a:r>
            <a:r>
              <a:rPr lang="cs-CZ" sz="2000" b="1" i="1" dirty="0"/>
              <a:t>patří</a:t>
            </a:r>
          </a:p>
        </p:txBody>
      </p:sp>
      <p:sp>
        <p:nvSpPr>
          <p:cNvPr id="5" name="TextovéPole 4"/>
          <p:cNvSpPr txBox="1"/>
          <p:nvPr/>
        </p:nvSpPr>
        <p:spPr>
          <a:xfrm rot="1798575">
            <a:off x="7152412" y="3556152"/>
            <a:ext cx="2285740" cy="1015663"/>
          </a:xfrm>
          <a:prstGeom prst="rect">
            <a:avLst/>
          </a:prstGeom>
          <a:noFill/>
        </p:spPr>
        <p:txBody>
          <a:bodyPr wrap="square" rtlCol="0">
            <a:spAutoFit/>
          </a:bodyPr>
          <a:lstStyle/>
          <a:p>
            <a:r>
              <a:rPr lang="cs-CZ" sz="2000" b="1" i="1" dirty="0"/>
              <a:t>Řídí se podstatným jménem, </a:t>
            </a:r>
            <a:endParaRPr lang="cs-CZ" sz="2000" b="1" i="1" dirty="0" smtClean="0"/>
          </a:p>
          <a:p>
            <a:r>
              <a:rPr lang="cs-CZ" sz="2000" b="1" i="1" dirty="0" smtClean="0"/>
              <a:t>ke </a:t>
            </a:r>
            <a:r>
              <a:rPr lang="cs-CZ" sz="2000" b="1" i="1" dirty="0"/>
              <a:t>kterému patří</a:t>
            </a:r>
          </a:p>
        </p:txBody>
      </p:sp>
      <p:sp>
        <p:nvSpPr>
          <p:cNvPr id="6" name="TextovéPole 5"/>
          <p:cNvSpPr txBox="1"/>
          <p:nvPr/>
        </p:nvSpPr>
        <p:spPr>
          <a:xfrm rot="1685896">
            <a:off x="6991319" y="4931870"/>
            <a:ext cx="2171633" cy="1200329"/>
          </a:xfrm>
          <a:prstGeom prst="rect">
            <a:avLst/>
          </a:prstGeom>
          <a:noFill/>
        </p:spPr>
        <p:txBody>
          <a:bodyPr wrap="square" rtlCol="0">
            <a:spAutoFit/>
          </a:bodyPr>
          <a:lstStyle/>
          <a:p>
            <a:r>
              <a:rPr lang="cs-CZ" sz="2400" b="1" i="1" dirty="0" smtClean="0">
                <a:solidFill>
                  <a:srgbClr val="FFC000"/>
                </a:solidFill>
              </a:rPr>
              <a:t>Přídavná jména mají své vlastní vzory</a:t>
            </a:r>
            <a:endParaRPr lang="cs-CZ" sz="2400" b="1" i="1" dirty="0">
              <a:solidFill>
                <a:srgbClr val="FFC000"/>
              </a:solidFill>
            </a:endParaRPr>
          </a:p>
        </p:txBody>
      </p:sp>
    </p:spTree>
    <p:extLst>
      <p:ext uri="{BB962C8B-B14F-4D97-AF65-F5344CB8AC3E}">
        <p14:creationId xmlns:p14="http://schemas.microsoft.com/office/powerpoint/2010/main" val="237552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0" presetClass="path" presetSubtype="0" accel="50000" decel="50000" fill="hold" grpId="0" nodeType="clickEffect">
                                  <p:stCondLst>
                                    <p:cond delay="0"/>
                                  </p:stCondLst>
                                  <p:childTnLst>
                                    <p:animMotion origin="layout" path="M -0.11909 -0.13611 L -0.75104 0.40533 " pathEditMode="relative" rAng="0" ptsTypes="AA">
                                      <p:cBhvr>
                                        <p:cTn id="13" dur="2000" fill="hold"/>
                                        <p:tgtEl>
                                          <p:spTgt spid="3"/>
                                        </p:tgtEl>
                                        <p:attrNameLst>
                                          <p:attrName>ppt_x</p:attrName>
                                          <p:attrName>ppt_y</p:attrName>
                                        </p:attrNameLst>
                                      </p:cBhvr>
                                      <p:rCtr x="-31597" y="27060"/>
                                    </p:animMotion>
                                  </p:childTnLst>
                                </p:cTn>
                              </p:par>
                            </p:childTnLst>
                          </p:cTn>
                        </p:par>
                      </p:childTnLst>
                    </p:cTn>
                  </p:par>
                  <p:par>
                    <p:cTn id="14" fill="hold">
                      <p:stCondLst>
                        <p:cond delay="indefinite"/>
                      </p:stCondLst>
                      <p:childTnLst>
                        <p:par>
                          <p:cTn id="15" fill="hold">
                            <p:stCondLst>
                              <p:cond delay="0"/>
                            </p:stCondLst>
                            <p:childTnLst>
                              <p:par>
                                <p:cTn id="16" presetID="0" presetClass="path" presetSubtype="0" accel="50000" decel="50000" fill="hold" grpId="0" nodeType="clickEffect">
                                  <p:stCondLst>
                                    <p:cond delay="0"/>
                                  </p:stCondLst>
                                  <p:childTnLst>
                                    <p:animMotion origin="layout" path="M -0.10851 -0.1044 L -0.35851 0.18658 " pathEditMode="relative" rAng="0" ptsTypes="AA">
                                      <p:cBhvr>
                                        <p:cTn id="17" dur="2000" fill="hold"/>
                                        <p:tgtEl>
                                          <p:spTgt spid="4"/>
                                        </p:tgtEl>
                                        <p:attrNameLst>
                                          <p:attrName>ppt_x</p:attrName>
                                          <p:attrName>ppt_y</p:attrName>
                                        </p:attrNameLst>
                                      </p:cBhvr>
                                      <p:rCtr x="-12500" y="14537"/>
                                    </p:animMotion>
                                  </p:childTnLst>
                                </p:cTn>
                              </p:par>
                            </p:childTnLst>
                          </p:cTn>
                        </p:par>
                      </p:childTnLst>
                    </p:cTn>
                  </p:par>
                  <p:par>
                    <p:cTn id="18" fill="hold">
                      <p:stCondLst>
                        <p:cond delay="indefinite"/>
                      </p:stCondLst>
                      <p:childTnLst>
                        <p:par>
                          <p:cTn id="19" fill="hold">
                            <p:stCondLst>
                              <p:cond delay="0"/>
                            </p:stCondLst>
                            <p:childTnLst>
                              <p:par>
                                <p:cTn id="20" presetID="0" presetClass="path" presetSubtype="0" accel="50000" decel="50000" fill="hold" grpId="0" nodeType="clickEffect">
                                  <p:stCondLst>
                                    <p:cond delay="0"/>
                                  </p:stCondLst>
                                  <p:childTnLst>
                                    <p:animMotion origin="layout" path="M -0.04896 -0.10301 L -0.75365 0.29908 " pathEditMode="relative" rAng="0" ptsTypes="AA">
                                      <p:cBhvr>
                                        <p:cTn id="21" dur="2000" fill="hold"/>
                                        <p:tgtEl>
                                          <p:spTgt spid="5"/>
                                        </p:tgtEl>
                                        <p:attrNameLst>
                                          <p:attrName>ppt_x</p:attrName>
                                          <p:attrName>ppt_y</p:attrName>
                                        </p:attrNameLst>
                                      </p:cBhvr>
                                      <p:rCtr x="-35243" y="20093"/>
                                    </p:animMotion>
                                  </p:childTnLst>
                                </p:cTn>
                              </p:par>
                            </p:childTnLst>
                          </p:cTn>
                        </p:par>
                      </p:childTnLst>
                    </p:cTn>
                  </p:par>
                  <p:par>
                    <p:cTn id="22" fill="hold">
                      <p:stCondLst>
                        <p:cond delay="indefinite"/>
                      </p:stCondLst>
                      <p:childTnLst>
                        <p:par>
                          <p:cTn id="23" fill="hold">
                            <p:stCondLst>
                              <p:cond delay="0"/>
                            </p:stCondLst>
                            <p:childTnLst>
                              <p:par>
                                <p:cTn id="24" presetID="0" presetClass="path" presetSubtype="0" accel="50000" decel="50000" fill="hold" grpId="0" nodeType="clickEffect">
                                  <p:stCondLst>
                                    <p:cond delay="0"/>
                                  </p:stCondLst>
                                  <p:childTnLst>
                                    <p:animMotion origin="layout" path="M -0.05694 -0.15972 L -0.40694 0.0625 " pathEditMode="relative" rAng="0" ptsTypes="AA">
                                      <p:cBhvr>
                                        <p:cTn id="25" dur="2000" fill="hold"/>
                                        <p:tgtEl>
                                          <p:spTgt spid="6"/>
                                        </p:tgtEl>
                                        <p:attrNameLst>
                                          <p:attrName>ppt_x</p:attrName>
                                          <p:attrName>ppt_y</p:attrName>
                                        </p:attrNameLst>
                                      </p:cBhvr>
                                      <p:rCtr x="-17500" y="1111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3" grpId="0"/>
      <p:bldP spid="4" grpId="0"/>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endParaRPr lang="cs-CZ" dirty="0"/>
          </a:p>
        </p:txBody>
      </p:sp>
      <p:sp>
        <p:nvSpPr>
          <p:cNvPr id="3" name="Podnadpis 2"/>
          <p:cNvSpPr>
            <a:spLocks noGrp="1"/>
          </p:cNvSpPr>
          <p:nvPr>
            <p:ph type="subTitle" idx="1"/>
          </p:nvPr>
        </p:nvSpPr>
        <p:spPr/>
        <p:txBody>
          <a:bodyPr/>
          <a:lstStyle/>
          <a:p>
            <a:endParaRPr lang="cs-CZ"/>
          </a:p>
        </p:txBody>
      </p:sp>
      <p:graphicFrame>
        <p:nvGraphicFramePr>
          <p:cNvPr id="5" name="Tabulka 4"/>
          <p:cNvGraphicFramePr>
            <a:graphicFrameLocks noGrp="1"/>
          </p:cNvGraphicFramePr>
          <p:nvPr>
            <p:extLst>
              <p:ext uri="{D42A27DB-BD31-4B8C-83A1-F6EECF244321}">
                <p14:modId xmlns:p14="http://schemas.microsoft.com/office/powerpoint/2010/main" val="66934768"/>
              </p:ext>
            </p:extLst>
          </p:nvPr>
        </p:nvGraphicFramePr>
        <p:xfrm>
          <a:off x="539552" y="-1"/>
          <a:ext cx="7920880" cy="6844115"/>
        </p:xfrm>
        <a:graphic>
          <a:graphicData uri="http://schemas.openxmlformats.org/drawingml/2006/table">
            <a:tbl>
              <a:tblPr firstRow="1" bandRow="1">
                <a:tableStyleId>{5C22544A-7EE6-4342-B048-85BDC9FD1C3A}</a:tableStyleId>
              </a:tblPr>
              <a:tblGrid>
                <a:gridCol w="2331249"/>
                <a:gridCol w="3496875"/>
                <a:gridCol w="2092756"/>
              </a:tblGrid>
              <a:tr h="931262">
                <a:tc>
                  <a:txBody>
                    <a:bodyPr/>
                    <a:lstStyle/>
                    <a:p>
                      <a:endParaRPr lang="cs-CZ" dirty="0"/>
                    </a:p>
                  </a:txBody>
                  <a:tcPr/>
                </a:tc>
                <a:tc>
                  <a:txBody>
                    <a:bodyPr/>
                    <a:lstStyle/>
                    <a:p>
                      <a:pPr algn="ctr"/>
                      <a:r>
                        <a:rPr lang="cs-CZ" sz="2800" i="1" dirty="0" smtClean="0"/>
                        <a:t>Přídavná jména</a:t>
                      </a:r>
                      <a:endParaRPr lang="cs-CZ" sz="2800" i="1" dirty="0"/>
                    </a:p>
                  </a:txBody>
                  <a:tcPr/>
                </a:tc>
                <a:tc>
                  <a:txBody>
                    <a:bodyPr/>
                    <a:lstStyle/>
                    <a:p>
                      <a:endParaRPr lang="cs-CZ"/>
                    </a:p>
                  </a:txBody>
                  <a:tcPr/>
                </a:tc>
              </a:tr>
              <a:tr h="1346817">
                <a:tc>
                  <a:txBody>
                    <a:bodyPr/>
                    <a:lstStyle/>
                    <a:p>
                      <a:r>
                        <a:rPr lang="cs-CZ" sz="2800" b="1" i="1" dirty="0" smtClean="0">
                          <a:solidFill>
                            <a:schemeClr val="accent6">
                              <a:lumMod val="75000"/>
                            </a:schemeClr>
                          </a:solidFill>
                        </a:rPr>
                        <a:t>měkká</a:t>
                      </a:r>
                      <a:endParaRPr lang="cs-CZ" sz="2800" b="1" i="1" dirty="0">
                        <a:solidFill>
                          <a:schemeClr val="accent6">
                            <a:lumMod val="75000"/>
                          </a:schemeClr>
                        </a:solidFill>
                      </a:endParaRPr>
                    </a:p>
                  </a:txBody>
                  <a:tcPr/>
                </a:tc>
                <a:tc>
                  <a:txBody>
                    <a:bodyPr/>
                    <a:lstStyle/>
                    <a:p>
                      <a:pPr algn="ctr"/>
                      <a:r>
                        <a:rPr lang="cs-CZ" sz="2400" b="1" dirty="0" smtClean="0"/>
                        <a:t>v koncovkách píšeme vždy</a:t>
                      </a:r>
                    </a:p>
                    <a:p>
                      <a:pPr algn="ctr"/>
                      <a:r>
                        <a:rPr lang="cs-CZ" sz="2400" b="1" dirty="0" smtClean="0"/>
                        <a:t> </a:t>
                      </a:r>
                      <a:r>
                        <a:rPr lang="cs-CZ" sz="2800" b="1" i="1" dirty="0" smtClean="0">
                          <a:solidFill>
                            <a:srgbClr val="FF0000"/>
                          </a:solidFill>
                        </a:rPr>
                        <a:t>-í</a:t>
                      </a:r>
                      <a:endParaRPr lang="cs-CZ" sz="2800" b="1" i="1" dirty="0">
                        <a:solidFill>
                          <a:srgbClr val="FF0000"/>
                        </a:solidFill>
                      </a:endParaRPr>
                    </a:p>
                  </a:txBody>
                  <a:tcPr/>
                </a:tc>
                <a:tc>
                  <a:txBody>
                    <a:bodyPr/>
                    <a:lstStyle/>
                    <a:p>
                      <a:r>
                        <a:rPr lang="cs-CZ" sz="2000" b="1" i="1" dirty="0" smtClean="0"/>
                        <a:t>včelí úl</a:t>
                      </a:r>
                    </a:p>
                    <a:p>
                      <a:r>
                        <a:rPr lang="cs-CZ" sz="2000" b="1" i="1" dirty="0" smtClean="0"/>
                        <a:t>nad včelím úlem</a:t>
                      </a:r>
                      <a:endParaRPr lang="cs-CZ" sz="2000" b="1" i="1" dirty="0"/>
                    </a:p>
                  </a:txBody>
                  <a:tcPr/>
                </a:tc>
              </a:tr>
              <a:tr h="4566036">
                <a:tc>
                  <a:txBody>
                    <a:bodyPr/>
                    <a:lstStyle/>
                    <a:p>
                      <a:r>
                        <a:rPr lang="cs-CZ" sz="2800" b="1" i="1" dirty="0" smtClean="0">
                          <a:solidFill>
                            <a:schemeClr val="accent6">
                              <a:lumMod val="75000"/>
                            </a:schemeClr>
                          </a:solidFill>
                        </a:rPr>
                        <a:t>tvrdá</a:t>
                      </a:r>
                    </a:p>
                    <a:p>
                      <a:r>
                        <a:rPr lang="cs-CZ" sz="2800" b="1" i="1" dirty="0" smtClean="0">
                          <a:solidFill>
                            <a:schemeClr val="accent6">
                              <a:lumMod val="75000"/>
                            </a:schemeClr>
                          </a:solidFill>
                        </a:rPr>
                        <a:t>a</a:t>
                      </a:r>
                    </a:p>
                    <a:p>
                      <a:r>
                        <a:rPr lang="cs-CZ" sz="2800" b="1" i="1" dirty="0" smtClean="0">
                          <a:solidFill>
                            <a:schemeClr val="accent6">
                              <a:lumMod val="75000"/>
                            </a:schemeClr>
                          </a:solidFill>
                        </a:rPr>
                        <a:t>přivlastňovací</a:t>
                      </a:r>
                      <a:endParaRPr lang="cs-CZ" sz="2800" b="1" i="1" dirty="0">
                        <a:solidFill>
                          <a:schemeClr val="accent6">
                            <a:lumMod val="75000"/>
                          </a:schemeClr>
                        </a:solidFill>
                      </a:endParaRPr>
                    </a:p>
                  </a:txBody>
                  <a:tcPr/>
                </a:tc>
                <a:tc>
                  <a:txBody>
                    <a:bodyPr/>
                    <a:lstStyle/>
                    <a:p>
                      <a:r>
                        <a:rPr lang="cs-CZ" sz="2400" b="1" dirty="0" smtClean="0">
                          <a:solidFill>
                            <a:schemeClr val="accent6">
                              <a:lumMod val="75000"/>
                            </a:schemeClr>
                          </a:solidFill>
                        </a:rPr>
                        <a:t>v koncovkách píšeme</a:t>
                      </a:r>
                    </a:p>
                    <a:p>
                      <a:pPr algn="ctr"/>
                      <a:r>
                        <a:rPr lang="cs-CZ" sz="2800" b="1" i="1" dirty="0" smtClean="0">
                          <a:solidFill>
                            <a:srgbClr val="FF0000"/>
                          </a:solidFill>
                        </a:rPr>
                        <a:t>-y/-ý</a:t>
                      </a:r>
                      <a:endParaRPr lang="cs-CZ" sz="2800" b="1" i="1" dirty="0" smtClean="0">
                        <a:solidFill>
                          <a:srgbClr val="C00000"/>
                        </a:solidFill>
                      </a:endParaRPr>
                    </a:p>
                    <a:p>
                      <a:pPr marL="0" indent="0" algn="ctr">
                        <a:buNone/>
                      </a:pPr>
                      <a:endParaRPr lang="cs-CZ" sz="2800" b="0" i="1" dirty="0" smtClean="0">
                        <a:solidFill>
                          <a:srgbClr val="C00000"/>
                        </a:solidFill>
                      </a:endParaRPr>
                    </a:p>
                    <a:p>
                      <a:pPr marL="0" indent="0" algn="ctr">
                        <a:buNone/>
                      </a:pPr>
                      <a:endParaRPr lang="cs-CZ" sz="2800" b="0" i="1" dirty="0" smtClean="0">
                        <a:solidFill>
                          <a:srgbClr val="C00000"/>
                        </a:solidFill>
                      </a:endParaRPr>
                    </a:p>
                    <a:p>
                      <a:pPr marL="457200" indent="-457200" algn="ctr">
                        <a:buFont typeface="Wingdings" pitchFamily="2" charset="2"/>
                        <a:buChar char="q"/>
                      </a:pPr>
                      <a:r>
                        <a:rPr lang="cs-CZ" sz="2800" b="0" i="1" dirty="0" smtClean="0">
                          <a:solidFill>
                            <a:srgbClr val="C00000"/>
                          </a:solidFill>
                        </a:rPr>
                        <a:t>1. a 5. pádu množného čísla</a:t>
                      </a:r>
                    </a:p>
                    <a:p>
                      <a:pPr marL="0" indent="0" algn="ctr">
                        <a:buNone/>
                      </a:pPr>
                      <a:r>
                        <a:rPr lang="cs-CZ" sz="2800" b="0" i="1" dirty="0" smtClean="0">
                          <a:solidFill>
                            <a:srgbClr val="C00000"/>
                          </a:solidFill>
                        </a:rPr>
                        <a:t>rodu mužského</a:t>
                      </a:r>
                      <a:r>
                        <a:rPr lang="cs-CZ" sz="2800" b="0" i="1" baseline="0" dirty="0" smtClean="0">
                          <a:solidFill>
                            <a:srgbClr val="C00000"/>
                          </a:solidFill>
                        </a:rPr>
                        <a:t> životného</a:t>
                      </a:r>
                    </a:p>
                    <a:p>
                      <a:pPr marL="457200" indent="-457200" algn="ctr">
                        <a:buFont typeface="Wingdings" pitchFamily="2" charset="2"/>
                        <a:buChar char="q"/>
                      </a:pPr>
                      <a:r>
                        <a:rPr lang="cs-CZ" sz="2800" b="0" i="1" baseline="0" dirty="0" smtClean="0">
                          <a:solidFill>
                            <a:srgbClr val="C00000"/>
                          </a:solidFill>
                        </a:rPr>
                        <a:t>7. pádu množného čísla</a:t>
                      </a:r>
                      <a:endParaRPr lang="cs-CZ" sz="2800" b="0" i="1" dirty="0">
                        <a:solidFill>
                          <a:srgbClr val="C00000"/>
                        </a:solidFill>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b="1" i="1" dirty="0" smtClean="0"/>
                        <a:t>o</a:t>
                      </a:r>
                      <a:r>
                        <a:rPr lang="cs-CZ" sz="2000" b="1" i="1" baseline="0" dirty="0" smtClean="0"/>
                        <a:t> nových žácích</a:t>
                      </a:r>
                      <a:endParaRPr lang="cs-CZ" sz="2000" b="1" i="1" dirty="0" smtClean="0"/>
                    </a:p>
                    <a:p>
                      <a:r>
                        <a:rPr lang="cs-CZ" sz="2000" b="1" i="1" dirty="0" smtClean="0"/>
                        <a:t>Janovy brýle</a:t>
                      </a:r>
                    </a:p>
                    <a:p>
                      <a:r>
                        <a:rPr lang="cs-CZ" sz="2000" b="1" i="1" dirty="0" smtClean="0"/>
                        <a:t> </a:t>
                      </a:r>
                      <a:endParaRPr lang="cs-CZ" baseline="0" dirty="0" smtClean="0"/>
                    </a:p>
                    <a:p>
                      <a:endParaRPr lang="cs-CZ" baseline="0" dirty="0" smtClean="0"/>
                    </a:p>
                    <a:p>
                      <a:endParaRPr lang="cs-CZ" baseline="0" dirty="0" smtClean="0"/>
                    </a:p>
                    <a:p>
                      <a:endParaRPr lang="cs-CZ" sz="2000" b="1" i="1" baseline="0" dirty="0" smtClean="0"/>
                    </a:p>
                    <a:p>
                      <a:r>
                        <a:rPr lang="cs-CZ" sz="2000" b="1" i="1" baseline="0" dirty="0" smtClean="0"/>
                        <a:t>noví žáci</a:t>
                      </a:r>
                    </a:p>
                    <a:p>
                      <a:r>
                        <a:rPr lang="cs-CZ" sz="2000" b="1" i="1" baseline="0" dirty="0" smtClean="0"/>
                        <a:t>Janovi bratři</a:t>
                      </a:r>
                    </a:p>
                    <a:p>
                      <a:endParaRPr lang="cs-CZ" b="1" i="1" baseline="0" dirty="0" smtClean="0"/>
                    </a:p>
                    <a:p>
                      <a:endParaRPr lang="cs-CZ" b="1" i="1" baseline="0" dirty="0" smtClean="0"/>
                    </a:p>
                    <a:p>
                      <a:endParaRPr lang="cs-CZ" b="1" i="1" baseline="0" dirty="0" smtClean="0"/>
                    </a:p>
                    <a:p>
                      <a:endParaRPr lang="cs-CZ" b="1" i="1" baseline="0" dirty="0" smtClean="0"/>
                    </a:p>
                    <a:p>
                      <a:endParaRPr lang="cs-CZ" b="1" i="1" baseline="0" dirty="0" smtClean="0"/>
                    </a:p>
                    <a:p>
                      <a:r>
                        <a:rPr lang="cs-CZ" sz="2000" b="1" i="1" baseline="0" dirty="0" smtClean="0"/>
                        <a:t>s novými žáky</a:t>
                      </a:r>
                    </a:p>
                    <a:p>
                      <a:r>
                        <a:rPr lang="cs-CZ" sz="2000" b="1" i="1" baseline="0" dirty="0" smtClean="0"/>
                        <a:t>s Janovými bratry</a:t>
                      </a:r>
                    </a:p>
                  </a:txBody>
                  <a:tcPr/>
                </a:tc>
              </a:tr>
            </a:tbl>
          </a:graphicData>
        </a:graphic>
      </p:graphicFrame>
      <p:sp>
        <p:nvSpPr>
          <p:cNvPr id="4" name="TextovéPole 3"/>
          <p:cNvSpPr txBox="1"/>
          <p:nvPr/>
        </p:nvSpPr>
        <p:spPr>
          <a:xfrm>
            <a:off x="3851919" y="3250008"/>
            <a:ext cx="1631567" cy="523220"/>
          </a:xfrm>
          <a:prstGeom prst="rect">
            <a:avLst/>
          </a:prstGeom>
          <a:solidFill>
            <a:srgbClr val="92D050"/>
          </a:solidFill>
        </p:spPr>
        <p:txBody>
          <a:bodyPr wrap="square" rtlCol="0">
            <a:spAutoFit/>
          </a:bodyPr>
          <a:lstStyle/>
          <a:p>
            <a:pPr algn="ctr"/>
            <a:r>
              <a:rPr lang="cs-CZ" sz="2800" b="1" i="1" dirty="0" smtClean="0">
                <a:solidFill>
                  <a:srgbClr val="C00000"/>
                </a:solidFill>
              </a:rPr>
              <a:t>kromě</a:t>
            </a:r>
            <a:endParaRPr lang="cs-CZ" sz="2800" b="1" i="1" dirty="0">
              <a:solidFill>
                <a:srgbClr val="C00000"/>
              </a:solidFill>
            </a:endParaRPr>
          </a:p>
        </p:txBody>
      </p:sp>
      <p:pic>
        <p:nvPicPr>
          <p:cNvPr id="7" name="Picture 3" descr="C:\Users\homolova\AppData\Local\Microsoft\Windows\Temporary Internet Files\Content.IE5\50RHYVP1\MC900433883[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3817" y="4978599"/>
            <a:ext cx="765889" cy="790276"/>
          </a:xfrm>
          <a:prstGeom prst="rect">
            <a:avLst/>
          </a:prstGeom>
          <a:solidFill>
            <a:srgbClr val="C00000"/>
          </a:solidFill>
          <a:ln>
            <a:solidFill>
              <a:srgbClr val="C00000"/>
            </a:solidFill>
          </a:ln>
        </p:spPr>
      </p:pic>
      <p:pic>
        <p:nvPicPr>
          <p:cNvPr id="8" name="Picture 3" descr="C:\Users\homolova\AppData\Local\Microsoft\Windows\Temporary Internet Files\Content.IE5\50RHYVP1\MC900433883[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1600" y="3097565"/>
            <a:ext cx="828106" cy="828106"/>
          </a:xfrm>
          <a:prstGeom prst="rect">
            <a:avLst/>
          </a:prstGeom>
          <a:solidFill>
            <a:srgbClr val="C00000"/>
          </a:solidFill>
          <a:ln>
            <a:solidFill>
              <a:srgbClr val="C00000"/>
            </a:solidFill>
          </a:ln>
        </p:spPr>
      </p:pic>
      <p:pic>
        <p:nvPicPr>
          <p:cNvPr id="9" name="Picture 3" descr="C:\Users\homolova\AppData\Local\Microsoft\Windows\Temporary Internet Files\Content.IE5\50RHYVP1\MC900433883[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3947237"/>
            <a:ext cx="726076" cy="2411770"/>
          </a:xfrm>
          <a:prstGeom prst="rect">
            <a:avLst/>
          </a:prstGeom>
          <a:solidFill>
            <a:srgbClr val="C00000"/>
          </a:solidFill>
          <a:ln>
            <a:solidFill>
              <a:srgbClr val="C00000"/>
            </a:solidFill>
          </a:ln>
        </p:spPr>
      </p:pic>
    </p:spTree>
    <p:extLst>
      <p:ext uri="{BB962C8B-B14F-4D97-AF65-F5344CB8AC3E}">
        <p14:creationId xmlns:p14="http://schemas.microsoft.com/office/powerpoint/2010/main" val="1298422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5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31648"/>
            <a:ext cx="8830816" cy="1143000"/>
          </a:xfrm>
        </p:spPr>
        <p:txBody>
          <a:bodyPr>
            <a:normAutofit fontScale="90000"/>
          </a:bodyPr>
          <a:lstStyle/>
          <a:p>
            <a:r>
              <a:rPr lang="cs-CZ" b="1" i="1" dirty="0" smtClean="0">
                <a:solidFill>
                  <a:srgbClr val="CC0000"/>
                </a:solidFill>
              </a:rPr>
              <a:t>Rozlište tvrdá a měkká přídavná jména:</a:t>
            </a:r>
            <a:endParaRPr lang="cs-CZ" b="1" i="1" dirty="0">
              <a:solidFill>
                <a:srgbClr val="CC0000"/>
              </a:solidFill>
            </a:endParaRPr>
          </a:p>
        </p:txBody>
      </p:sp>
      <p:sp>
        <p:nvSpPr>
          <p:cNvPr id="3" name="Zástupný symbol pro obsah 2"/>
          <p:cNvSpPr>
            <a:spLocks noGrp="1"/>
          </p:cNvSpPr>
          <p:nvPr>
            <p:ph idx="1"/>
          </p:nvPr>
        </p:nvSpPr>
        <p:spPr>
          <a:xfrm>
            <a:off x="323528" y="1196752"/>
            <a:ext cx="8147248" cy="5257800"/>
          </a:xfrm>
        </p:spPr>
        <p:txBody>
          <a:bodyPr>
            <a:normAutofit fontScale="92500"/>
          </a:bodyPr>
          <a:lstStyle/>
          <a:p>
            <a:endParaRPr lang="cs-CZ" dirty="0" smtClean="0"/>
          </a:p>
          <a:p>
            <a:r>
              <a:rPr lang="cs-CZ" sz="4000" dirty="0" smtClean="0"/>
              <a:t>Rybí tuk, snaživí žáci, bujní koně, barevní motýli, motýlí křídla, ryzí zlato, malí vnuci, hovězí lůj, soukromí poradci, lví stopy, bezzubí stařečci, Šakalí léta, husí játra, orlí zrak, smrkoví škůdci, střízliví návrháři.</a:t>
            </a:r>
          </a:p>
          <a:p>
            <a:r>
              <a:rPr lang="cs-CZ" b="1" i="1" dirty="0" smtClean="0">
                <a:solidFill>
                  <a:srgbClr val="C00000"/>
                </a:solidFill>
              </a:rPr>
              <a:t>1. Proč je ve spojení Šakalí léta velké písmeno?</a:t>
            </a:r>
          </a:p>
          <a:p>
            <a:r>
              <a:rPr lang="cs-CZ" b="1" i="1" dirty="0" smtClean="0">
                <a:solidFill>
                  <a:srgbClr val="C00000"/>
                </a:solidFill>
              </a:rPr>
              <a:t>2. Jaké dva významy může mít poslední spojení?</a:t>
            </a:r>
          </a:p>
          <a:p>
            <a:endParaRPr lang="cs-CZ" sz="4000" dirty="0"/>
          </a:p>
        </p:txBody>
      </p:sp>
      <p:pic>
        <p:nvPicPr>
          <p:cNvPr id="1033" name="Picture 9" descr="C:\Users\homolova\AppData\Local\Microsoft\Windows\Temporary Internet Files\Content.IE5\O4PZIY3K\MC90019294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35537" y="980728"/>
            <a:ext cx="1831299" cy="1627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0249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1033"/>
                                        </p:tgtEl>
                                        <p:attrNameLst>
                                          <p:attrName>style.visibility</p:attrName>
                                        </p:attrNameLst>
                                      </p:cBhvr>
                                      <p:to>
                                        <p:strVal val="visible"/>
                                      </p:to>
                                    </p:set>
                                    <p:animEffect transition="in" filter="fade">
                                      <p:cBhvr>
                                        <p:cTn id="13" dur="1000"/>
                                        <p:tgtEl>
                                          <p:spTgt spid="1033"/>
                                        </p:tgtEl>
                                      </p:cBhvr>
                                    </p:animEffect>
                                    <p:anim calcmode="lin" valueType="num">
                                      <p:cBhvr>
                                        <p:cTn id="14" dur="1000" fill="hold"/>
                                        <p:tgtEl>
                                          <p:spTgt spid="1033"/>
                                        </p:tgtEl>
                                        <p:attrNameLst>
                                          <p:attrName>ppt_x</p:attrName>
                                        </p:attrNameLst>
                                      </p:cBhvr>
                                      <p:tavLst>
                                        <p:tav tm="0">
                                          <p:val>
                                            <p:strVal val="#ppt_x"/>
                                          </p:val>
                                        </p:tav>
                                        <p:tav tm="100000">
                                          <p:val>
                                            <p:strVal val="#ppt_x"/>
                                          </p:val>
                                        </p:tav>
                                      </p:tavLst>
                                    </p:anim>
                                    <p:anim calcmode="lin" valueType="num">
                                      <p:cBhvr>
                                        <p:cTn id="15" dur="1000" fill="hold"/>
                                        <p:tgtEl>
                                          <p:spTgt spid="103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85192" y="0"/>
            <a:ext cx="8229600" cy="1143000"/>
          </a:xfrm>
        </p:spPr>
        <p:txBody>
          <a:bodyPr/>
          <a:lstStyle/>
          <a:p>
            <a:r>
              <a:rPr lang="cs-CZ" b="1" i="1" dirty="0" smtClean="0">
                <a:solidFill>
                  <a:srgbClr val="C00000"/>
                </a:solidFill>
              </a:rPr>
              <a:t>Řešení:</a:t>
            </a:r>
            <a:endParaRPr lang="cs-CZ" b="1" i="1" dirty="0">
              <a:solidFill>
                <a:srgbClr val="C00000"/>
              </a:solidFill>
            </a:endParaRPr>
          </a:p>
        </p:txBody>
      </p:sp>
      <p:sp>
        <p:nvSpPr>
          <p:cNvPr id="4" name="Zástupný symbol pro obsah 3"/>
          <p:cNvSpPr>
            <a:spLocks noGrp="1"/>
          </p:cNvSpPr>
          <p:nvPr>
            <p:ph sz="half" idx="1"/>
          </p:nvPr>
        </p:nvSpPr>
        <p:spPr>
          <a:xfrm>
            <a:off x="461392" y="1052736"/>
            <a:ext cx="4038600" cy="4525963"/>
          </a:xfrm>
        </p:spPr>
        <p:txBody>
          <a:bodyPr>
            <a:normAutofit lnSpcReduction="10000"/>
          </a:bodyPr>
          <a:lstStyle/>
          <a:p>
            <a:pPr marL="0" indent="0" algn="ctr">
              <a:buNone/>
            </a:pPr>
            <a:r>
              <a:rPr lang="cs-CZ" b="1" i="1" dirty="0" smtClean="0"/>
              <a:t>Tvrdá</a:t>
            </a:r>
          </a:p>
          <a:p>
            <a:r>
              <a:rPr lang="cs-CZ" dirty="0"/>
              <a:t>snaživí </a:t>
            </a:r>
            <a:r>
              <a:rPr lang="cs-CZ" dirty="0" smtClean="0"/>
              <a:t>(žáci)</a:t>
            </a:r>
          </a:p>
          <a:p>
            <a:r>
              <a:rPr lang="cs-CZ" dirty="0"/>
              <a:t>bujní </a:t>
            </a:r>
            <a:r>
              <a:rPr lang="cs-CZ" dirty="0" smtClean="0"/>
              <a:t>(koně)</a:t>
            </a:r>
          </a:p>
          <a:p>
            <a:r>
              <a:rPr lang="cs-CZ" dirty="0"/>
              <a:t>malí </a:t>
            </a:r>
            <a:r>
              <a:rPr lang="cs-CZ" dirty="0" smtClean="0"/>
              <a:t>(vnuci)</a:t>
            </a:r>
          </a:p>
          <a:p>
            <a:r>
              <a:rPr lang="cs-CZ" dirty="0" smtClean="0"/>
              <a:t>soukromí (poradci)</a:t>
            </a:r>
          </a:p>
          <a:p>
            <a:r>
              <a:rPr lang="cs-CZ" dirty="0" smtClean="0"/>
              <a:t>bezzubí (stařečci)</a:t>
            </a:r>
          </a:p>
          <a:p>
            <a:r>
              <a:rPr lang="cs-CZ" dirty="0"/>
              <a:t>smrkoví </a:t>
            </a:r>
            <a:r>
              <a:rPr lang="cs-CZ" dirty="0" smtClean="0"/>
              <a:t>(škůdci)</a:t>
            </a:r>
          </a:p>
          <a:p>
            <a:r>
              <a:rPr lang="cs-CZ" dirty="0" smtClean="0"/>
              <a:t>střízliví (návrháři)</a:t>
            </a:r>
          </a:p>
          <a:p>
            <a:r>
              <a:rPr lang="cs-CZ" dirty="0" smtClean="0"/>
              <a:t>barevní (motýli)</a:t>
            </a:r>
            <a:endParaRPr lang="cs-CZ" dirty="0"/>
          </a:p>
          <a:p>
            <a:endParaRPr lang="cs-CZ" b="1" i="1" dirty="0"/>
          </a:p>
        </p:txBody>
      </p:sp>
      <p:sp>
        <p:nvSpPr>
          <p:cNvPr id="5" name="Zástupný symbol pro obsah 4"/>
          <p:cNvSpPr>
            <a:spLocks noGrp="1"/>
          </p:cNvSpPr>
          <p:nvPr>
            <p:ph sz="half" idx="2"/>
          </p:nvPr>
        </p:nvSpPr>
        <p:spPr>
          <a:xfrm>
            <a:off x="4509508" y="1052736"/>
            <a:ext cx="4038600" cy="4525963"/>
          </a:xfrm>
        </p:spPr>
        <p:txBody>
          <a:bodyPr>
            <a:normAutofit lnSpcReduction="10000"/>
          </a:bodyPr>
          <a:lstStyle/>
          <a:p>
            <a:pPr marL="0" indent="0" algn="ctr">
              <a:buNone/>
            </a:pPr>
            <a:r>
              <a:rPr lang="cs-CZ" b="1" i="1" dirty="0"/>
              <a:t>Měkká</a:t>
            </a:r>
          </a:p>
          <a:p>
            <a:r>
              <a:rPr lang="cs-CZ" dirty="0" smtClean="0"/>
              <a:t>rybí </a:t>
            </a:r>
          </a:p>
          <a:p>
            <a:r>
              <a:rPr lang="cs-CZ" dirty="0" smtClean="0"/>
              <a:t>motýlí </a:t>
            </a:r>
          </a:p>
          <a:p>
            <a:r>
              <a:rPr lang="cs-CZ" dirty="0" smtClean="0"/>
              <a:t>ryzí </a:t>
            </a:r>
          </a:p>
          <a:p>
            <a:r>
              <a:rPr lang="cs-CZ" dirty="0" smtClean="0"/>
              <a:t>hovězí </a:t>
            </a:r>
          </a:p>
          <a:p>
            <a:r>
              <a:rPr lang="cs-CZ" dirty="0" smtClean="0"/>
              <a:t>lví </a:t>
            </a:r>
          </a:p>
          <a:p>
            <a:r>
              <a:rPr lang="cs-CZ" dirty="0" smtClean="0"/>
              <a:t>Šakalí </a:t>
            </a:r>
          </a:p>
          <a:p>
            <a:r>
              <a:rPr lang="cs-CZ" dirty="0" smtClean="0"/>
              <a:t>husí </a:t>
            </a:r>
          </a:p>
          <a:p>
            <a:r>
              <a:rPr lang="cs-CZ" dirty="0" smtClean="0"/>
              <a:t>orlí  </a:t>
            </a:r>
            <a:endParaRPr lang="cs-CZ" dirty="0"/>
          </a:p>
        </p:txBody>
      </p:sp>
      <p:sp>
        <p:nvSpPr>
          <p:cNvPr id="6" name="TextovéPole 5"/>
          <p:cNvSpPr txBox="1"/>
          <p:nvPr/>
        </p:nvSpPr>
        <p:spPr>
          <a:xfrm>
            <a:off x="1043608" y="5517232"/>
            <a:ext cx="6912768" cy="1200329"/>
          </a:xfrm>
          <a:prstGeom prst="rect">
            <a:avLst/>
          </a:prstGeom>
          <a:noFill/>
        </p:spPr>
        <p:txBody>
          <a:bodyPr wrap="square" rtlCol="0">
            <a:spAutoFit/>
          </a:bodyPr>
          <a:lstStyle/>
          <a:p>
            <a:pPr marL="342900" indent="-342900">
              <a:buAutoNum type="arabicPeriod"/>
            </a:pPr>
            <a:r>
              <a:rPr lang="cs-CZ" sz="2400" b="1" i="1" dirty="0" smtClean="0">
                <a:solidFill>
                  <a:srgbClr val="CC0000"/>
                </a:solidFill>
              </a:rPr>
              <a:t>Jedná se o název filmu</a:t>
            </a:r>
          </a:p>
          <a:p>
            <a:pPr marL="342900" indent="-342900">
              <a:buAutoNum type="arabicPeriod"/>
            </a:pPr>
            <a:r>
              <a:rPr lang="cs-CZ" sz="2400" b="1" i="1" dirty="0" smtClean="0">
                <a:solidFill>
                  <a:srgbClr val="CC0000"/>
                </a:solidFill>
              </a:rPr>
              <a:t>a) střízlivé návrhy = jednoduché, nepříliš zdobené</a:t>
            </a:r>
          </a:p>
          <a:p>
            <a:r>
              <a:rPr lang="cs-CZ" sz="2400" b="1" i="1" dirty="0" smtClean="0">
                <a:solidFill>
                  <a:srgbClr val="CC0000"/>
                </a:solidFill>
              </a:rPr>
              <a:t>     b) návrháři nejsou opilí</a:t>
            </a:r>
            <a:endParaRPr lang="cs-CZ" sz="2400" b="1" i="1" dirty="0">
              <a:solidFill>
                <a:srgbClr val="CC0000"/>
              </a:solidFill>
            </a:endParaRPr>
          </a:p>
        </p:txBody>
      </p:sp>
    </p:spTree>
    <p:extLst>
      <p:ext uri="{BB962C8B-B14F-4D97-AF65-F5344CB8AC3E}">
        <p14:creationId xmlns:p14="http://schemas.microsoft.com/office/powerpoint/2010/main" val="4198099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Effect transition="in" filter="fade">
                                      <p:cBhvr>
                                        <p:cTn id="29" dur="1000"/>
                                        <p:tgtEl>
                                          <p:spTgt spid="4">
                                            <p:txEl>
                                              <p:pRg st="3" end="3"/>
                                            </p:txEl>
                                          </p:spTgt>
                                        </p:tgtEl>
                                      </p:cBhvr>
                                    </p:animEffect>
                                    <p:anim calcmode="lin" valueType="num">
                                      <p:cBhvr>
                                        <p:cTn id="3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Effect transition="in" filter="fade">
                                      <p:cBhvr>
                                        <p:cTn id="34" dur="1000"/>
                                        <p:tgtEl>
                                          <p:spTgt spid="4">
                                            <p:txEl>
                                              <p:pRg st="4" end="4"/>
                                            </p:txEl>
                                          </p:spTgt>
                                        </p:tgtEl>
                                      </p:cBhvr>
                                    </p:animEffect>
                                    <p:anim calcmode="lin" valueType="num">
                                      <p:cBhvr>
                                        <p:cTn id="3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Effect transition="in" filter="fade">
                                      <p:cBhvr>
                                        <p:cTn id="39" dur="1000"/>
                                        <p:tgtEl>
                                          <p:spTgt spid="4">
                                            <p:txEl>
                                              <p:pRg st="5" end="5"/>
                                            </p:txEl>
                                          </p:spTgt>
                                        </p:tgtEl>
                                      </p:cBhvr>
                                    </p:animEffect>
                                    <p:anim calcmode="lin" valueType="num">
                                      <p:cBhvr>
                                        <p:cTn id="4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Effect transition="in" filter="fade">
                                      <p:cBhvr>
                                        <p:cTn id="44" dur="1000"/>
                                        <p:tgtEl>
                                          <p:spTgt spid="4">
                                            <p:txEl>
                                              <p:pRg st="6" end="6"/>
                                            </p:txEl>
                                          </p:spTgt>
                                        </p:tgtEl>
                                      </p:cBhvr>
                                    </p:animEffect>
                                    <p:anim calcmode="lin" valueType="num">
                                      <p:cBhvr>
                                        <p:cTn id="4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8" end="8"/>
                                            </p:txEl>
                                          </p:spTgt>
                                        </p:tgtEl>
                                        <p:attrNameLst>
                                          <p:attrName>style.visibility</p:attrName>
                                        </p:attrNameLst>
                                      </p:cBhvr>
                                      <p:to>
                                        <p:strVal val="visible"/>
                                      </p:to>
                                    </p:set>
                                    <p:animEffect transition="in" filter="fade">
                                      <p:cBhvr>
                                        <p:cTn id="54" dur="1000"/>
                                        <p:tgtEl>
                                          <p:spTgt spid="4">
                                            <p:txEl>
                                              <p:pRg st="8" end="8"/>
                                            </p:txEl>
                                          </p:spTgt>
                                        </p:tgtEl>
                                      </p:cBhvr>
                                    </p:animEffect>
                                    <p:anim calcmode="lin" valueType="num">
                                      <p:cBhvr>
                                        <p:cTn id="55"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0" end="0"/>
                                            </p:txEl>
                                          </p:spTgt>
                                        </p:tgtEl>
                                        <p:attrNameLst>
                                          <p:attrName>style.visibility</p:attrName>
                                        </p:attrNameLst>
                                      </p:cBhvr>
                                      <p:to>
                                        <p:strVal val="visible"/>
                                      </p:to>
                                    </p:set>
                                    <p:anim calcmode="lin" valueType="num">
                                      <p:cBhvr additive="base">
                                        <p:cTn id="6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nodeType="clickEffect">
                                  <p:stCondLst>
                                    <p:cond delay="0"/>
                                  </p:stCondLst>
                                  <p:childTnLst>
                                    <p:set>
                                      <p:cBhvr>
                                        <p:cTn id="66" dur="1" fill="hold">
                                          <p:stCondLst>
                                            <p:cond delay="0"/>
                                          </p:stCondLst>
                                        </p:cTn>
                                        <p:tgtEl>
                                          <p:spTgt spid="5">
                                            <p:txEl>
                                              <p:pRg st="1" end="1"/>
                                            </p:txEl>
                                          </p:spTgt>
                                        </p:tgtEl>
                                        <p:attrNameLst>
                                          <p:attrName>style.visibility</p:attrName>
                                        </p:attrNameLst>
                                      </p:cBhvr>
                                      <p:to>
                                        <p:strVal val="visible"/>
                                      </p:to>
                                    </p:set>
                                    <p:animEffect transition="in" filter="fade">
                                      <p:cBhvr>
                                        <p:cTn id="67" dur="1000"/>
                                        <p:tgtEl>
                                          <p:spTgt spid="5">
                                            <p:txEl>
                                              <p:pRg st="1" end="1"/>
                                            </p:txEl>
                                          </p:spTgt>
                                        </p:tgtEl>
                                      </p:cBhvr>
                                    </p:animEffect>
                                    <p:anim calcmode="lin" valueType="num">
                                      <p:cBhvr>
                                        <p:cTn id="6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6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nodeType="clickEffect">
                                  <p:stCondLst>
                                    <p:cond delay="0"/>
                                  </p:stCondLst>
                                  <p:childTnLst>
                                    <p:set>
                                      <p:cBhvr>
                                        <p:cTn id="73" dur="1" fill="hold">
                                          <p:stCondLst>
                                            <p:cond delay="0"/>
                                          </p:stCondLst>
                                        </p:cTn>
                                        <p:tgtEl>
                                          <p:spTgt spid="5">
                                            <p:txEl>
                                              <p:pRg st="2" end="2"/>
                                            </p:txEl>
                                          </p:spTgt>
                                        </p:tgtEl>
                                        <p:attrNameLst>
                                          <p:attrName>style.visibility</p:attrName>
                                        </p:attrNameLst>
                                      </p:cBhvr>
                                      <p:to>
                                        <p:strVal val="visible"/>
                                      </p:to>
                                    </p:set>
                                    <p:animEffect transition="in" filter="fade">
                                      <p:cBhvr>
                                        <p:cTn id="74" dur="1000"/>
                                        <p:tgtEl>
                                          <p:spTgt spid="5">
                                            <p:txEl>
                                              <p:pRg st="2" end="2"/>
                                            </p:txEl>
                                          </p:spTgt>
                                        </p:tgtEl>
                                      </p:cBhvr>
                                    </p:animEffect>
                                    <p:anim calcmode="lin" valueType="num">
                                      <p:cBhvr>
                                        <p:cTn id="7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7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nodeType="clickEffect">
                                  <p:stCondLst>
                                    <p:cond delay="0"/>
                                  </p:stCondLst>
                                  <p:childTnLst>
                                    <p:set>
                                      <p:cBhvr>
                                        <p:cTn id="80" dur="1" fill="hold">
                                          <p:stCondLst>
                                            <p:cond delay="0"/>
                                          </p:stCondLst>
                                        </p:cTn>
                                        <p:tgtEl>
                                          <p:spTgt spid="5">
                                            <p:txEl>
                                              <p:pRg st="3" end="3"/>
                                            </p:txEl>
                                          </p:spTgt>
                                        </p:tgtEl>
                                        <p:attrNameLst>
                                          <p:attrName>style.visibility</p:attrName>
                                        </p:attrNameLst>
                                      </p:cBhvr>
                                      <p:to>
                                        <p:strVal val="visible"/>
                                      </p:to>
                                    </p:set>
                                    <p:animEffect transition="in" filter="fade">
                                      <p:cBhvr>
                                        <p:cTn id="81" dur="1000"/>
                                        <p:tgtEl>
                                          <p:spTgt spid="5">
                                            <p:txEl>
                                              <p:pRg st="3" end="3"/>
                                            </p:txEl>
                                          </p:spTgt>
                                        </p:tgtEl>
                                      </p:cBhvr>
                                    </p:animEffect>
                                    <p:anim calcmode="lin" valueType="num">
                                      <p:cBhvr>
                                        <p:cTn id="8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8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42" presetClass="entr" presetSubtype="0" fill="hold" nodeType="clickEffect">
                                  <p:stCondLst>
                                    <p:cond delay="0"/>
                                  </p:stCondLst>
                                  <p:childTnLst>
                                    <p:set>
                                      <p:cBhvr>
                                        <p:cTn id="87" dur="1" fill="hold">
                                          <p:stCondLst>
                                            <p:cond delay="0"/>
                                          </p:stCondLst>
                                        </p:cTn>
                                        <p:tgtEl>
                                          <p:spTgt spid="5">
                                            <p:txEl>
                                              <p:pRg st="4" end="4"/>
                                            </p:txEl>
                                          </p:spTgt>
                                        </p:tgtEl>
                                        <p:attrNameLst>
                                          <p:attrName>style.visibility</p:attrName>
                                        </p:attrNameLst>
                                      </p:cBhvr>
                                      <p:to>
                                        <p:strVal val="visible"/>
                                      </p:to>
                                    </p:set>
                                    <p:animEffect transition="in" filter="fade">
                                      <p:cBhvr>
                                        <p:cTn id="88" dur="1000"/>
                                        <p:tgtEl>
                                          <p:spTgt spid="5">
                                            <p:txEl>
                                              <p:pRg st="4" end="4"/>
                                            </p:txEl>
                                          </p:spTgt>
                                        </p:tgtEl>
                                      </p:cBhvr>
                                    </p:animEffect>
                                    <p:anim calcmode="lin" valueType="num">
                                      <p:cBhvr>
                                        <p:cTn id="8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90" dur="1000" fill="hold"/>
                                        <p:tgtEl>
                                          <p:spTgt spid="5">
                                            <p:txEl>
                                              <p:pRg st="4" end="4"/>
                                            </p:txEl>
                                          </p:spTgt>
                                        </p:tgtEl>
                                        <p:attrNameLst>
                                          <p:attrName>ppt_y</p:attrName>
                                        </p:attrNameLst>
                                      </p:cBhvr>
                                      <p:tavLst>
                                        <p:tav tm="0">
                                          <p:val>
                                            <p:strVal val="#ppt_y+.1"/>
                                          </p:val>
                                        </p:tav>
                                        <p:tav tm="100000">
                                          <p:val>
                                            <p:strVal val="#ppt_y"/>
                                          </p:val>
                                        </p:tav>
                                      </p:tavLst>
                                    </p:anim>
                                  </p:childTnLst>
                                </p:cTn>
                              </p:par>
                              <p:par>
                                <p:cTn id="91" presetID="42" presetClass="entr" presetSubtype="0" fill="hold" nodeType="withEffect">
                                  <p:stCondLst>
                                    <p:cond delay="0"/>
                                  </p:stCondLst>
                                  <p:childTnLst>
                                    <p:set>
                                      <p:cBhvr>
                                        <p:cTn id="92" dur="1" fill="hold">
                                          <p:stCondLst>
                                            <p:cond delay="0"/>
                                          </p:stCondLst>
                                        </p:cTn>
                                        <p:tgtEl>
                                          <p:spTgt spid="5">
                                            <p:txEl>
                                              <p:pRg st="5" end="5"/>
                                            </p:txEl>
                                          </p:spTgt>
                                        </p:tgtEl>
                                        <p:attrNameLst>
                                          <p:attrName>style.visibility</p:attrName>
                                        </p:attrNameLst>
                                      </p:cBhvr>
                                      <p:to>
                                        <p:strVal val="visible"/>
                                      </p:to>
                                    </p:set>
                                    <p:animEffect transition="in" filter="fade">
                                      <p:cBhvr>
                                        <p:cTn id="93" dur="1000"/>
                                        <p:tgtEl>
                                          <p:spTgt spid="5">
                                            <p:txEl>
                                              <p:pRg st="5" end="5"/>
                                            </p:txEl>
                                          </p:spTgt>
                                        </p:tgtEl>
                                      </p:cBhvr>
                                    </p:animEffect>
                                    <p:anim calcmode="lin" valueType="num">
                                      <p:cBhvr>
                                        <p:cTn id="94"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95" dur="1000" fill="hold"/>
                                        <p:tgtEl>
                                          <p:spTgt spid="5">
                                            <p:txEl>
                                              <p:pRg st="5" end="5"/>
                                            </p:txEl>
                                          </p:spTgt>
                                        </p:tgtEl>
                                        <p:attrNameLst>
                                          <p:attrName>ppt_y</p:attrName>
                                        </p:attrNameLst>
                                      </p:cBhvr>
                                      <p:tavLst>
                                        <p:tav tm="0">
                                          <p:val>
                                            <p:strVal val="#ppt_y+.1"/>
                                          </p:val>
                                        </p:tav>
                                        <p:tav tm="100000">
                                          <p:val>
                                            <p:strVal val="#ppt_y"/>
                                          </p:val>
                                        </p:tav>
                                      </p:tavLst>
                                    </p:anim>
                                  </p:childTnLst>
                                </p:cTn>
                              </p:par>
                              <p:par>
                                <p:cTn id="96" presetID="42" presetClass="entr" presetSubtype="0" fill="hold" nodeType="withEffect">
                                  <p:stCondLst>
                                    <p:cond delay="0"/>
                                  </p:stCondLst>
                                  <p:childTnLst>
                                    <p:set>
                                      <p:cBhvr>
                                        <p:cTn id="97" dur="1" fill="hold">
                                          <p:stCondLst>
                                            <p:cond delay="0"/>
                                          </p:stCondLst>
                                        </p:cTn>
                                        <p:tgtEl>
                                          <p:spTgt spid="5">
                                            <p:txEl>
                                              <p:pRg st="6" end="6"/>
                                            </p:txEl>
                                          </p:spTgt>
                                        </p:tgtEl>
                                        <p:attrNameLst>
                                          <p:attrName>style.visibility</p:attrName>
                                        </p:attrNameLst>
                                      </p:cBhvr>
                                      <p:to>
                                        <p:strVal val="visible"/>
                                      </p:to>
                                    </p:set>
                                    <p:animEffect transition="in" filter="fade">
                                      <p:cBhvr>
                                        <p:cTn id="98" dur="1000"/>
                                        <p:tgtEl>
                                          <p:spTgt spid="5">
                                            <p:txEl>
                                              <p:pRg st="6" end="6"/>
                                            </p:txEl>
                                          </p:spTgt>
                                        </p:tgtEl>
                                      </p:cBhvr>
                                    </p:animEffect>
                                    <p:anim calcmode="lin" valueType="num">
                                      <p:cBhvr>
                                        <p:cTn id="99"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100" dur="1000" fill="hold"/>
                                        <p:tgtEl>
                                          <p:spTgt spid="5">
                                            <p:txEl>
                                              <p:pRg st="6" end="6"/>
                                            </p:txEl>
                                          </p:spTgt>
                                        </p:tgtEl>
                                        <p:attrNameLst>
                                          <p:attrName>ppt_y</p:attrName>
                                        </p:attrNameLst>
                                      </p:cBhvr>
                                      <p:tavLst>
                                        <p:tav tm="0">
                                          <p:val>
                                            <p:strVal val="#ppt_y+.1"/>
                                          </p:val>
                                        </p:tav>
                                        <p:tav tm="100000">
                                          <p:val>
                                            <p:strVal val="#ppt_y"/>
                                          </p:val>
                                        </p:tav>
                                      </p:tavLst>
                                    </p:anim>
                                  </p:childTnLst>
                                </p:cTn>
                              </p:par>
                              <p:par>
                                <p:cTn id="101" presetID="42" presetClass="entr" presetSubtype="0" fill="hold" nodeType="withEffect">
                                  <p:stCondLst>
                                    <p:cond delay="0"/>
                                  </p:stCondLst>
                                  <p:childTnLst>
                                    <p:set>
                                      <p:cBhvr>
                                        <p:cTn id="102" dur="1" fill="hold">
                                          <p:stCondLst>
                                            <p:cond delay="0"/>
                                          </p:stCondLst>
                                        </p:cTn>
                                        <p:tgtEl>
                                          <p:spTgt spid="5">
                                            <p:txEl>
                                              <p:pRg st="7" end="7"/>
                                            </p:txEl>
                                          </p:spTgt>
                                        </p:tgtEl>
                                        <p:attrNameLst>
                                          <p:attrName>style.visibility</p:attrName>
                                        </p:attrNameLst>
                                      </p:cBhvr>
                                      <p:to>
                                        <p:strVal val="visible"/>
                                      </p:to>
                                    </p:set>
                                    <p:animEffect transition="in" filter="fade">
                                      <p:cBhvr>
                                        <p:cTn id="103" dur="1000"/>
                                        <p:tgtEl>
                                          <p:spTgt spid="5">
                                            <p:txEl>
                                              <p:pRg st="7" end="7"/>
                                            </p:txEl>
                                          </p:spTgt>
                                        </p:tgtEl>
                                      </p:cBhvr>
                                    </p:animEffect>
                                    <p:anim calcmode="lin" valueType="num">
                                      <p:cBhvr>
                                        <p:cTn id="104"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105" dur="1000" fill="hold"/>
                                        <p:tgtEl>
                                          <p:spTgt spid="5">
                                            <p:txEl>
                                              <p:pRg st="7" end="7"/>
                                            </p:txEl>
                                          </p:spTgt>
                                        </p:tgtEl>
                                        <p:attrNameLst>
                                          <p:attrName>ppt_y</p:attrName>
                                        </p:attrNameLst>
                                      </p:cBhvr>
                                      <p:tavLst>
                                        <p:tav tm="0">
                                          <p:val>
                                            <p:strVal val="#ppt_y+.1"/>
                                          </p:val>
                                        </p:tav>
                                        <p:tav tm="100000">
                                          <p:val>
                                            <p:strVal val="#ppt_y"/>
                                          </p:val>
                                        </p:tav>
                                      </p:tavLst>
                                    </p:anim>
                                  </p:childTnLst>
                                </p:cTn>
                              </p:par>
                              <p:par>
                                <p:cTn id="106" presetID="42" presetClass="entr" presetSubtype="0" fill="hold" nodeType="withEffect">
                                  <p:stCondLst>
                                    <p:cond delay="0"/>
                                  </p:stCondLst>
                                  <p:childTnLst>
                                    <p:set>
                                      <p:cBhvr>
                                        <p:cTn id="107" dur="1" fill="hold">
                                          <p:stCondLst>
                                            <p:cond delay="0"/>
                                          </p:stCondLst>
                                        </p:cTn>
                                        <p:tgtEl>
                                          <p:spTgt spid="5">
                                            <p:txEl>
                                              <p:pRg st="8" end="8"/>
                                            </p:txEl>
                                          </p:spTgt>
                                        </p:tgtEl>
                                        <p:attrNameLst>
                                          <p:attrName>style.visibility</p:attrName>
                                        </p:attrNameLst>
                                      </p:cBhvr>
                                      <p:to>
                                        <p:strVal val="visible"/>
                                      </p:to>
                                    </p:set>
                                    <p:animEffect transition="in" filter="fade">
                                      <p:cBhvr>
                                        <p:cTn id="108" dur="1000"/>
                                        <p:tgtEl>
                                          <p:spTgt spid="5">
                                            <p:txEl>
                                              <p:pRg st="8" end="8"/>
                                            </p:txEl>
                                          </p:spTgt>
                                        </p:tgtEl>
                                      </p:cBhvr>
                                    </p:animEffect>
                                    <p:anim calcmode="lin" valueType="num">
                                      <p:cBhvr>
                                        <p:cTn id="109"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110"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6"/>
                                        </p:tgtEl>
                                        <p:attrNameLst>
                                          <p:attrName>style.visibility</p:attrName>
                                        </p:attrNameLst>
                                      </p:cBhvr>
                                      <p:to>
                                        <p:strVal val="visible"/>
                                      </p:to>
                                    </p:set>
                                    <p:anim calcmode="lin" valueType="num">
                                      <p:cBhvr additive="base">
                                        <p:cTn id="115" dur="500" fill="hold"/>
                                        <p:tgtEl>
                                          <p:spTgt spid="6"/>
                                        </p:tgtEl>
                                        <p:attrNameLst>
                                          <p:attrName>ppt_x</p:attrName>
                                        </p:attrNameLst>
                                      </p:cBhvr>
                                      <p:tavLst>
                                        <p:tav tm="0">
                                          <p:val>
                                            <p:strVal val="#ppt_x"/>
                                          </p:val>
                                        </p:tav>
                                        <p:tav tm="100000">
                                          <p:val>
                                            <p:strVal val="#ppt_x"/>
                                          </p:val>
                                        </p:tav>
                                      </p:tavLst>
                                    </p:anim>
                                    <p:anim calcmode="lin" valueType="num">
                                      <p:cBhvr additive="base">
                                        <p:cTn id="1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332656"/>
            <a:ext cx="8229600" cy="1143000"/>
          </a:xfrm>
        </p:spPr>
        <p:txBody>
          <a:bodyPr>
            <a:normAutofit fontScale="90000"/>
          </a:bodyPr>
          <a:lstStyle/>
          <a:p>
            <a:r>
              <a:rPr lang="cs-CZ" b="1" i="1" dirty="0" smtClean="0">
                <a:solidFill>
                  <a:srgbClr val="C00000"/>
                </a:solidFill>
              </a:rPr>
              <a:t>Doplňte koncovky přídavných jmen:</a:t>
            </a:r>
            <a:endParaRPr lang="cs-CZ" b="1" i="1" dirty="0">
              <a:solidFill>
                <a:srgbClr val="C00000"/>
              </a:solidFill>
            </a:endParaRPr>
          </a:p>
        </p:txBody>
      </p:sp>
      <p:sp>
        <p:nvSpPr>
          <p:cNvPr id="3" name="Zástupný symbol pro obsah 2"/>
          <p:cNvSpPr>
            <a:spLocks noGrp="1"/>
          </p:cNvSpPr>
          <p:nvPr>
            <p:ph idx="1"/>
          </p:nvPr>
        </p:nvSpPr>
        <p:spPr/>
        <p:txBody>
          <a:bodyPr>
            <a:normAutofit/>
          </a:bodyPr>
          <a:lstStyle/>
          <a:p>
            <a:r>
              <a:rPr lang="cs-CZ" sz="4000" dirty="0" err="1" smtClean="0"/>
              <a:t>Znám_m</a:t>
            </a:r>
            <a:r>
              <a:rPr lang="cs-CZ" sz="4000" dirty="0" smtClean="0"/>
              <a:t> lidem, ve </a:t>
            </a:r>
            <a:r>
              <a:rPr lang="cs-CZ" sz="4000" dirty="0" err="1" smtClean="0"/>
              <a:t>Smetanov_ch</a:t>
            </a:r>
            <a:r>
              <a:rPr lang="cs-CZ" sz="4000" dirty="0" smtClean="0"/>
              <a:t> operách, s </a:t>
            </a:r>
            <a:r>
              <a:rPr lang="cs-CZ" sz="4000" dirty="0" err="1" smtClean="0"/>
              <a:t>nov_m</a:t>
            </a:r>
            <a:r>
              <a:rPr lang="cs-CZ" sz="4000" dirty="0" smtClean="0"/>
              <a:t> kamarádem</a:t>
            </a:r>
            <a:r>
              <a:rPr lang="cs-CZ" sz="4000" dirty="0"/>
              <a:t>, Evin_ bratři, pro Evin_ bratry, v </a:t>
            </a:r>
            <a:r>
              <a:rPr lang="cs-CZ" sz="4000" dirty="0" err="1" smtClean="0"/>
              <a:t>Erbenov_ch</a:t>
            </a:r>
            <a:r>
              <a:rPr lang="cs-CZ" sz="4000" dirty="0" smtClean="0"/>
              <a:t> pohádkách, s </a:t>
            </a:r>
            <a:r>
              <a:rPr lang="cs-CZ" sz="4000" dirty="0" err="1" smtClean="0"/>
              <a:t>poctiv_m</a:t>
            </a:r>
            <a:r>
              <a:rPr lang="cs-CZ" sz="4000" dirty="0" smtClean="0"/>
              <a:t>_ občany, vytrval_ koně, </a:t>
            </a:r>
            <a:r>
              <a:rPr lang="cs-CZ" sz="4000" dirty="0" err="1" smtClean="0"/>
              <a:t>ciz</a:t>
            </a:r>
            <a:r>
              <a:rPr lang="cs-CZ" sz="4000" dirty="0" smtClean="0"/>
              <a:t>_ žena, včel_ úl, </a:t>
            </a:r>
            <a:r>
              <a:rPr lang="cs-CZ" sz="4000" dirty="0" err="1" smtClean="0"/>
              <a:t>otcov</a:t>
            </a:r>
            <a:r>
              <a:rPr lang="cs-CZ" sz="4000" dirty="0" smtClean="0"/>
              <a:t>_ kamarádi, </a:t>
            </a:r>
            <a:r>
              <a:rPr lang="cs-CZ" sz="4000" dirty="0" err="1" smtClean="0"/>
              <a:t>deštiv</a:t>
            </a:r>
            <a:r>
              <a:rPr lang="cs-CZ" sz="4000" dirty="0" smtClean="0"/>
              <a:t>_ den, ve </a:t>
            </a:r>
            <a:r>
              <a:rPr lang="cs-CZ" sz="4000" dirty="0" err="1" smtClean="0"/>
              <a:t>smrkov_ch</a:t>
            </a:r>
            <a:r>
              <a:rPr lang="cs-CZ" sz="4000" dirty="0" smtClean="0"/>
              <a:t> lesích, </a:t>
            </a:r>
            <a:r>
              <a:rPr lang="cs-CZ" sz="4000" dirty="0" err="1" smtClean="0"/>
              <a:t>orl</a:t>
            </a:r>
            <a:r>
              <a:rPr lang="cs-CZ" sz="4000" dirty="0" smtClean="0"/>
              <a:t>_ zrak.</a:t>
            </a:r>
            <a:endParaRPr lang="cs-CZ" sz="4000" dirty="0"/>
          </a:p>
        </p:txBody>
      </p:sp>
      <p:pic>
        <p:nvPicPr>
          <p:cNvPr id="2050" name="Picture 2" descr="C:\Users\homolova\AppData\Local\Microsoft\Windows\Temporary Internet Files\Content.IE5\9S3725G8\MM900300511[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7524328" y="4873250"/>
            <a:ext cx="1512168" cy="1896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698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50"/>
                                        </p:tgtEl>
                                        <p:attrNameLst>
                                          <p:attrName>style.visibility</p:attrName>
                                        </p:attrNameLst>
                                      </p:cBhvr>
                                      <p:to>
                                        <p:strVal val="visible"/>
                                      </p:to>
                                    </p:set>
                                    <p:anim calcmode="lin" valueType="num">
                                      <p:cBhvr additive="base">
                                        <p:cTn id="19" dur="500" fill="hold"/>
                                        <p:tgtEl>
                                          <p:spTgt spid="2050"/>
                                        </p:tgtEl>
                                        <p:attrNameLst>
                                          <p:attrName>ppt_x</p:attrName>
                                        </p:attrNameLst>
                                      </p:cBhvr>
                                      <p:tavLst>
                                        <p:tav tm="0">
                                          <p:val>
                                            <p:strVal val="#ppt_x"/>
                                          </p:val>
                                        </p:tav>
                                        <p:tav tm="100000">
                                          <p:val>
                                            <p:strVal val="#ppt_x"/>
                                          </p:val>
                                        </p:tav>
                                      </p:tavLst>
                                    </p:anim>
                                    <p:anim calcmode="lin" valueType="num">
                                      <p:cBhvr additive="base">
                                        <p:cTn id="20"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solidFill>
                  <a:srgbClr val="C00000"/>
                </a:solidFill>
              </a:rPr>
              <a:t>Řešení:</a:t>
            </a:r>
            <a:endParaRPr lang="cs-CZ" b="1" i="1" dirty="0">
              <a:solidFill>
                <a:srgbClr val="C00000"/>
              </a:solidFill>
            </a:endParaRPr>
          </a:p>
        </p:txBody>
      </p:sp>
      <p:sp>
        <p:nvSpPr>
          <p:cNvPr id="3" name="Zástupný symbol pro obsah 2"/>
          <p:cNvSpPr>
            <a:spLocks noGrp="1"/>
          </p:cNvSpPr>
          <p:nvPr>
            <p:ph idx="1"/>
          </p:nvPr>
        </p:nvSpPr>
        <p:spPr/>
        <p:txBody>
          <a:bodyPr/>
          <a:lstStyle/>
          <a:p>
            <a:r>
              <a:rPr lang="cs-CZ" sz="4000" dirty="0" smtClean="0"/>
              <a:t>Znám</a:t>
            </a:r>
            <a:r>
              <a:rPr lang="cs-CZ" sz="4000" dirty="0" smtClean="0">
                <a:solidFill>
                  <a:srgbClr val="FF0000"/>
                </a:solidFill>
              </a:rPr>
              <a:t>ý</a:t>
            </a:r>
            <a:r>
              <a:rPr lang="cs-CZ" sz="4000" dirty="0" smtClean="0"/>
              <a:t>m </a:t>
            </a:r>
            <a:r>
              <a:rPr lang="cs-CZ" sz="4000" dirty="0"/>
              <a:t>lidem, ve </a:t>
            </a:r>
            <a:r>
              <a:rPr lang="cs-CZ" sz="4000" dirty="0" smtClean="0"/>
              <a:t>Smetanov</a:t>
            </a:r>
            <a:r>
              <a:rPr lang="cs-CZ" sz="4000" dirty="0" smtClean="0">
                <a:solidFill>
                  <a:srgbClr val="FF0000"/>
                </a:solidFill>
              </a:rPr>
              <a:t>ý</a:t>
            </a:r>
            <a:r>
              <a:rPr lang="cs-CZ" sz="4000" dirty="0" smtClean="0"/>
              <a:t>ch </a:t>
            </a:r>
            <a:r>
              <a:rPr lang="cs-CZ" sz="4000" dirty="0"/>
              <a:t>operách, s </a:t>
            </a:r>
            <a:r>
              <a:rPr lang="cs-CZ" sz="4000" dirty="0" smtClean="0"/>
              <a:t>nov</a:t>
            </a:r>
            <a:r>
              <a:rPr lang="cs-CZ" sz="4000" dirty="0" smtClean="0">
                <a:solidFill>
                  <a:srgbClr val="FF0000"/>
                </a:solidFill>
              </a:rPr>
              <a:t>ý</a:t>
            </a:r>
            <a:r>
              <a:rPr lang="cs-CZ" sz="4000" dirty="0" smtClean="0"/>
              <a:t>m </a:t>
            </a:r>
            <a:r>
              <a:rPr lang="cs-CZ" sz="4000" dirty="0"/>
              <a:t>kamarádem, </a:t>
            </a:r>
            <a:r>
              <a:rPr lang="cs-CZ" sz="4000" dirty="0" smtClean="0"/>
              <a:t>Evin</a:t>
            </a:r>
            <a:r>
              <a:rPr lang="cs-CZ" sz="4000" dirty="0" smtClean="0">
                <a:solidFill>
                  <a:srgbClr val="FF0000"/>
                </a:solidFill>
              </a:rPr>
              <a:t>i</a:t>
            </a:r>
            <a:r>
              <a:rPr lang="cs-CZ" sz="4000" dirty="0" smtClean="0"/>
              <a:t> </a:t>
            </a:r>
            <a:r>
              <a:rPr lang="cs-CZ" sz="4000" dirty="0"/>
              <a:t>bratři, pro </a:t>
            </a:r>
            <a:r>
              <a:rPr lang="cs-CZ" sz="4000" dirty="0" smtClean="0"/>
              <a:t>Evin</a:t>
            </a:r>
            <a:r>
              <a:rPr lang="cs-CZ" sz="4000" dirty="0" smtClean="0">
                <a:solidFill>
                  <a:srgbClr val="FF0000"/>
                </a:solidFill>
              </a:rPr>
              <a:t>y</a:t>
            </a:r>
            <a:r>
              <a:rPr lang="cs-CZ" sz="4000" dirty="0" smtClean="0"/>
              <a:t> </a:t>
            </a:r>
            <a:r>
              <a:rPr lang="cs-CZ" sz="4000" dirty="0"/>
              <a:t>bratry, v </a:t>
            </a:r>
            <a:r>
              <a:rPr lang="cs-CZ" sz="4000" dirty="0" smtClean="0"/>
              <a:t>Erbenov</a:t>
            </a:r>
            <a:r>
              <a:rPr lang="cs-CZ" sz="4000" dirty="0" smtClean="0">
                <a:solidFill>
                  <a:srgbClr val="FF0000"/>
                </a:solidFill>
              </a:rPr>
              <a:t>ý</a:t>
            </a:r>
            <a:r>
              <a:rPr lang="cs-CZ" sz="4000" dirty="0" smtClean="0"/>
              <a:t>ch </a:t>
            </a:r>
            <a:r>
              <a:rPr lang="cs-CZ" sz="4000" dirty="0"/>
              <a:t>pohádkách, s </a:t>
            </a:r>
            <a:r>
              <a:rPr lang="cs-CZ" sz="4000" dirty="0" smtClean="0"/>
              <a:t>poctiv</a:t>
            </a:r>
            <a:r>
              <a:rPr lang="cs-CZ" sz="4000" dirty="0" smtClean="0">
                <a:solidFill>
                  <a:srgbClr val="FF0000"/>
                </a:solidFill>
              </a:rPr>
              <a:t>ý</a:t>
            </a:r>
            <a:r>
              <a:rPr lang="cs-CZ" sz="4000" dirty="0" smtClean="0"/>
              <a:t>m</a:t>
            </a:r>
            <a:r>
              <a:rPr lang="cs-CZ" sz="4000" dirty="0" smtClean="0">
                <a:solidFill>
                  <a:srgbClr val="FF0000"/>
                </a:solidFill>
              </a:rPr>
              <a:t>i</a:t>
            </a:r>
            <a:r>
              <a:rPr lang="cs-CZ" sz="4000" dirty="0" smtClean="0"/>
              <a:t> </a:t>
            </a:r>
            <a:r>
              <a:rPr lang="cs-CZ" sz="4000" dirty="0"/>
              <a:t>občany, </a:t>
            </a:r>
            <a:r>
              <a:rPr lang="cs-CZ" sz="4000" dirty="0" smtClean="0"/>
              <a:t>vytrval</a:t>
            </a:r>
            <a:r>
              <a:rPr lang="cs-CZ" sz="4000" dirty="0" smtClean="0">
                <a:solidFill>
                  <a:srgbClr val="FF0000"/>
                </a:solidFill>
              </a:rPr>
              <a:t>í</a:t>
            </a:r>
            <a:r>
              <a:rPr lang="cs-CZ" sz="4000" dirty="0" smtClean="0"/>
              <a:t> </a:t>
            </a:r>
            <a:r>
              <a:rPr lang="cs-CZ" sz="4000" dirty="0"/>
              <a:t>koně, </a:t>
            </a:r>
            <a:r>
              <a:rPr lang="cs-CZ" sz="4000" dirty="0" smtClean="0"/>
              <a:t>ciz</a:t>
            </a:r>
            <a:r>
              <a:rPr lang="cs-CZ" sz="4000" dirty="0" smtClean="0">
                <a:solidFill>
                  <a:srgbClr val="FF0000"/>
                </a:solidFill>
              </a:rPr>
              <a:t>í</a:t>
            </a:r>
            <a:r>
              <a:rPr lang="cs-CZ" sz="4000" dirty="0" smtClean="0"/>
              <a:t> </a:t>
            </a:r>
            <a:r>
              <a:rPr lang="cs-CZ" sz="4000" dirty="0"/>
              <a:t>žena, </a:t>
            </a:r>
            <a:r>
              <a:rPr lang="cs-CZ" sz="4000" dirty="0" smtClean="0"/>
              <a:t>včel</a:t>
            </a:r>
            <a:r>
              <a:rPr lang="cs-CZ" sz="4000" dirty="0" smtClean="0">
                <a:solidFill>
                  <a:srgbClr val="FF0000"/>
                </a:solidFill>
              </a:rPr>
              <a:t>í</a:t>
            </a:r>
            <a:r>
              <a:rPr lang="cs-CZ" sz="4000" dirty="0" smtClean="0"/>
              <a:t> </a:t>
            </a:r>
            <a:r>
              <a:rPr lang="cs-CZ" sz="4000" dirty="0"/>
              <a:t>úl, </a:t>
            </a:r>
            <a:r>
              <a:rPr lang="cs-CZ" sz="4000" dirty="0" smtClean="0"/>
              <a:t>otcov</a:t>
            </a:r>
            <a:r>
              <a:rPr lang="cs-CZ" sz="4000" dirty="0">
                <a:solidFill>
                  <a:srgbClr val="FF0000"/>
                </a:solidFill>
              </a:rPr>
              <a:t>i</a:t>
            </a:r>
            <a:r>
              <a:rPr lang="cs-CZ" sz="4000" dirty="0" smtClean="0">
                <a:solidFill>
                  <a:srgbClr val="FF0000"/>
                </a:solidFill>
              </a:rPr>
              <a:t> </a:t>
            </a:r>
            <a:r>
              <a:rPr lang="cs-CZ" sz="4000" dirty="0" smtClean="0"/>
              <a:t>kamarádi, deštiv</a:t>
            </a:r>
            <a:r>
              <a:rPr lang="cs-CZ" sz="4000" dirty="0" smtClean="0">
                <a:solidFill>
                  <a:srgbClr val="FF0000"/>
                </a:solidFill>
              </a:rPr>
              <a:t>ý</a:t>
            </a:r>
            <a:r>
              <a:rPr lang="cs-CZ" sz="4000" dirty="0" smtClean="0"/>
              <a:t> </a:t>
            </a:r>
            <a:r>
              <a:rPr lang="cs-CZ" sz="4000" dirty="0"/>
              <a:t>den, ve </a:t>
            </a:r>
            <a:r>
              <a:rPr lang="cs-CZ" sz="4000" dirty="0" smtClean="0"/>
              <a:t>smrkov</a:t>
            </a:r>
            <a:r>
              <a:rPr lang="cs-CZ" sz="4000" dirty="0" smtClean="0">
                <a:solidFill>
                  <a:srgbClr val="FF0000"/>
                </a:solidFill>
              </a:rPr>
              <a:t>ý</a:t>
            </a:r>
            <a:r>
              <a:rPr lang="cs-CZ" sz="4000" dirty="0" smtClean="0"/>
              <a:t>ch </a:t>
            </a:r>
            <a:r>
              <a:rPr lang="cs-CZ" sz="4000" dirty="0"/>
              <a:t>lesích, </a:t>
            </a:r>
            <a:r>
              <a:rPr lang="cs-CZ" sz="4000" dirty="0" smtClean="0"/>
              <a:t>orl</a:t>
            </a:r>
            <a:r>
              <a:rPr lang="cs-CZ" sz="4000" dirty="0" smtClean="0">
                <a:solidFill>
                  <a:srgbClr val="FF0000"/>
                </a:solidFill>
              </a:rPr>
              <a:t>í</a:t>
            </a:r>
            <a:r>
              <a:rPr lang="cs-CZ" sz="4000" dirty="0" smtClean="0"/>
              <a:t> </a:t>
            </a:r>
            <a:r>
              <a:rPr lang="cs-CZ" sz="4000" dirty="0"/>
              <a:t>zrak.</a:t>
            </a:r>
          </a:p>
          <a:p>
            <a:endParaRPr lang="cs-CZ" dirty="0"/>
          </a:p>
        </p:txBody>
      </p:sp>
      <p:pic>
        <p:nvPicPr>
          <p:cNvPr id="3074" name="Picture 2" descr="C:\Users\homolova\AppData\Local\Microsoft\Windows\Temporary Internet Files\Content.IE5\50RHYVP1\MC90008978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6256" y="5229200"/>
            <a:ext cx="1813255" cy="1338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1869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074"/>
                                        </p:tgtEl>
                                        <p:attrNameLst>
                                          <p:attrName>style.visibility</p:attrName>
                                        </p:attrNameLst>
                                      </p:cBhvr>
                                      <p:to>
                                        <p:strVal val="visible"/>
                                      </p:to>
                                    </p:set>
                                    <p:anim calcmode="lin" valueType="num">
                                      <p:cBhvr additive="base">
                                        <p:cTn id="19" dur="500" fill="hold"/>
                                        <p:tgtEl>
                                          <p:spTgt spid="3074"/>
                                        </p:tgtEl>
                                        <p:attrNameLst>
                                          <p:attrName>ppt_x</p:attrName>
                                        </p:attrNameLst>
                                      </p:cBhvr>
                                      <p:tavLst>
                                        <p:tav tm="0">
                                          <p:val>
                                            <p:strVal val="#ppt_x"/>
                                          </p:val>
                                        </p:tav>
                                        <p:tav tm="100000">
                                          <p:val>
                                            <p:strVal val="#ppt_x"/>
                                          </p:val>
                                        </p:tav>
                                      </p:tavLst>
                                    </p:anim>
                                    <p:anim calcmode="lin" valueType="num">
                                      <p:cBhvr additive="base">
                                        <p:cTn id="20"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i="1" dirty="0" smtClean="0">
                <a:solidFill>
                  <a:srgbClr val="C00000"/>
                </a:solidFill>
              </a:rPr>
              <a:t>K podstatným jménům utvořte přídavná jména všech druhů:</a:t>
            </a:r>
            <a:endParaRPr lang="cs-CZ" b="1" i="1" dirty="0">
              <a:solidFill>
                <a:srgbClr val="C00000"/>
              </a:solidFill>
            </a:endParaRPr>
          </a:p>
        </p:txBody>
      </p:sp>
      <p:sp>
        <p:nvSpPr>
          <p:cNvPr id="3" name="Zástupný symbol pro obsah 2"/>
          <p:cNvSpPr>
            <a:spLocks noGrp="1"/>
          </p:cNvSpPr>
          <p:nvPr>
            <p:ph idx="1"/>
          </p:nvPr>
        </p:nvSpPr>
        <p:spPr>
          <a:xfrm>
            <a:off x="457200" y="2176034"/>
            <a:ext cx="8229600" cy="4525963"/>
          </a:xfrm>
        </p:spPr>
        <p:txBody>
          <a:bodyPr/>
          <a:lstStyle/>
          <a:p>
            <a:r>
              <a:rPr lang="cs-CZ" b="1" i="1" dirty="0" smtClean="0">
                <a:solidFill>
                  <a:srgbClr val="CC0000"/>
                </a:solidFill>
              </a:rPr>
              <a:t>Obrázek </a:t>
            </a:r>
          </a:p>
          <a:p>
            <a:r>
              <a:rPr lang="cs-CZ" b="1" i="1" dirty="0" smtClean="0">
                <a:solidFill>
                  <a:srgbClr val="CC0000"/>
                </a:solidFill>
              </a:rPr>
              <a:t>Květiny</a:t>
            </a:r>
          </a:p>
          <a:p>
            <a:r>
              <a:rPr lang="cs-CZ" b="1" i="1" dirty="0" smtClean="0">
                <a:solidFill>
                  <a:srgbClr val="CC0000"/>
                </a:solidFill>
              </a:rPr>
              <a:t>Jídlo</a:t>
            </a:r>
          </a:p>
          <a:p>
            <a:r>
              <a:rPr lang="cs-CZ" b="1" i="1" dirty="0" smtClean="0">
                <a:solidFill>
                  <a:srgbClr val="CC0000"/>
                </a:solidFill>
              </a:rPr>
              <a:t>Dům</a:t>
            </a:r>
          </a:p>
          <a:p>
            <a:r>
              <a:rPr lang="cs-CZ" b="1" i="1" dirty="0" smtClean="0">
                <a:solidFill>
                  <a:srgbClr val="CC0000"/>
                </a:solidFill>
              </a:rPr>
              <a:t>Mléko</a:t>
            </a:r>
          </a:p>
          <a:p>
            <a:r>
              <a:rPr lang="cs-CZ" b="1" i="1" dirty="0" smtClean="0">
                <a:solidFill>
                  <a:srgbClr val="CC0000"/>
                </a:solidFill>
              </a:rPr>
              <a:t>Báseň</a:t>
            </a:r>
          </a:p>
          <a:p>
            <a:r>
              <a:rPr lang="cs-CZ" b="1" i="1" dirty="0" smtClean="0">
                <a:solidFill>
                  <a:srgbClr val="CC0000"/>
                </a:solidFill>
              </a:rPr>
              <a:t>Píseň</a:t>
            </a:r>
            <a:endParaRPr lang="cs-CZ" dirty="0"/>
          </a:p>
        </p:txBody>
      </p:sp>
      <p:pic>
        <p:nvPicPr>
          <p:cNvPr id="4110" name="Picture 14" descr="C:\Users\homolova\AppData\Local\Microsoft\Windows\Temporary Internet Files\Content.IE5\PSBFHVVI\MP900432817[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1884" y="1798815"/>
            <a:ext cx="3378126" cy="45013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619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4110"/>
                                        </p:tgtEl>
                                        <p:attrNameLst>
                                          <p:attrName>style.visibility</p:attrName>
                                        </p:attrNameLst>
                                      </p:cBhvr>
                                      <p:to>
                                        <p:strVal val="visible"/>
                                      </p:to>
                                    </p:set>
                                    <p:anim calcmode="lin" valueType="num">
                                      <p:cBhvr>
                                        <p:cTn id="32" dur="500" fill="hold"/>
                                        <p:tgtEl>
                                          <p:spTgt spid="4110"/>
                                        </p:tgtEl>
                                        <p:attrNameLst>
                                          <p:attrName>ppt_w</p:attrName>
                                        </p:attrNameLst>
                                      </p:cBhvr>
                                      <p:tavLst>
                                        <p:tav tm="0">
                                          <p:val>
                                            <p:fltVal val="0"/>
                                          </p:val>
                                        </p:tav>
                                        <p:tav tm="100000">
                                          <p:val>
                                            <p:strVal val="#ppt_w"/>
                                          </p:val>
                                        </p:tav>
                                      </p:tavLst>
                                    </p:anim>
                                    <p:anim calcmode="lin" valueType="num">
                                      <p:cBhvr>
                                        <p:cTn id="33" dur="500" fill="hold"/>
                                        <p:tgtEl>
                                          <p:spTgt spid="4110"/>
                                        </p:tgtEl>
                                        <p:attrNameLst>
                                          <p:attrName>ppt_h</p:attrName>
                                        </p:attrNameLst>
                                      </p:cBhvr>
                                      <p:tavLst>
                                        <p:tav tm="0">
                                          <p:val>
                                            <p:fltVal val="0"/>
                                          </p:val>
                                        </p:tav>
                                        <p:tav tm="100000">
                                          <p:val>
                                            <p:strVal val="#ppt_h"/>
                                          </p:val>
                                        </p:tav>
                                      </p:tavLst>
                                    </p:anim>
                                    <p:animEffect transition="in" filter="fade">
                                      <p:cBhvr>
                                        <p:cTn id="34" dur="500"/>
                                        <p:tgtEl>
                                          <p:spTgt spid="411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3">
                                            <p:txEl>
                                              <p:pRg st="1" end="1"/>
                                            </p:txEl>
                                          </p:spTgt>
                                        </p:tgtEl>
                                        <p:attrNameLst>
                                          <p:attrName>style.visibility</p:attrName>
                                        </p:attrNameLst>
                                      </p:cBhvr>
                                      <p:to>
                                        <p:strVal val="visible"/>
                                      </p:to>
                                    </p:set>
                                    <p:animEffect transition="in" filter="fade">
                                      <p:cBhvr>
                                        <p:cTn id="39" dur="500"/>
                                        <p:tgtEl>
                                          <p:spTgt spid="3">
                                            <p:txEl>
                                              <p:pRg st="1" end="1"/>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3">
                                            <p:txEl>
                                              <p:pRg st="2" end="2"/>
                                            </p:txEl>
                                          </p:spTgt>
                                        </p:tgtEl>
                                        <p:attrNameLst>
                                          <p:attrName>style.visibility</p:attrName>
                                        </p:attrNameLst>
                                      </p:cBhvr>
                                      <p:to>
                                        <p:strVal val="visible"/>
                                      </p:to>
                                    </p:set>
                                    <p:animEffect transition="in" filter="fade">
                                      <p:cBhvr>
                                        <p:cTn id="44" dur="500"/>
                                        <p:tgtEl>
                                          <p:spTgt spid="3">
                                            <p:txEl>
                                              <p:pRg st="2" end="2"/>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3">
                                            <p:txEl>
                                              <p:pRg st="3" end="3"/>
                                            </p:txEl>
                                          </p:spTgt>
                                        </p:tgtEl>
                                        <p:attrNameLst>
                                          <p:attrName>style.visibility</p:attrName>
                                        </p:attrNameLst>
                                      </p:cBhvr>
                                      <p:to>
                                        <p:strVal val="visible"/>
                                      </p:to>
                                    </p:set>
                                    <p:animEffect transition="in" filter="fade">
                                      <p:cBhvr>
                                        <p:cTn id="49" dur="500"/>
                                        <p:tgtEl>
                                          <p:spTgt spid="3">
                                            <p:txEl>
                                              <p:pRg st="3" end="3"/>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3">
                                            <p:txEl>
                                              <p:pRg st="4" end="4"/>
                                            </p:txEl>
                                          </p:spTgt>
                                        </p:tgtEl>
                                        <p:attrNameLst>
                                          <p:attrName>style.visibility</p:attrName>
                                        </p:attrNameLst>
                                      </p:cBhvr>
                                      <p:to>
                                        <p:strVal val="visible"/>
                                      </p:to>
                                    </p:set>
                                    <p:animEffect transition="in" filter="fade">
                                      <p:cBhvr>
                                        <p:cTn id="54" dur="500"/>
                                        <p:tgtEl>
                                          <p:spTgt spid="3">
                                            <p:txEl>
                                              <p:pRg st="4" end="4"/>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3">
                                            <p:txEl>
                                              <p:pRg st="5" end="5"/>
                                            </p:txEl>
                                          </p:spTgt>
                                        </p:tgtEl>
                                        <p:attrNameLst>
                                          <p:attrName>style.visibility</p:attrName>
                                        </p:attrNameLst>
                                      </p:cBhvr>
                                      <p:to>
                                        <p:strVal val="visible"/>
                                      </p:to>
                                    </p:set>
                                    <p:animEffect transition="in" filter="fade">
                                      <p:cBhvr>
                                        <p:cTn id="59" dur="500"/>
                                        <p:tgtEl>
                                          <p:spTgt spid="3">
                                            <p:txEl>
                                              <p:pRg st="5" end="5"/>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3">
                                            <p:txEl>
                                              <p:pRg st="6" end="6"/>
                                            </p:txEl>
                                          </p:spTgt>
                                        </p:tgtEl>
                                        <p:attrNameLst>
                                          <p:attrName>style.visibility</p:attrName>
                                        </p:attrNameLst>
                                      </p:cBhvr>
                                      <p:to>
                                        <p:strVal val="visible"/>
                                      </p:to>
                                    </p:set>
                                    <p:animEffect transition="in" filter="fade">
                                      <p:cBhvr>
                                        <p:cTn id="6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solidFill>
                  <a:srgbClr val="C00000"/>
                </a:solidFill>
              </a:rPr>
              <a:t>Příklady řešení:</a:t>
            </a:r>
            <a:endParaRPr lang="cs-CZ" b="1" i="1" dirty="0">
              <a:solidFill>
                <a:srgbClr val="C00000"/>
              </a:solidFill>
            </a:endParaRPr>
          </a:p>
        </p:txBody>
      </p:sp>
      <p:sp>
        <p:nvSpPr>
          <p:cNvPr id="3" name="Zástupný symbol pro obsah 2"/>
          <p:cNvSpPr>
            <a:spLocks noGrp="1"/>
          </p:cNvSpPr>
          <p:nvPr>
            <p:ph idx="1"/>
          </p:nvPr>
        </p:nvSpPr>
        <p:spPr/>
        <p:txBody>
          <a:bodyPr/>
          <a:lstStyle/>
          <a:p>
            <a:r>
              <a:rPr lang="cs-CZ" b="1" i="1" dirty="0" smtClean="0">
                <a:solidFill>
                  <a:srgbClr val="CC0000"/>
                </a:solidFill>
              </a:rPr>
              <a:t>Obrázek - krásný</a:t>
            </a:r>
            <a:r>
              <a:rPr lang="cs-CZ" b="1" i="1" dirty="0">
                <a:solidFill>
                  <a:srgbClr val="CC0000"/>
                </a:solidFill>
              </a:rPr>
              <a:t>, visící, Ladův</a:t>
            </a:r>
          </a:p>
          <a:p>
            <a:r>
              <a:rPr lang="cs-CZ" b="1" i="1" dirty="0">
                <a:solidFill>
                  <a:srgbClr val="CC0000"/>
                </a:solidFill>
              </a:rPr>
              <a:t>Květiny </a:t>
            </a:r>
            <a:r>
              <a:rPr lang="cs-CZ" b="1" i="1" dirty="0" smtClean="0">
                <a:solidFill>
                  <a:srgbClr val="CC0000"/>
                </a:solidFill>
              </a:rPr>
              <a:t>- rozkvetlé</a:t>
            </a:r>
            <a:r>
              <a:rPr lang="cs-CZ" b="1" i="1" dirty="0">
                <a:solidFill>
                  <a:srgbClr val="CC0000"/>
                </a:solidFill>
              </a:rPr>
              <a:t>, jarní, babiččiny</a:t>
            </a:r>
          </a:p>
          <a:p>
            <a:r>
              <a:rPr lang="cs-CZ" b="1" i="1" dirty="0">
                <a:solidFill>
                  <a:srgbClr val="CC0000"/>
                </a:solidFill>
              </a:rPr>
              <a:t>Jídlo </a:t>
            </a:r>
            <a:r>
              <a:rPr lang="cs-CZ" b="1" i="1" dirty="0" smtClean="0">
                <a:solidFill>
                  <a:srgbClr val="CC0000"/>
                </a:solidFill>
              </a:rPr>
              <a:t>- chutné</a:t>
            </a:r>
            <a:r>
              <a:rPr lang="cs-CZ" b="1" i="1" dirty="0">
                <a:solidFill>
                  <a:srgbClr val="CC0000"/>
                </a:solidFill>
              </a:rPr>
              <a:t>, vonící, tatínkovo</a:t>
            </a:r>
          </a:p>
          <a:p>
            <a:r>
              <a:rPr lang="cs-CZ" b="1" i="1" dirty="0">
                <a:solidFill>
                  <a:srgbClr val="CC0000"/>
                </a:solidFill>
              </a:rPr>
              <a:t>Dům </a:t>
            </a:r>
            <a:r>
              <a:rPr lang="cs-CZ" b="1" i="1" dirty="0" smtClean="0">
                <a:solidFill>
                  <a:srgbClr val="CC0000"/>
                </a:solidFill>
              </a:rPr>
              <a:t>- vysoký</a:t>
            </a:r>
            <a:r>
              <a:rPr lang="cs-CZ" b="1" i="1" dirty="0">
                <a:solidFill>
                  <a:srgbClr val="CC0000"/>
                </a:solidFill>
              </a:rPr>
              <a:t>, svítící, sousedův</a:t>
            </a:r>
          </a:p>
          <a:p>
            <a:r>
              <a:rPr lang="cs-CZ" b="1" i="1" dirty="0">
                <a:solidFill>
                  <a:srgbClr val="CC0000"/>
                </a:solidFill>
              </a:rPr>
              <a:t>Mléko </a:t>
            </a:r>
            <a:r>
              <a:rPr lang="cs-CZ" b="1" i="1" dirty="0" smtClean="0">
                <a:solidFill>
                  <a:srgbClr val="CC0000"/>
                </a:solidFill>
              </a:rPr>
              <a:t>- kravské</a:t>
            </a:r>
            <a:r>
              <a:rPr lang="cs-CZ" b="1" i="1" dirty="0">
                <a:solidFill>
                  <a:srgbClr val="CC0000"/>
                </a:solidFill>
              </a:rPr>
              <a:t>, kozí, koččino</a:t>
            </a:r>
          </a:p>
          <a:p>
            <a:r>
              <a:rPr lang="cs-CZ" b="1" i="1" dirty="0">
                <a:solidFill>
                  <a:srgbClr val="CC0000"/>
                </a:solidFill>
              </a:rPr>
              <a:t>Báseň </a:t>
            </a:r>
            <a:r>
              <a:rPr lang="cs-CZ" b="1" i="1" dirty="0" smtClean="0">
                <a:solidFill>
                  <a:srgbClr val="CC0000"/>
                </a:solidFill>
              </a:rPr>
              <a:t>- zajímavá</a:t>
            </a:r>
            <a:r>
              <a:rPr lang="cs-CZ" b="1" i="1" dirty="0">
                <a:solidFill>
                  <a:srgbClr val="CC0000"/>
                </a:solidFill>
              </a:rPr>
              <a:t>, vzrušující, Seifertova</a:t>
            </a:r>
          </a:p>
          <a:p>
            <a:r>
              <a:rPr lang="cs-CZ" b="1" i="1" dirty="0">
                <a:solidFill>
                  <a:srgbClr val="CC0000"/>
                </a:solidFill>
              </a:rPr>
              <a:t>Píseň </a:t>
            </a:r>
            <a:r>
              <a:rPr lang="cs-CZ" b="1" i="1" dirty="0" smtClean="0">
                <a:solidFill>
                  <a:srgbClr val="CC0000"/>
                </a:solidFill>
              </a:rPr>
              <a:t>- chytlavá</a:t>
            </a:r>
            <a:r>
              <a:rPr lang="cs-CZ" b="1" i="1" dirty="0">
                <a:solidFill>
                  <a:srgbClr val="CC0000"/>
                </a:solidFill>
              </a:rPr>
              <a:t>, uklidňující, Schubertova</a:t>
            </a:r>
          </a:p>
          <a:p>
            <a:endParaRPr lang="cs-CZ" dirty="0"/>
          </a:p>
          <a:p>
            <a:endParaRPr lang="cs-CZ" dirty="0"/>
          </a:p>
        </p:txBody>
      </p:sp>
    </p:spTree>
    <p:extLst>
      <p:ext uri="{BB962C8B-B14F-4D97-AF65-F5344CB8AC3E}">
        <p14:creationId xmlns:p14="http://schemas.microsoft.com/office/powerpoint/2010/main" val="131543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116632"/>
            <a:ext cx="9289032" cy="1228998"/>
          </a:xfrm>
        </p:spPr>
        <p:txBody>
          <a:bodyPr>
            <a:normAutofit fontScale="90000"/>
          </a:bodyPr>
          <a:lstStyle/>
          <a:p>
            <a:r>
              <a:rPr lang="cs-CZ" sz="4000" b="1" i="1" dirty="0" smtClean="0">
                <a:solidFill>
                  <a:srgbClr val="C00000"/>
                </a:solidFill>
              </a:rPr>
              <a:t>K přídavným jménům přidejte vhodná podstatná jména. Výrazy napište v 1. p. mn. č. </a:t>
            </a:r>
            <a:r>
              <a:rPr lang="cs-CZ" b="1" i="1" dirty="0" smtClean="0">
                <a:solidFill>
                  <a:srgbClr val="C00000"/>
                </a:solidFill>
              </a:rPr>
              <a:t>:</a:t>
            </a:r>
            <a:endParaRPr lang="cs-CZ" b="1" i="1" dirty="0">
              <a:solidFill>
                <a:srgbClr val="C00000"/>
              </a:solidFill>
            </a:endParaRPr>
          </a:p>
        </p:txBody>
      </p:sp>
      <p:sp>
        <p:nvSpPr>
          <p:cNvPr id="3" name="Zástupný symbol pro obsah 2"/>
          <p:cNvSpPr>
            <a:spLocks noGrp="1"/>
          </p:cNvSpPr>
          <p:nvPr>
            <p:ph idx="1"/>
          </p:nvPr>
        </p:nvSpPr>
        <p:spPr>
          <a:xfrm>
            <a:off x="611560" y="1600200"/>
            <a:ext cx="8075240" cy="5257800"/>
          </a:xfrm>
        </p:spPr>
        <p:txBody>
          <a:bodyPr>
            <a:noAutofit/>
          </a:bodyPr>
          <a:lstStyle/>
          <a:p>
            <a:pPr algn="ctr"/>
            <a:r>
              <a:rPr lang="cs-CZ" sz="3600" b="1" i="1" dirty="0" smtClean="0"/>
              <a:t>Milý </a:t>
            </a:r>
          </a:p>
          <a:p>
            <a:pPr algn="ctr"/>
            <a:r>
              <a:rPr lang="cs-CZ" sz="3600" b="1" i="1" dirty="0" smtClean="0"/>
              <a:t>Pravý </a:t>
            </a:r>
          </a:p>
          <a:p>
            <a:pPr algn="ctr"/>
            <a:r>
              <a:rPr lang="cs-CZ" sz="3600" b="1" i="1" dirty="0" smtClean="0"/>
              <a:t>Nový </a:t>
            </a:r>
          </a:p>
          <a:p>
            <a:pPr algn="ctr"/>
            <a:r>
              <a:rPr lang="cs-CZ" sz="3600" b="1" i="1" dirty="0" smtClean="0"/>
              <a:t>Střídmý </a:t>
            </a:r>
          </a:p>
          <a:p>
            <a:pPr algn="ctr"/>
            <a:r>
              <a:rPr lang="cs-CZ" sz="3600" b="1" i="1" dirty="0" smtClean="0"/>
              <a:t>Rozkvetlý </a:t>
            </a:r>
          </a:p>
          <a:p>
            <a:pPr algn="ctr"/>
            <a:r>
              <a:rPr lang="cs-CZ" sz="3600" b="1" i="1" dirty="0" smtClean="0"/>
              <a:t>Cizí </a:t>
            </a:r>
          </a:p>
          <a:p>
            <a:pPr algn="ctr"/>
            <a:r>
              <a:rPr lang="cs-CZ" sz="3600" b="1" i="1" dirty="0" smtClean="0"/>
              <a:t>Evin </a:t>
            </a:r>
          </a:p>
          <a:p>
            <a:pPr algn="ctr"/>
            <a:r>
              <a:rPr lang="cs-CZ" sz="3600" b="1" i="1" dirty="0" smtClean="0"/>
              <a:t>Ladův</a:t>
            </a:r>
            <a:endParaRPr lang="cs-CZ" sz="3600" b="1" i="1" dirty="0"/>
          </a:p>
        </p:txBody>
      </p:sp>
    </p:spTree>
    <p:extLst>
      <p:ext uri="{BB962C8B-B14F-4D97-AF65-F5344CB8AC3E}">
        <p14:creationId xmlns:p14="http://schemas.microsoft.com/office/powerpoint/2010/main" val="1636287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500"/>
                                        <p:tgtEl>
                                          <p:spTgt spid="3">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116632"/>
            <a:ext cx="8229600" cy="1143000"/>
          </a:xfrm>
          <a:solidFill>
            <a:schemeClr val="accent1">
              <a:lumMod val="20000"/>
              <a:lumOff val="80000"/>
            </a:schemeClr>
          </a:solidFill>
        </p:spPr>
        <p:txBody>
          <a:bodyPr/>
          <a:lstStyle/>
          <a:p>
            <a:r>
              <a:rPr lang="cs-CZ" b="1" i="1" dirty="0" smtClean="0">
                <a:solidFill>
                  <a:srgbClr val="C00000"/>
                </a:solidFill>
              </a:rPr>
              <a:t>Příklady řešení:</a:t>
            </a:r>
            <a:endParaRPr lang="cs-CZ" b="1" i="1" dirty="0">
              <a:solidFill>
                <a:srgbClr val="C00000"/>
              </a:solidFill>
            </a:endParaRPr>
          </a:p>
        </p:txBody>
      </p:sp>
      <p:sp>
        <p:nvSpPr>
          <p:cNvPr id="4" name="Zástupný symbol pro obsah 3"/>
          <p:cNvSpPr>
            <a:spLocks noGrp="1"/>
          </p:cNvSpPr>
          <p:nvPr>
            <p:ph sz="half" idx="1"/>
          </p:nvPr>
        </p:nvSpPr>
        <p:spPr/>
        <p:txBody>
          <a:bodyPr>
            <a:noAutofit/>
          </a:bodyPr>
          <a:lstStyle/>
          <a:p>
            <a:r>
              <a:rPr lang="cs-CZ" sz="3600" b="1" i="1" dirty="0"/>
              <a:t>Milý přítel</a:t>
            </a:r>
          </a:p>
          <a:p>
            <a:r>
              <a:rPr lang="cs-CZ" sz="3600" b="1" i="1" dirty="0"/>
              <a:t>Pravý šperk</a:t>
            </a:r>
          </a:p>
          <a:p>
            <a:r>
              <a:rPr lang="cs-CZ" sz="3600" b="1" i="1" dirty="0"/>
              <a:t>Nový žák</a:t>
            </a:r>
          </a:p>
          <a:p>
            <a:r>
              <a:rPr lang="cs-CZ" sz="3600" b="1" i="1" dirty="0"/>
              <a:t>Střídmý člověk</a:t>
            </a:r>
          </a:p>
          <a:p>
            <a:r>
              <a:rPr lang="cs-CZ" sz="3600" b="1" i="1" dirty="0"/>
              <a:t>Rozkvetlý strom</a:t>
            </a:r>
          </a:p>
          <a:p>
            <a:r>
              <a:rPr lang="cs-CZ" sz="3600" b="1" i="1" dirty="0"/>
              <a:t>Cizí žena</a:t>
            </a:r>
          </a:p>
          <a:p>
            <a:r>
              <a:rPr lang="cs-CZ" sz="3600" b="1" i="1" dirty="0"/>
              <a:t>Evin kamarád</a:t>
            </a:r>
          </a:p>
          <a:p>
            <a:r>
              <a:rPr lang="cs-CZ" sz="3600" b="1" i="1" dirty="0"/>
              <a:t>Ladův obrázek</a:t>
            </a:r>
          </a:p>
          <a:p>
            <a:endParaRPr lang="cs-CZ" sz="3600" dirty="0"/>
          </a:p>
        </p:txBody>
      </p:sp>
      <p:sp>
        <p:nvSpPr>
          <p:cNvPr id="5" name="Zástupný symbol pro obsah 4"/>
          <p:cNvSpPr>
            <a:spLocks noGrp="1"/>
          </p:cNvSpPr>
          <p:nvPr>
            <p:ph sz="half" idx="2"/>
          </p:nvPr>
        </p:nvSpPr>
        <p:spPr/>
        <p:txBody>
          <a:bodyPr>
            <a:noAutofit/>
          </a:bodyPr>
          <a:lstStyle/>
          <a:p>
            <a:r>
              <a:rPr lang="cs-CZ" sz="3600" b="1" i="1" dirty="0"/>
              <a:t>Milí přátelé</a:t>
            </a:r>
          </a:p>
          <a:p>
            <a:r>
              <a:rPr lang="cs-CZ" sz="3600" b="1" i="1" dirty="0"/>
              <a:t>Pravé šperky</a:t>
            </a:r>
          </a:p>
          <a:p>
            <a:r>
              <a:rPr lang="cs-CZ" sz="3600" b="1" i="1" dirty="0"/>
              <a:t>Noví žáci</a:t>
            </a:r>
          </a:p>
          <a:p>
            <a:r>
              <a:rPr lang="cs-CZ" sz="3600" b="1" i="1" dirty="0"/>
              <a:t>Střídmí lidé</a:t>
            </a:r>
          </a:p>
          <a:p>
            <a:r>
              <a:rPr lang="cs-CZ" sz="3600" b="1" i="1" dirty="0"/>
              <a:t>Rozkvetlé stromy</a:t>
            </a:r>
          </a:p>
          <a:p>
            <a:r>
              <a:rPr lang="cs-CZ" sz="3600" b="1" i="1" dirty="0"/>
              <a:t>Cizí ženy</a:t>
            </a:r>
          </a:p>
          <a:p>
            <a:r>
              <a:rPr lang="cs-CZ" sz="3600" b="1" i="1" dirty="0"/>
              <a:t>Evini kamarádi</a:t>
            </a:r>
          </a:p>
          <a:p>
            <a:r>
              <a:rPr lang="cs-CZ" sz="3600" b="1" i="1" dirty="0"/>
              <a:t>Ladovy obrázky</a:t>
            </a:r>
          </a:p>
          <a:p>
            <a:endParaRPr lang="cs-CZ" sz="3600" dirty="0"/>
          </a:p>
        </p:txBody>
      </p:sp>
    </p:spTree>
    <p:extLst>
      <p:ext uri="{BB962C8B-B14F-4D97-AF65-F5344CB8AC3E}">
        <p14:creationId xmlns:p14="http://schemas.microsoft.com/office/powerpoint/2010/main" val="2465606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Effect transition="in" filter="fade">
                                      <p:cBhvr>
                                        <p:cTn id="49" dur="1000"/>
                                        <p:tgtEl>
                                          <p:spTgt spid="4">
                                            <p:txEl>
                                              <p:pRg st="5" end="5"/>
                                            </p:txEl>
                                          </p:spTgt>
                                        </p:tgtEl>
                                      </p:cBhvr>
                                    </p:animEffect>
                                    <p:anim calcmode="lin" valueType="num">
                                      <p:cBhvr>
                                        <p:cTn id="5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6" end="6"/>
                                            </p:txEl>
                                          </p:spTgt>
                                        </p:tgtEl>
                                        <p:attrNameLst>
                                          <p:attrName>style.visibility</p:attrName>
                                        </p:attrNameLst>
                                      </p:cBhvr>
                                      <p:to>
                                        <p:strVal val="visible"/>
                                      </p:to>
                                    </p:set>
                                    <p:animEffect transition="in" filter="fade">
                                      <p:cBhvr>
                                        <p:cTn id="56" dur="1000"/>
                                        <p:tgtEl>
                                          <p:spTgt spid="4">
                                            <p:txEl>
                                              <p:pRg st="6" end="6"/>
                                            </p:txEl>
                                          </p:spTgt>
                                        </p:tgtEl>
                                      </p:cBhvr>
                                    </p:animEffect>
                                    <p:anim calcmode="lin" valueType="num">
                                      <p:cBhvr>
                                        <p:cTn id="5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7" end="7"/>
                                            </p:txEl>
                                          </p:spTgt>
                                        </p:tgtEl>
                                        <p:attrNameLst>
                                          <p:attrName>style.visibility</p:attrName>
                                        </p:attrNameLst>
                                      </p:cBhvr>
                                      <p:to>
                                        <p:strVal val="visible"/>
                                      </p:to>
                                    </p:set>
                                    <p:animEffect transition="in" filter="fade">
                                      <p:cBhvr>
                                        <p:cTn id="63" dur="1000"/>
                                        <p:tgtEl>
                                          <p:spTgt spid="4">
                                            <p:txEl>
                                              <p:pRg st="7" end="7"/>
                                            </p:txEl>
                                          </p:spTgt>
                                        </p:tgtEl>
                                      </p:cBhvr>
                                    </p:animEffect>
                                    <p:anim calcmode="lin" valueType="num">
                                      <p:cBhvr>
                                        <p:cTn id="64"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5">
                                            <p:txEl>
                                              <p:pRg st="0" end="0"/>
                                            </p:txEl>
                                          </p:spTgt>
                                        </p:tgtEl>
                                        <p:attrNameLst>
                                          <p:attrName>style.visibility</p:attrName>
                                        </p:attrNameLst>
                                      </p:cBhvr>
                                      <p:to>
                                        <p:strVal val="visible"/>
                                      </p:to>
                                    </p:set>
                                    <p:animEffect transition="in" filter="fade">
                                      <p:cBhvr>
                                        <p:cTn id="70" dur="1000"/>
                                        <p:tgtEl>
                                          <p:spTgt spid="5">
                                            <p:txEl>
                                              <p:pRg st="0" end="0"/>
                                            </p:txEl>
                                          </p:spTgt>
                                        </p:tgtEl>
                                      </p:cBhvr>
                                    </p:animEffect>
                                    <p:anim calcmode="lin" valueType="num">
                                      <p:cBhvr>
                                        <p:cTn id="71"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72"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5">
                                            <p:txEl>
                                              <p:pRg st="1" end="1"/>
                                            </p:txEl>
                                          </p:spTgt>
                                        </p:tgtEl>
                                        <p:attrNameLst>
                                          <p:attrName>style.visibility</p:attrName>
                                        </p:attrNameLst>
                                      </p:cBhvr>
                                      <p:to>
                                        <p:strVal val="visible"/>
                                      </p:to>
                                    </p:set>
                                    <p:animEffect transition="in" filter="fade">
                                      <p:cBhvr>
                                        <p:cTn id="77" dur="1000"/>
                                        <p:tgtEl>
                                          <p:spTgt spid="5">
                                            <p:txEl>
                                              <p:pRg st="1" end="1"/>
                                            </p:txEl>
                                          </p:spTgt>
                                        </p:tgtEl>
                                      </p:cBhvr>
                                    </p:animEffect>
                                    <p:anim calcmode="lin" valueType="num">
                                      <p:cBhvr>
                                        <p:cTn id="7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7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5">
                                            <p:txEl>
                                              <p:pRg st="2" end="2"/>
                                            </p:txEl>
                                          </p:spTgt>
                                        </p:tgtEl>
                                        <p:attrNameLst>
                                          <p:attrName>style.visibility</p:attrName>
                                        </p:attrNameLst>
                                      </p:cBhvr>
                                      <p:to>
                                        <p:strVal val="visible"/>
                                      </p:to>
                                    </p:set>
                                    <p:animEffect transition="in" filter="fade">
                                      <p:cBhvr>
                                        <p:cTn id="84" dur="1000"/>
                                        <p:tgtEl>
                                          <p:spTgt spid="5">
                                            <p:txEl>
                                              <p:pRg st="2" end="2"/>
                                            </p:txEl>
                                          </p:spTgt>
                                        </p:tgtEl>
                                      </p:cBhvr>
                                    </p:animEffect>
                                    <p:anim calcmode="lin" valueType="num">
                                      <p:cBhvr>
                                        <p:cTn id="8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8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5">
                                            <p:txEl>
                                              <p:pRg st="3" end="3"/>
                                            </p:txEl>
                                          </p:spTgt>
                                        </p:tgtEl>
                                        <p:attrNameLst>
                                          <p:attrName>style.visibility</p:attrName>
                                        </p:attrNameLst>
                                      </p:cBhvr>
                                      <p:to>
                                        <p:strVal val="visible"/>
                                      </p:to>
                                    </p:set>
                                    <p:animEffect transition="in" filter="fade">
                                      <p:cBhvr>
                                        <p:cTn id="91" dur="1000"/>
                                        <p:tgtEl>
                                          <p:spTgt spid="5">
                                            <p:txEl>
                                              <p:pRg st="3" end="3"/>
                                            </p:txEl>
                                          </p:spTgt>
                                        </p:tgtEl>
                                      </p:cBhvr>
                                    </p:animEffect>
                                    <p:anim calcmode="lin" valueType="num">
                                      <p:cBhvr>
                                        <p:cTn id="9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9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5">
                                            <p:txEl>
                                              <p:pRg st="4" end="4"/>
                                            </p:txEl>
                                          </p:spTgt>
                                        </p:tgtEl>
                                        <p:attrNameLst>
                                          <p:attrName>style.visibility</p:attrName>
                                        </p:attrNameLst>
                                      </p:cBhvr>
                                      <p:to>
                                        <p:strVal val="visible"/>
                                      </p:to>
                                    </p:set>
                                    <p:animEffect transition="in" filter="fade">
                                      <p:cBhvr>
                                        <p:cTn id="98" dur="1000"/>
                                        <p:tgtEl>
                                          <p:spTgt spid="5">
                                            <p:txEl>
                                              <p:pRg st="4" end="4"/>
                                            </p:txEl>
                                          </p:spTgt>
                                        </p:tgtEl>
                                      </p:cBhvr>
                                    </p:animEffect>
                                    <p:anim calcmode="lin" valueType="num">
                                      <p:cBhvr>
                                        <p:cTn id="9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0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5">
                                            <p:txEl>
                                              <p:pRg st="5" end="5"/>
                                            </p:txEl>
                                          </p:spTgt>
                                        </p:tgtEl>
                                        <p:attrNameLst>
                                          <p:attrName>style.visibility</p:attrName>
                                        </p:attrNameLst>
                                      </p:cBhvr>
                                      <p:to>
                                        <p:strVal val="visible"/>
                                      </p:to>
                                    </p:set>
                                    <p:animEffect transition="in" filter="fade">
                                      <p:cBhvr>
                                        <p:cTn id="105" dur="1000"/>
                                        <p:tgtEl>
                                          <p:spTgt spid="5">
                                            <p:txEl>
                                              <p:pRg st="5" end="5"/>
                                            </p:txEl>
                                          </p:spTgt>
                                        </p:tgtEl>
                                      </p:cBhvr>
                                    </p:animEffect>
                                    <p:anim calcmode="lin" valueType="num">
                                      <p:cBhvr>
                                        <p:cTn id="106"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107"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5">
                                            <p:txEl>
                                              <p:pRg st="6" end="6"/>
                                            </p:txEl>
                                          </p:spTgt>
                                        </p:tgtEl>
                                        <p:attrNameLst>
                                          <p:attrName>style.visibility</p:attrName>
                                        </p:attrNameLst>
                                      </p:cBhvr>
                                      <p:to>
                                        <p:strVal val="visible"/>
                                      </p:to>
                                    </p:set>
                                    <p:animEffect transition="in" filter="fade">
                                      <p:cBhvr>
                                        <p:cTn id="112" dur="1000"/>
                                        <p:tgtEl>
                                          <p:spTgt spid="5">
                                            <p:txEl>
                                              <p:pRg st="6" end="6"/>
                                            </p:txEl>
                                          </p:spTgt>
                                        </p:tgtEl>
                                      </p:cBhvr>
                                    </p:animEffect>
                                    <p:anim calcmode="lin" valueType="num">
                                      <p:cBhvr>
                                        <p:cTn id="113"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114"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5">
                                            <p:txEl>
                                              <p:pRg st="7" end="7"/>
                                            </p:txEl>
                                          </p:spTgt>
                                        </p:tgtEl>
                                        <p:attrNameLst>
                                          <p:attrName>style.visibility</p:attrName>
                                        </p:attrNameLst>
                                      </p:cBhvr>
                                      <p:to>
                                        <p:strVal val="visible"/>
                                      </p:to>
                                    </p:set>
                                    <p:animEffect transition="in" filter="fade">
                                      <p:cBhvr>
                                        <p:cTn id="119" dur="1000"/>
                                        <p:tgtEl>
                                          <p:spTgt spid="5">
                                            <p:txEl>
                                              <p:pRg st="7" end="7"/>
                                            </p:txEl>
                                          </p:spTgt>
                                        </p:tgtEl>
                                      </p:cBhvr>
                                    </p:animEffect>
                                    <p:anim calcmode="lin" valueType="num">
                                      <p:cBhvr>
                                        <p:cTn id="120"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121"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build="p"/>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solidFill>
                  <a:srgbClr val="C00000"/>
                </a:solidFill>
              </a:rPr>
              <a:t>Zdroje:</a:t>
            </a:r>
            <a:endParaRPr lang="cs-CZ" b="1" i="1" dirty="0">
              <a:solidFill>
                <a:srgbClr val="C00000"/>
              </a:solidFill>
            </a:endParaRPr>
          </a:p>
        </p:txBody>
      </p:sp>
      <p:sp>
        <p:nvSpPr>
          <p:cNvPr id="3" name="Zástupný symbol pro obsah 2"/>
          <p:cNvSpPr>
            <a:spLocks noGrp="1"/>
          </p:cNvSpPr>
          <p:nvPr>
            <p:ph idx="1"/>
          </p:nvPr>
        </p:nvSpPr>
        <p:spPr/>
        <p:txBody>
          <a:bodyPr/>
          <a:lstStyle/>
          <a:p>
            <a:pPr>
              <a:buFont typeface="Wingdings" pitchFamily="2" charset="2"/>
              <a:buChar char="q"/>
            </a:pPr>
            <a:r>
              <a:rPr lang="cs-CZ" dirty="0"/>
              <a:t>KRAUSOVÁ, Zdeňka; TERŠOVÁ, Renata.</a:t>
            </a:r>
          </a:p>
          <a:p>
            <a:pPr marL="0" indent="0">
              <a:buNone/>
            </a:pPr>
            <a:r>
              <a:rPr lang="cs-CZ" i="1" dirty="0"/>
              <a:t>    Český jazyk 6</a:t>
            </a:r>
            <a:r>
              <a:rPr lang="cs-CZ" dirty="0"/>
              <a:t>. Plzeň: Fraus, 2003,</a:t>
            </a:r>
          </a:p>
          <a:p>
            <a:pPr marL="0" indent="0">
              <a:buNone/>
            </a:pPr>
            <a:r>
              <a:rPr lang="cs-CZ" dirty="0"/>
              <a:t>    ISBN 80-7238-206-3. </a:t>
            </a:r>
            <a:endParaRPr lang="cs-CZ" dirty="0" smtClean="0"/>
          </a:p>
          <a:p>
            <a:pPr>
              <a:buFont typeface="Wingdings" pitchFamily="2" charset="2"/>
              <a:buChar char="q"/>
            </a:pPr>
            <a:r>
              <a:rPr lang="cs-CZ" dirty="0" smtClean="0"/>
              <a:t>www.office.microsoft.com</a:t>
            </a:r>
          </a:p>
          <a:p>
            <a:pPr>
              <a:buFont typeface="Wingdings" pitchFamily="2" charset="2"/>
              <a:buChar char="q"/>
            </a:pPr>
            <a:r>
              <a:rPr lang="cs-CZ" dirty="0"/>
              <a:t>Obrázky z galerie Klipart</a:t>
            </a:r>
          </a:p>
          <a:p>
            <a:pPr>
              <a:buFont typeface="Wingdings" pitchFamily="2" charset="2"/>
              <a:buChar char="q"/>
            </a:pPr>
            <a:endParaRPr lang="cs-CZ" dirty="0"/>
          </a:p>
          <a:p>
            <a:pPr marL="0" indent="0">
              <a:buNone/>
            </a:pPr>
            <a:endParaRPr lang="cs-CZ" dirty="0" smtClean="0"/>
          </a:p>
          <a:p>
            <a:pPr marL="0" indent="0">
              <a:buNone/>
            </a:pPr>
            <a:endParaRPr lang="cs-CZ" dirty="0"/>
          </a:p>
          <a:p>
            <a:endParaRPr lang="cs-CZ" dirty="0"/>
          </a:p>
        </p:txBody>
      </p:sp>
    </p:spTree>
    <p:extLst>
      <p:ext uri="{BB962C8B-B14F-4D97-AF65-F5344CB8AC3E}">
        <p14:creationId xmlns:p14="http://schemas.microsoft.com/office/powerpoint/2010/main" val="273916269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252</TotalTime>
  <Words>627</Words>
  <Application>Microsoft Office PowerPoint</Application>
  <PresentationFormat>Předvádění na obrazovce (4:3)</PresentationFormat>
  <Paragraphs>165</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Rozlište tvrdá a měkká přídavná jména:</vt:lpstr>
      <vt:lpstr>Řešení:</vt:lpstr>
      <vt:lpstr>Doplňte koncovky přídavných jmen:</vt:lpstr>
      <vt:lpstr>Řešení:</vt:lpstr>
      <vt:lpstr>K podstatným jménům utvořte přídavná jména všech druhů:</vt:lpstr>
      <vt:lpstr>Příklady řešení:</vt:lpstr>
      <vt:lpstr>K přídavným jménům přidejte vhodná podstatná jména. Výrazy napište v 1. p. mn. č. :</vt:lpstr>
      <vt:lpstr>Příklady řešení:</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Jiřina Homolová</dc:creator>
  <cp:lastModifiedBy>Jiřina Homolová</cp:lastModifiedBy>
  <cp:revision>39</cp:revision>
  <dcterms:created xsi:type="dcterms:W3CDTF">2012-11-04T20:18:48Z</dcterms:created>
  <dcterms:modified xsi:type="dcterms:W3CDTF">2013-01-07T10:18:56Z</dcterms:modified>
</cp:coreProperties>
</file>