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6" r:id="rId3"/>
    <p:sldId id="258" r:id="rId4"/>
    <p:sldId id="263" r:id="rId5"/>
    <p:sldId id="266" r:id="rId6"/>
    <p:sldId id="259" r:id="rId7"/>
    <p:sldId id="260" r:id="rId8"/>
    <p:sldId id="267" r:id="rId9"/>
    <p:sldId id="261" r:id="rId10"/>
    <p:sldId id="262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  <a:srgbClr val="FF66CC"/>
    <a:srgbClr val="66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85258" autoAdjust="0"/>
  </p:normalViewPr>
  <p:slideViewPr>
    <p:cSldViewPr>
      <p:cViewPr varScale="1">
        <p:scale>
          <a:sx n="110" d="100"/>
          <a:sy n="110" d="100"/>
        </p:scale>
        <p:origin x="-164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DCD4DF-455D-497B-91B8-1EAC3C843B0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85C124-1D74-4B70-8D18-116BD1A080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76192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85C124-1D74-4B70-8D18-116BD1A0804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47846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85C124-1D74-4B70-8D18-116BD1A0804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47846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5A63C-C6CB-4DEE-9769-F7A2A3D4D026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AA79-E3C4-4C90-8F7A-CF4E3CE934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329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5A63C-C6CB-4DEE-9769-F7A2A3D4D026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AA79-E3C4-4C90-8F7A-CF4E3CE934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58519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5A63C-C6CB-4DEE-9769-F7A2A3D4D026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AA79-E3C4-4C90-8F7A-CF4E3CE934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0119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5A63C-C6CB-4DEE-9769-F7A2A3D4D026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AA79-E3C4-4C90-8F7A-CF4E3CE934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06828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5A63C-C6CB-4DEE-9769-F7A2A3D4D026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AA79-E3C4-4C90-8F7A-CF4E3CE934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55157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5A63C-C6CB-4DEE-9769-F7A2A3D4D026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AA79-E3C4-4C90-8F7A-CF4E3CE934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27633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5A63C-C6CB-4DEE-9769-F7A2A3D4D026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AA79-E3C4-4C90-8F7A-CF4E3CE934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77178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5A63C-C6CB-4DEE-9769-F7A2A3D4D026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AA79-E3C4-4C90-8F7A-CF4E3CE934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69523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5A63C-C6CB-4DEE-9769-F7A2A3D4D026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AA79-E3C4-4C90-8F7A-CF4E3CE934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87498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5A63C-C6CB-4DEE-9769-F7A2A3D4D026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AA79-E3C4-4C90-8F7A-CF4E3CE934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43051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5A63C-C6CB-4DEE-9769-F7A2A3D4D026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AA79-E3C4-4C90-8F7A-CF4E3CE934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03364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05A63C-C6CB-4DEE-9769-F7A2A3D4D026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7BAA79-E3C4-4C90-8F7A-CF4E3CE934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19784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2519713"/>
              </p:ext>
            </p:extLst>
          </p:nvPr>
        </p:nvGraphicFramePr>
        <p:xfrm>
          <a:off x="1524000" y="1397000"/>
          <a:ext cx="6720408" cy="33375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/>
                        <a:t>Mgr. Jiřina Homolová</a:t>
                      </a:r>
                      <a:endParaRPr lang="cs-CZ" dirty="0"/>
                    </a:p>
                  </a:txBody>
                  <a:tcPr anchor="ctr"/>
                </a:tc>
              </a:tr>
              <a:tr h="498232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 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VY_32_Inovace_12.1.16</a:t>
                      </a:r>
                    </a:p>
                    <a:p>
                      <a:pPr algn="l"/>
                      <a:r>
                        <a:rPr lang="cs-CZ" dirty="0" smtClean="0"/>
                        <a:t>Přídavná jména 2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Český jazyk 6. ročník</a:t>
                      </a:r>
                    </a:p>
                    <a:p>
                      <a:pPr algn="l"/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Anotace:.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/>
                        <a:t>Materiál je určen žákům 6. ročníku. Podává základní poučení o tvoření </a:t>
                      </a:r>
                      <a:r>
                        <a:rPr lang="cs-CZ" sz="1800" kern="1200" smtClean="0"/>
                        <a:t>tvarů přídavných </a:t>
                      </a:r>
                      <a:r>
                        <a:rPr lang="cs-CZ" sz="1800" kern="1200" dirty="0" smtClean="0"/>
                        <a:t>jmen. Obsahuje animace.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196752"/>
            <a:ext cx="1043608" cy="1440327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482501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504" y="764704"/>
            <a:ext cx="9036496" cy="1470025"/>
          </a:xfrm>
        </p:spPr>
        <p:txBody>
          <a:bodyPr>
            <a:normAutofit/>
          </a:bodyPr>
          <a:lstStyle/>
          <a:p>
            <a:r>
              <a:rPr lang="cs-CZ" sz="7200" b="1" i="1" dirty="0" smtClean="0">
                <a:solidFill>
                  <a:srgbClr val="66FFFF"/>
                </a:solidFill>
              </a:rPr>
              <a:t>Přídavná jména 2</a:t>
            </a:r>
            <a:endParaRPr lang="cs-CZ" sz="7200" b="1" i="1" dirty="0">
              <a:solidFill>
                <a:srgbClr val="66FFFF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780928"/>
            <a:ext cx="6552728" cy="2664296"/>
          </a:xfrm>
        </p:spPr>
        <p:txBody>
          <a:bodyPr>
            <a:normAutofit/>
          </a:bodyPr>
          <a:lstStyle/>
          <a:p>
            <a:r>
              <a:rPr lang="cs-CZ" sz="5400" b="1" i="1" dirty="0" smtClean="0">
                <a:solidFill>
                  <a:srgbClr val="00B0F0"/>
                </a:solidFill>
              </a:rPr>
              <a:t>Tvoření tvarů </a:t>
            </a:r>
          </a:p>
          <a:p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763534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27384"/>
            <a:ext cx="8147248" cy="1012974"/>
          </a:xfrm>
        </p:spPr>
        <p:txBody>
          <a:bodyPr/>
          <a:lstStyle/>
          <a:p>
            <a:r>
              <a:rPr lang="cs-CZ" b="1" i="1" dirty="0" smtClean="0">
                <a:solidFill>
                  <a:srgbClr val="FFC000"/>
                </a:solidFill>
              </a:rPr>
              <a:t>Tvoření tvarů přídavných jmen</a:t>
            </a:r>
            <a:endParaRPr lang="cs-CZ" b="1" i="1" dirty="0">
              <a:solidFill>
                <a:srgbClr val="FFC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2110739"/>
              </p:ext>
            </p:extLst>
          </p:nvPr>
        </p:nvGraphicFramePr>
        <p:xfrm>
          <a:off x="5354" y="1052736"/>
          <a:ext cx="9084567" cy="6187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46221"/>
                <a:gridCol w="2868033"/>
                <a:gridCol w="5370313"/>
              </a:tblGrid>
              <a:tr h="1464568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1.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Příponou</a:t>
                      </a:r>
                    </a:p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800" dirty="0" smtClean="0">
                          <a:solidFill>
                            <a:srgbClr val="FF3399"/>
                          </a:solidFill>
                        </a:rPr>
                        <a:t>-ný </a:t>
                      </a:r>
                      <a:r>
                        <a:rPr lang="cs-CZ" sz="2800" baseline="0" dirty="0" smtClean="0">
                          <a:solidFill>
                            <a:srgbClr val="FF3399"/>
                          </a:solidFill>
                        </a:rPr>
                        <a:t> </a:t>
                      </a:r>
                    </a:p>
                    <a:p>
                      <a:r>
                        <a:rPr lang="cs-CZ" sz="2800" baseline="0" dirty="0" smtClean="0">
                          <a:solidFill>
                            <a:srgbClr val="FF3399"/>
                          </a:solidFill>
                        </a:rPr>
                        <a:t> -ní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Od podstatných jmen s kořenem končícím na </a:t>
                      </a:r>
                      <a:r>
                        <a:rPr lang="cs-CZ" sz="2400" dirty="0" smtClean="0">
                          <a:solidFill>
                            <a:srgbClr val="FF3399"/>
                          </a:solidFill>
                        </a:rPr>
                        <a:t>–n:</a:t>
                      </a:r>
                    </a:p>
                    <a:p>
                      <a:r>
                        <a:rPr lang="cs-CZ" sz="2400" i="1" dirty="0" smtClean="0">
                          <a:solidFill>
                            <a:srgbClr val="002060"/>
                          </a:solidFill>
                        </a:rPr>
                        <a:t>kámen - kamen</a:t>
                      </a:r>
                      <a:r>
                        <a:rPr lang="cs-CZ" sz="2400" i="1" dirty="0" smtClean="0">
                          <a:solidFill>
                            <a:srgbClr val="FF3399"/>
                          </a:solidFill>
                        </a:rPr>
                        <a:t>ný</a:t>
                      </a:r>
                    </a:p>
                    <a:p>
                      <a:r>
                        <a:rPr lang="cs-CZ" sz="2400" i="1" dirty="0" smtClean="0">
                          <a:solidFill>
                            <a:srgbClr val="002060"/>
                          </a:solidFill>
                        </a:rPr>
                        <a:t>ráno - ran</a:t>
                      </a:r>
                      <a:r>
                        <a:rPr lang="cs-CZ" sz="2400" i="1" dirty="0" smtClean="0">
                          <a:solidFill>
                            <a:srgbClr val="FF3399"/>
                          </a:solidFill>
                        </a:rPr>
                        <a:t>ní</a:t>
                      </a:r>
                      <a:endParaRPr lang="cs-CZ" sz="2400" i="1" dirty="0">
                        <a:solidFill>
                          <a:srgbClr val="FF3399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1512168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Příponou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800" b="1" baseline="0" dirty="0" smtClean="0">
                          <a:solidFill>
                            <a:srgbClr val="FF3399"/>
                          </a:solidFill>
                        </a:rPr>
                        <a:t>-í</a:t>
                      </a:r>
                    </a:p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Pouze 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přídavná jména utvořená od názvu zvířat:</a:t>
                      </a:r>
                    </a:p>
                    <a:p>
                      <a:r>
                        <a:rPr lang="cs-CZ" sz="2400" b="1" i="1" baseline="0" dirty="0" smtClean="0">
                          <a:solidFill>
                            <a:srgbClr val="002060"/>
                          </a:solidFill>
                        </a:rPr>
                        <a:t>jelen – jelen</a:t>
                      </a:r>
                      <a:r>
                        <a:rPr lang="cs-CZ" sz="2400" b="1" i="1" baseline="0" dirty="0" smtClean="0">
                          <a:solidFill>
                            <a:srgbClr val="FF3399"/>
                          </a:solidFill>
                        </a:rPr>
                        <a:t>í</a:t>
                      </a:r>
                    </a:p>
                    <a:p>
                      <a:r>
                        <a:rPr lang="cs-CZ" sz="2400" b="1" i="1" baseline="0" dirty="0" smtClean="0">
                          <a:solidFill>
                            <a:srgbClr val="002060"/>
                          </a:solidFill>
                        </a:rPr>
                        <a:t>havran - havran</a:t>
                      </a:r>
                      <a:r>
                        <a:rPr lang="cs-CZ" sz="2400" b="1" i="1" baseline="0" dirty="0" smtClean="0">
                          <a:solidFill>
                            <a:srgbClr val="FF3399"/>
                          </a:solidFill>
                        </a:rPr>
                        <a:t>í</a:t>
                      </a:r>
                      <a:endParaRPr lang="cs-CZ" sz="2400" b="1" i="1" dirty="0">
                        <a:solidFill>
                          <a:srgbClr val="FF3399"/>
                        </a:solidFill>
                      </a:endParaRPr>
                    </a:p>
                  </a:txBody>
                  <a:tcPr/>
                </a:tc>
              </a:tr>
              <a:tr h="2441456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3.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Příponou </a:t>
                      </a:r>
                    </a:p>
                    <a:p>
                      <a:r>
                        <a:rPr lang="cs-CZ" sz="2800" b="1" dirty="0" smtClean="0">
                          <a:solidFill>
                            <a:srgbClr val="FF3399"/>
                          </a:solidFill>
                        </a:rPr>
                        <a:t>-</a:t>
                      </a:r>
                      <a:r>
                        <a:rPr lang="cs-CZ" sz="2800" b="1" dirty="0" err="1" smtClean="0">
                          <a:solidFill>
                            <a:srgbClr val="FF3399"/>
                          </a:solidFill>
                        </a:rPr>
                        <a:t>ský</a:t>
                      </a:r>
                      <a:r>
                        <a:rPr lang="cs-CZ" sz="2800" b="1" dirty="0" smtClean="0">
                          <a:solidFill>
                            <a:srgbClr val="FF3399"/>
                          </a:solidFill>
                        </a:rPr>
                        <a:t>, -</a:t>
                      </a:r>
                      <a:r>
                        <a:rPr lang="cs-CZ" sz="2800" b="1" dirty="0" err="1" smtClean="0">
                          <a:solidFill>
                            <a:srgbClr val="FF3399"/>
                          </a:solidFill>
                        </a:rPr>
                        <a:t>cký</a:t>
                      </a:r>
                      <a:r>
                        <a:rPr lang="cs-CZ" sz="2800" b="1" dirty="0" smtClean="0">
                          <a:solidFill>
                            <a:srgbClr val="FF3399"/>
                          </a:solidFill>
                        </a:rPr>
                        <a:t>, -</a:t>
                      </a:r>
                      <a:r>
                        <a:rPr lang="cs-CZ" sz="2800" b="1" dirty="0" err="1" smtClean="0">
                          <a:solidFill>
                            <a:srgbClr val="FF3399"/>
                          </a:solidFill>
                        </a:rPr>
                        <a:t>čký</a:t>
                      </a:r>
                      <a:endParaRPr lang="cs-CZ" sz="2800" b="1" dirty="0" smtClean="0">
                        <a:solidFill>
                          <a:srgbClr val="FF3399"/>
                        </a:solidFill>
                      </a:endParaRPr>
                    </a:p>
                    <a:p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v jednotném čísle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 množném čísle pro 1. a 5. pád rodu mužského životného se mění na</a:t>
                      </a:r>
                    </a:p>
                    <a:p>
                      <a:pPr algn="l"/>
                      <a:r>
                        <a:rPr lang="cs-CZ" sz="2800" b="1" dirty="0" smtClean="0">
                          <a:solidFill>
                            <a:srgbClr val="FF3399"/>
                          </a:solidFill>
                        </a:rPr>
                        <a:t>-</a:t>
                      </a:r>
                      <a:r>
                        <a:rPr lang="cs-CZ" sz="2800" b="1" dirty="0" err="1" smtClean="0">
                          <a:solidFill>
                            <a:srgbClr val="FF3399"/>
                          </a:solidFill>
                        </a:rPr>
                        <a:t>ští</a:t>
                      </a:r>
                      <a:r>
                        <a:rPr lang="cs-CZ" sz="2800" b="1" dirty="0" smtClean="0">
                          <a:solidFill>
                            <a:srgbClr val="FF3399"/>
                          </a:solidFill>
                        </a:rPr>
                        <a:t>, -</a:t>
                      </a:r>
                      <a:r>
                        <a:rPr lang="cs-CZ" sz="2800" b="1" dirty="0" err="1" smtClean="0">
                          <a:solidFill>
                            <a:srgbClr val="FF3399"/>
                          </a:solidFill>
                        </a:rPr>
                        <a:t>čtí</a:t>
                      </a:r>
                      <a:r>
                        <a:rPr lang="cs-CZ" sz="2800" b="1" dirty="0" smtClean="0">
                          <a:solidFill>
                            <a:srgbClr val="FF3399"/>
                          </a:solidFill>
                        </a:rPr>
                        <a:t>, -</a:t>
                      </a:r>
                      <a:r>
                        <a:rPr lang="cs-CZ" sz="2800" b="1" dirty="0" err="1" smtClean="0">
                          <a:solidFill>
                            <a:srgbClr val="FF3399"/>
                          </a:solidFill>
                        </a:rPr>
                        <a:t>čcí</a:t>
                      </a:r>
                      <a:r>
                        <a:rPr lang="cs-CZ" sz="2800" b="1" dirty="0" smtClean="0">
                          <a:solidFill>
                            <a:srgbClr val="FF3399"/>
                          </a:solidFill>
                        </a:rPr>
                        <a:t>:</a:t>
                      </a:r>
                    </a:p>
                    <a:p>
                      <a:r>
                        <a:rPr lang="cs-CZ" sz="2400" b="1" i="1" dirty="0" smtClean="0">
                          <a:solidFill>
                            <a:srgbClr val="002060"/>
                          </a:solidFill>
                        </a:rPr>
                        <a:t>dán</a:t>
                      </a:r>
                      <a:r>
                        <a:rPr lang="cs-CZ" sz="2400" b="1" i="1" dirty="0" smtClean="0">
                          <a:solidFill>
                            <a:srgbClr val="FF3399"/>
                          </a:solidFill>
                        </a:rPr>
                        <a:t>ský</a:t>
                      </a:r>
                      <a:r>
                        <a:rPr lang="cs-CZ" sz="2400" b="1" i="1" dirty="0" smtClean="0">
                          <a:solidFill>
                            <a:srgbClr val="002060"/>
                          </a:solidFill>
                        </a:rPr>
                        <a:t> – dán</a:t>
                      </a:r>
                      <a:r>
                        <a:rPr lang="cs-CZ" sz="2400" b="1" i="1" dirty="0" smtClean="0">
                          <a:solidFill>
                            <a:srgbClr val="FF3399"/>
                          </a:solidFill>
                        </a:rPr>
                        <a:t>ští</a:t>
                      </a:r>
                    </a:p>
                    <a:p>
                      <a:r>
                        <a:rPr lang="cs-CZ" sz="2400" b="1" i="1" dirty="0" smtClean="0">
                          <a:solidFill>
                            <a:srgbClr val="002060"/>
                          </a:solidFill>
                        </a:rPr>
                        <a:t>kozá</a:t>
                      </a:r>
                      <a:r>
                        <a:rPr lang="cs-CZ" sz="2400" b="1" i="1" dirty="0" smtClean="0">
                          <a:solidFill>
                            <a:srgbClr val="FF3399"/>
                          </a:solidFill>
                        </a:rPr>
                        <a:t>cký</a:t>
                      </a:r>
                      <a:r>
                        <a:rPr lang="cs-CZ" sz="2400" b="1" i="1" dirty="0" smtClean="0">
                          <a:solidFill>
                            <a:srgbClr val="002060"/>
                          </a:solidFill>
                        </a:rPr>
                        <a:t>– kozá</a:t>
                      </a:r>
                      <a:r>
                        <a:rPr lang="cs-CZ" sz="2400" b="1" i="1" dirty="0" smtClean="0">
                          <a:solidFill>
                            <a:srgbClr val="FF3399"/>
                          </a:solidFill>
                        </a:rPr>
                        <a:t>čtí</a:t>
                      </a:r>
                    </a:p>
                    <a:p>
                      <a:r>
                        <a:rPr lang="cs-CZ" sz="2400" b="1" i="1" dirty="0" smtClean="0">
                          <a:solidFill>
                            <a:srgbClr val="002060"/>
                          </a:solidFill>
                        </a:rPr>
                        <a:t>mali</a:t>
                      </a:r>
                      <a:r>
                        <a:rPr lang="cs-CZ" sz="2400" b="1" i="1" dirty="0" smtClean="0">
                          <a:solidFill>
                            <a:srgbClr val="FF3399"/>
                          </a:solidFill>
                        </a:rPr>
                        <a:t>čký</a:t>
                      </a:r>
                      <a:r>
                        <a:rPr lang="cs-CZ" sz="2400" b="1" i="1" dirty="0" smtClean="0">
                          <a:solidFill>
                            <a:srgbClr val="002060"/>
                          </a:solidFill>
                        </a:rPr>
                        <a:t> – mali</a:t>
                      </a:r>
                      <a:r>
                        <a:rPr lang="cs-CZ" sz="2400" b="1" i="1" dirty="0" smtClean="0">
                          <a:solidFill>
                            <a:srgbClr val="FF3399"/>
                          </a:solidFill>
                        </a:rPr>
                        <a:t>čcí</a:t>
                      </a:r>
                    </a:p>
                    <a:p>
                      <a:endParaRPr lang="cs-CZ" sz="2400" b="1" i="1" dirty="0" smtClean="0">
                        <a:solidFill>
                          <a:srgbClr val="002060"/>
                        </a:solidFill>
                      </a:endParaRPr>
                    </a:p>
                    <a:p>
                      <a:endParaRPr lang="cs-CZ" sz="2400" b="1" dirty="0">
                        <a:solidFill>
                          <a:srgbClr val="FF3399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38327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3399"/>
                </a:solidFill>
              </a:rPr>
              <a:t>Doplňte -n-, -</a:t>
            </a:r>
            <a:r>
              <a:rPr lang="cs-CZ" b="1" i="1" dirty="0" err="1" smtClean="0">
                <a:solidFill>
                  <a:srgbClr val="FF3399"/>
                </a:solidFill>
              </a:rPr>
              <a:t>nn</a:t>
            </a:r>
            <a:r>
              <a:rPr lang="cs-CZ" b="1" i="1" dirty="0" smtClean="0">
                <a:solidFill>
                  <a:srgbClr val="FF3399"/>
                </a:solidFill>
              </a:rPr>
              <a:t>-:</a:t>
            </a:r>
            <a:endParaRPr lang="cs-CZ" b="1" i="1" dirty="0">
              <a:solidFill>
                <a:srgbClr val="FF339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964487" cy="5589240"/>
          </a:xfrm>
        </p:spPr>
        <p:txBody>
          <a:bodyPr>
            <a:noAutofit/>
          </a:bodyPr>
          <a:lstStyle/>
          <a:p>
            <a:r>
              <a:rPr lang="cs-CZ" sz="4000" dirty="0" err="1" smtClean="0"/>
              <a:t>Kame_á</a:t>
            </a:r>
            <a:r>
              <a:rPr lang="cs-CZ" sz="4000" dirty="0" smtClean="0"/>
              <a:t> socha, </a:t>
            </a:r>
            <a:r>
              <a:rPr lang="cs-CZ" sz="4000" dirty="0" err="1" smtClean="0"/>
              <a:t>kame_ík</a:t>
            </a:r>
            <a:r>
              <a:rPr lang="cs-CZ" sz="4000" dirty="0" smtClean="0"/>
              <a:t>, </a:t>
            </a:r>
            <a:r>
              <a:rPr lang="cs-CZ" sz="4000" dirty="0" err="1" smtClean="0"/>
              <a:t>ra_í</a:t>
            </a:r>
            <a:r>
              <a:rPr lang="cs-CZ" sz="4000" dirty="0" smtClean="0"/>
              <a:t> káva, </a:t>
            </a:r>
            <a:r>
              <a:rPr lang="cs-CZ" sz="4000" dirty="0" err="1" smtClean="0"/>
              <a:t>ra_ý</a:t>
            </a:r>
            <a:r>
              <a:rPr lang="cs-CZ" sz="4000" dirty="0" smtClean="0"/>
              <a:t> středověk, </a:t>
            </a:r>
            <a:r>
              <a:rPr lang="cs-CZ" sz="4000" dirty="0" err="1" smtClean="0"/>
              <a:t>de_í</a:t>
            </a:r>
            <a:r>
              <a:rPr lang="cs-CZ" sz="4000" dirty="0" smtClean="0"/>
              <a:t> </a:t>
            </a:r>
            <a:r>
              <a:rPr lang="cs-CZ" sz="4000" dirty="0" err="1" smtClean="0"/>
              <a:t>povi_osti</a:t>
            </a:r>
            <a:r>
              <a:rPr lang="cs-CZ" sz="4000" dirty="0" smtClean="0"/>
              <a:t>, </a:t>
            </a:r>
            <a:r>
              <a:rPr lang="cs-CZ" sz="4000" dirty="0" err="1" smtClean="0"/>
              <a:t>oblíbe_ý</a:t>
            </a:r>
            <a:r>
              <a:rPr lang="cs-CZ" sz="4000" dirty="0" smtClean="0"/>
              <a:t> </a:t>
            </a:r>
            <a:r>
              <a:rPr lang="cs-CZ" sz="4000" dirty="0" err="1" smtClean="0"/>
              <a:t>de_ík</a:t>
            </a:r>
            <a:r>
              <a:rPr lang="cs-CZ" sz="4000" dirty="0" smtClean="0"/>
              <a:t>, </a:t>
            </a:r>
            <a:r>
              <a:rPr lang="cs-CZ" sz="4000" dirty="0" err="1" smtClean="0"/>
              <a:t>bezejme_ý</a:t>
            </a:r>
            <a:r>
              <a:rPr lang="cs-CZ" sz="4000" dirty="0" smtClean="0"/>
              <a:t> pomník, </a:t>
            </a:r>
            <a:r>
              <a:rPr lang="cs-CZ" sz="4000" dirty="0" err="1" smtClean="0"/>
              <a:t>sluneč_ý</a:t>
            </a:r>
            <a:r>
              <a:rPr lang="cs-CZ" sz="4000" dirty="0" smtClean="0"/>
              <a:t> den, </a:t>
            </a:r>
            <a:r>
              <a:rPr lang="cs-CZ" sz="4000" dirty="0" err="1" smtClean="0"/>
              <a:t>slu_ý</a:t>
            </a:r>
            <a:r>
              <a:rPr lang="cs-CZ" sz="4000" dirty="0" smtClean="0"/>
              <a:t> den, </a:t>
            </a:r>
            <a:r>
              <a:rPr lang="cs-CZ" sz="4000" dirty="0" err="1" smtClean="0"/>
              <a:t>dřevě_ý</a:t>
            </a:r>
            <a:r>
              <a:rPr lang="cs-CZ" sz="4000" dirty="0" smtClean="0"/>
              <a:t> </a:t>
            </a:r>
            <a:r>
              <a:rPr lang="cs-CZ" sz="4000" dirty="0" err="1" smtClean="0"/>
              <a:t>oke_í</a:t>
            </a:r>
            <a:r>
              <a:rPr lang="cs-CZ" sz="4000" dirty="0" smtClean="0"/>
              <a:t> rám, </a:t>
            </a:r>
            <a:r>
              <a:rPr lang="cs-CZ" sz="4000" dirty="0" err="1" smtClean="0"/>
              <a:t>podiv_ý</a:t>
            </a:r>
            <a:r>
              <a:rPr lang="cs-CZ" sz="4000" dirty="0" smtClean="0"/>
              <a:t> návštěvník, </a:t>
            </a:r>
            <a:r>
              <a:rPr lang="cs-CZ" sz="4000" dirty="0" err="1" smtClean="0"/>
              <a:t>nevída_é</a:t>
            </a:r>
            <a:r>
              <a:rPr lang="cs-CZ" sz="4000" dirty="0" smtClean="0"/>
              <a:t> představení, </a:t>
            </a:r>
            <a:r>
              <a:rPr lang="cs-CZ" sz="4000" dirty="0" err="1" smtClean="0"/>
              <a:t>poda_á</a:t>
            </a:r>
            <a:r>
              <a:rPr lang="cs-CZ" sz="4000" dirty="0" smtClean="0"/>
              <a:t> ruka.</a:t>
            </a:r>
          </a:p>
          <a:p>
            <a:endParaRPr lang="cs-CZ" sz="3600" b="1" i="1" smtClean="0">
              <a:solidFill>
                <a:srgbClr val="FF3399"/>
              </a:solidFill>
            </a:endParaRPr>
          </a:p>
          <a:p>
            <a:r>
              <a:rPr lang="cs-CZ" sz="3600" b="1" i="1" smtClean="0">
                <a:solidFill>
                  <a:srgbClr val="FF3399"/>
                </a:solidFill>
              </a:rPr>
              <a:t>Ke </a:t>
            </a:r>
            <a:r>
              <a:rPr lang="cs-CZ" sz="3600" b="1" i="1" dirty="0">
                <a:solidFill>
                  <a:srgbClr val="FF3399"/>
                </a:solidFill>
              </a:rPr>
              <a:t>kterému slovnímu spojení patří obrázek</a:t>
            </a:r>
            <a:r>
              <a:rPr lang="cs-CZ" sz="3600" b="1" i="1" dirty="0" smtClean="0">
                <a:solidFill>
                  <a:srgbClr val="FF3399"/>
                </a:solidFill>
              </a:rPr>
              <a:t>?</a:t>
            </a:r>
            <a:endParaRPr lang="cs-CZ" sz="3600" b="1" i="1" dirty="0">
              <a:solidFill>
                <a:srgbClr val="FF3399"/>
              </a:solidFill>
            </a:endParaRPr>
          </a:p>
        </p:txBody>
      </p:sp>
      <p:pic>
        <p:nvPicPr>
          <p:cNvPr id="1033" name="Picture 9" descr="C:\Users\homolova\AppData\Local\Microsoft\Windows\Temporary Internet Files\Content.IE5\9S3725G8\MP9004037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4712" y="784"/>
            <a:ext cx="1249288" cy="1867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777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/>
          <a:lstStyle/>
          <a:p>
            <a:r>
              <a:rPr lang="cs-CZ" b="1" i="1" dirty="0">
                <a:solidFill>
                  <a:srgbClr val="FF3399"/>
                </a:solidFill>
              </a:rPr>
              <a:t>Řešení: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33774"/>
            <a:ext cx="9124136" cy="5924226"/>
          </a:xfrm>
        </p:spPr>
        <p:txBody>
          <a:bodyPr>
            <a:noAutofit/>
          </a:bodyPr>
          <a:lstStyle/>
          <a:p>
            <a:r>
              <a:rPr lang="cs-CZ" sz="4400" dirty="0" smtClean="0"/>
              <a:t>Kame</a:t>
            </a:r>
            <a:r>
              <a:rPr lang="cs-CZ" sz="4400" b="1" i="1" dirty="0" smtClean="0">
                <a:solidFill>
                  <a:srgbClr val="FF3399"/>
                </a:solidFill>
              </a:rPr>
              <a:t>nn</a:t>
            </a:r>
            <a:r>
              <a:rPr lang="cs-CZ" sz="4400" dirty="0" smtClean="0"/>
              <a:t>á socha, kame</a:t>
            </a:r>
            <a:r>
              <a:rPr lang="cs-CZ" sz="4400" b="1" i="1" dirty="0" smtClean="0">
                <a:solidFill>
                  <a:srgbClr val="FF3399"/>
                </a:solidFill>
              </a:rPr>
              <a:t>n</a:t>
            </a:r>
            <a:r>
              <a:rPr lang="cs-CZ" sz="4400" dirty="0" smtClean="0"/>
              <a:t>ík, ra</a:t>
            </a:r>
            <a:r>
              <a:rPr lang="cs-CZ" sz="4400" b="1" i="1" dirty="0" smtClean="0">
                <a:solidFill>
                  <a:srgbClr val="FF3399"/>
                </a:solidFill>
              </a:rPr>
              <a:t>nn</a:t>
            </a:r>
            <a:r>
              <a:rPr lang="cs-CZ" sz="4400" dirty="0" smtClean="0"/>
              <a:t>í káva, ra</a:t>
            </a:r>
            <a:r>
              <a:rPr lang="cs-CZ" sz="4400" b="1" i="1" dirty="0" smtClean="0">
                <a:solidFill>
                  <a:srgbClr val="FF3399"/>
                </a:solidFill>
              </a:rPr>
              <a:t>n</a:t>
            </a:r>
            <a:r>
              <a:rPr lang="cs-CZ" sz="4400" dirty="0" smtClean="0"/>
              <a:t>ý středověk, de</a:t>
            </a:r>
            <a:r>
              <a:rPr lang="cs-CZ" sz="4400" b="1" i="1" dirty="0" smtClean="0">
                <a:solidFill>
                  <a:srgbClr val="FF3399"/>
                </a:solidFill>
              </a:rPr>
              <a:t>nn</a:t>
            </a:r>
            <a:r>
              <a:rPr lang="cs-CZ" sz="4400" dirty="0" smtClean="0"/>
              <a:t>í povi</a:t>
            </a:r>
            <a:r>
              <a:rPr lang="cs-CZ" sz="4400" b="1" i="1" dirty="0" smtClean="0">
                <a:solidFill>
                  <a:srgbClr val="FF3399"/>
                </a:solidFill>
              </a:rPr>
              <a:t>nn</a:t>
            </a:r>
            <a:r>
              <a:rPr lang="cs-CZ" sz="4400" dirty="0" smtClean="0"/>
              <a:t>osti, oblíbe</a:t>
            </a:r>
            <a:r>
              <a:rPr lang="cs-CZ" sz="4400" b="1" i="1" dirty="0" smtClean="0">
                <a:solidFill>
                  <a:srgbClr val="FF3399"/>
                </a:solidFill>
              </a:rPr>
              <a:t>n</a:t>
            </a:r>
            <a:r>
              <a:rPr lang="cs-CZ" sz="4400" dirty="0" smtClean="0"/>
              <a:t>ý de</a:t>
            </a:r>
            <a:r>
              <a:rPr lang="cs-CZ" sz="4400" b="1" i="1" dirty="0" smtClean="0">
                <a:solidFill>
                  <a:srgbClr val="FF3399"/>
                </a:solidFill>
              </a:rPr>
              <a:t>n</a:t>
            </a:r>
            <a:r>
              <a:rPr lang="cs-CZ" sz="4400" dirty="0" smtClean="0"/>
              <a:t>ík, bezejme</a:t>
            </a:r>
            <a:r>
              <a:rPr lang="cs-CZ" sz="4400" b="1" i="1" dirty="0" smtClean="0">
                <a:solidFill>
                  <a:srgbClr val="FF3399"/>
                </a:solidFill>
              </a:rPr>
              <a:t>nn</a:t>
            </a:r>
            <a:r>
              <a:rPr lang="cs-CZ" sz="4400" dirty="0" smtClean="0"/>
              <a:t>ý pomník, sluneč</a:t>
            </a:r>
            <a:r>
              <a:rPr lang="cs-CZ" sz="4400" b="1" i="1" dirty="0" smtClean="0">
                <a:solidFill>
                  <a:srgbClr val="FF3399"/>
                </a:solidFill>
              </a:rPr>
              <a:t>n</a:t>
            </a:r>
            <a:r>
              <a:rPr lang="cs-CZ" sz="4400" dirty="0" smtClean="0"/>
              <a:t>ý den, slu</a:t>
            </a:r>
            <a:r>
              <a:rPr lang="cs-CZ" sz="4400" b="1" i="1" dirty="0" smtClean="0">
                <a:solidFill>
                  <a:srgbClr val="FF3399"/>
                </a:solidFill>
              </a:rPr>
              <a:t>nn</a:t>
            </a:r>
            <a:r>
              <a:rPr lang="cs-CZ" sz="4400" dirty="0" smtClean="0"/>
              <a:t>ý den, dřevě</a:t>
            </a:r>
            <a:r>
              <a:rPr lang="cs-CZ" sz="4400" b="1" i="1" dirty="0" smtClean="0">
                <a:solidFill>
                  <a:srgbClr val="FF3399"/>
                </a:solidFill>
              </a:rPr>
              <a:t>n</a:t>
            </a:r>
            <a:r>
              <a:rPr lang="cs-CZ" sz="4400" dirty="0" smtClean="0"/>
              <a:t>ý oke</a:t>
            </a:r>
            <a:r>
              <a:rPr lang="cs-CZ" sz="4400" b="1" i="1" dirty="0" smtClean="0">
                <a:solidFill>
                  <a:srgbClr val="FF3399"/>
                </a:solidFill>
              </a:rPr>
              <a:t>nn</a:t>
            </a:r>
            <a:r>
              <a:rPr lang="cs-CZ" sz="4400" dirty="0" smtClean="0"/>
              <a:t>í rám, podiv</a:t>
            </a:r>
            <a:r>
              <a:rPr lang="cs-CZ" sz="4400" b="1" i="1" dirty="0" smtClean="0">
                <a:solidFill>
                  <a:srgbClr val="FF3399"/>
                </a:solidFill>
              </a:rPr>
              <a:t>n</a:t>
            </a:r>
            <a:r>
              <a:rPr lang="cs-CZ" sz="4400" dirty="0" smtClean="0"/>
              <a:t>ý návštěvník, nevída</a:t>
            </a:r>
            <a:r>
              <a:rPr lang="cs-CZ" sz="4400" b="1" i="1" dirty="0" smtClean="0">
                <a:solidFill>
                  <a:srgbClr val="FF3399"/>
                </a:solidFill>
              </a:rPr>
              <a:t>n</a:t>
            </a:r>
            <a:r>
              <a:rPr lang="cs-CZ" sz="4400" dirty="0" smtClean="0"/>
              <a:t>é představení, poda</a:t>
            </a:r>
            <a:r>
              <a:rPr lang="cs-CZ" sz="4400" b="1" i="1" dirty="0" smtClean="0">
                <a:solidFill>
                  <a:srgbClr val="FF3399"/>
                </a:solidFill>
              </a:rPr>
              <a:t>n</a:t>
            </a:r>
            <a:r>
              <a:rPr lang="cs-CZ" sz="4400" dirty="0" smtClean="0"/>
              <a:t>á ruka.</a:t>
            </a:r>
          </a:p>
          <a:p>
            <a:endParaRPr lang="cs-CZ" sz="4400" b="1" i="1" dirty="0" smtClean="0">
              <a:solidFill>
                <a:srgbClr val="FF3399"/>
              </a:solidFill>
            </a:endParaRPr>
          </a:p>
          <a:p>
            <a:r>
              <a:rPr lang="cs-CZ" sz="4400" b="1" i="1" dirty="0" smtClean="0">
                <a:solidFill>
                  <a:srgbClr val="FF3399"/>
                </a:solidFill>
              </a:rPr>
              <a:t>Kamenná socha</a:t>
            </a:r>
            <a:endParaRPr lang="cs-CZ" sz="4400" b="1" i="1" dirty="0">
              <a:solidFill>
                <a:srgbClr val="FF3399"/>
              </a:solidFill>
            </a:endParaRPr>
          </a:p>
        </p:txBody>
      </p:sp>
      <p:pic>
        <p:nvPicPr>
          <p:cNvPr id="5" name="Picture 9" descr="C:\Users\homolova\AppData\Local\Microsoft\Windows\Temporary Internet Files\Content.IE5\9S3725G8\MP9004037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990451"/>
            <a:ext cx="1249288" cy="1867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196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i="1" dirty="0" smtClean="0">
                <a:solidFill>
                  <a:srgbClr val="FF0000"/>
                </a:solidFill>
              </a:rPr>
              <a:t>Pamatuj!</a:t>
            </a:r>
            <a:endParaRPr lang="cs-CZ" sz="4800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bg1"/>
                </a:solidFill>
              </a:rPr>
              <a:t>Změny hlásek při odvozování:</a:t>
            </a:r>
          </a:p>
          <a:p>
            <a:r>
              <a:rPr lang="cs-CZ" b="1" i="1" dirty="0">
                <a:solidFill>
                  <a:srgbClr val="7030A0"/>
                </a:solidFill>
              </a:rPr>
              <a:t>c</a:t>
            </a:r>
            <a:r>
              <a:rPr lang="cs-CZ" b="1" i="1" dirty="0" smtClean="0">
                <a:solidFill>
                  <a:srgbClr val="7030A0"/>
                </a:solidFill>
              </a:rPr>
              <a:t>              č 					 </a:t>
            </a:r>
          </a:p>
          <a:p>
            <a:r>
              <a:rPr lang="cs-CZ" b="1" i="1" dirty="0" smtClean="0">
                <a:solidFill>
                  <a:srgbClr val="7030A0"/>
                </a:solidFill>
              </a:rPr>
              <a:t>k              c				 </a:t>
            </a:r>
          </a:p>
          <a:p>
            <a:r>
              <a:rPr lang="cs-CZ" b="1" i="1" dirty="0" smtClean="0">
                <a:solidFill>
                  <a:srgbClr val="7030A0"/>
                </a:solidFill>
              </a:rPr>
              <a:t>g              ž					 </a:t>
            </a:r>
          </a:p>
          <a:p>
            <a:r>
              <a:rPr lang="cs-CZ" b="1" i="1" dirty="0">
                <a:solidFill>
                  <a:srgbClr val="7030A0"/>
                </a:solidFill>
              </a:rPr>
              <a:t>h</a:t>
            </a:r>
            <a:r>
              <a:rPr lang="cs-CZ" b="1" i="1" dirty="0" smtClean="0">
                <a:solidFill>
                  <a:srgbClr val="7030A0"/>
                </a:solidFill>
              </a:rPr>
              <a:t>              ž</a:t>
            </a:r>
          </a:p>
          <a:p>
            <a:r>
              <a:rPr lang="cs-CZ" b="1" i="1" dirty="0">
                <a:solidFill>
                  <a:srgbClr val="7030A0"/>
                </a:solidFill>
              </a:rPr>
              <a:t>c</a:t>
            </a:r>
            <a:r>
              <a:rPr lang="cs-CZ" b="1" i="1" dirty="0" smtClean="0">
                <a:solidFill>
                  <a:srgbClr val="7030A0"/>
                </a:solidFill>
              </a:rPr>
              <a:t>h            š</a:t>
            </a:r>
          </a:p>
          <a:p>
            <a:r>
              <a:rPr lang="cs-CZ" b="1" i="1" dirty="0" smtClean="0">
                <a:solidFill>
                  <a:srgbClr val="7030A0"/>
                </a:solidFill>
              </a:rPr>
              <a:t>-s-</a:t>
            </a:r>
          </a:p>
          <a:p>
            <a:endParaRPr lang="cs-CZ" b="1" i="1" dirty="0">
              <a:solidFill>
                <a:srgbClr val="7030A0"/>
              </a:solidFill>
            </a:endParaRPr>
          </a:p>
        </p:txBody>
      </p:sp>
      <p:sp>
        <p:nvSpPr>
          <p:cNvPr id="4" name="Šipka doprava se zářezem 3"/>
          <p:cNvSpPr/>
          <p:nvPr/>
        </p:nvSpPr>
        <p:spPr>
          <a:xfrm>
            <a:off x="1269263" y="2456773"/>
            <a:ext cx="978408" cy="144016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se zářezem 5"/>
          <p:cNvSpPr/>
          <p:nvPr/>
        </p:nvSpPr>
        <p:spPr>
          <a:xfrm>
            <a:off x="1272824" y="3645024"/>
            <a:ext cx="978408" cy="144016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se zářezem 6"/>
          <p:cNvSpPr/>
          <p:nvPr/>
        </p:nvSpPr>
        <p:spPr>
          <a:xfrm>
            <a:off x="1272824" y="3068960"/>
            <a:ext cx="978408" cy="144016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se zářezem 7"/>
          <p:cNvSpPr/>
          <p:nvPr/>
        </p:nvSpPr>
        <p:spPr>
          <a:xfrm>
            <a:off x="1269263" y="4204529"/>
            <a:ext cx="978408" cy="144016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se zářezem 8"/>
          <p:cNvSpPr/>
          <p:nvPr/>
        </p:nvSpPr>
        <p:spPr>
          <a:xfrm>
            <a:off x="1336094" y="4765794"/>
            <a:ext cx="978408" cy="144016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se zářezem 9"/>
          <p:cNvSpPr/>
          <p:nvPr/>
        </p:nvSpPr>
        <p:spPr>
          <a:xfrm>
            <a:off x="5940152" y="2452907"/>
            <a:ext cx="978408" cy="144016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Šipka doprava se zářezem 10"/>
          <p:cNvSpPr/>
          <p:nvPr/>
        </p:nvSpPr>
        <p:spPr>
          <a:xfrm>
            <a:off x="5940152" y="3068960"/>
            <a:ext cx="978408" cy="144016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Šipka doprava se zářezem 11"/>
          <p:cNvSpPr/>
          <p:nvPr/>
        </p:nvSpPr>
        <p:spPr>
          <a:xfrm>
            <a:off x="5940152" y="3645024"/>
            <a:ext cx="978408" cy="144016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00192" y="6165304"/>
            <a:ext cx="1291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592192" y="4007446"/>
            <a:ext cx="4001155" cy="7248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60743" y="4252446"/>
            <a:ext cx="4329902" cy="6573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858165" y="2287365"/>
            <a:ext cx="35118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7030A0"/>
                </a:solidFill>
              </a:rPr>
              <a:t>-</a:t>
            </a:r>
            <a:r>
              <a:rPr lang="cs-CZ" sz="3200" b="1" i="1" dirty="0" err="1">
                <a:solidFill>
                  <a:srgbClr val="7030A0"/>
                </a:solidFill>
              </a:rPr>
              <a:t>s</a:t>
            </a:r>
            <a:r>
              <a:rPr lang="cs-CZ" sz="3200" b="1" i="1" dirty="0" err="1" smtClean="0">
                <a:solidFill>
                  <a:srgbClr val="7030A0"/>
                </a:solidFill>
              </a:rPr>
              <a:t>ký</a:t>
            </a:r>
            <a:r>
              <a:rPr lang="cs-CZ" dirty="0" smtClean="0"/>
              <a:t>		</a:t>
            </a: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sz="3200" b="1" i="1" dirty="0" smtClean="0">
                <a:solidFill>
                  <a:srgbClr val="7030A0"/>
                </a:solidFill>
              </a:rPr>
              <a:t>-</a:t>
            </a:r>
            <a:r>
              <a:rPr lang="cs-CZ" sz="3200" b="1" i="1" dirty="0" err="1" smtClean="0">
                <a:solidFill>
                  <a:srgbClr val="7030A0"/>
                </a:solidFill>
              </a:rPr>
              <a:t>ští</a:t>
            </a:r>
            <a:endParaRPr lang="cs-CZ" sz="3200" b="1" i="1" dirty="0">
              <a:solidFill>
                <a:srgbClr val="7030A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858165" y="2872140"/>
            <a:ext cx="412078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7030A0"/>
                </a:solidFill>
              </a:rPr>
              <a:t>-</a:t>
            </a:r>
            <a:r>
              <a:rPr lang="cs-CZ" sz="3200" b="1" i="1" dirty="0" err="1" smtClean="0">
                <a:solidFill>
                  <a:srgbClr val="7030A0"/>
                </a:solidFill>
              </a:rPr>
              <a:t>cký</a:t>
            </a:r>
            <a:r>
              <a:rPr lang="cs-CZ" dirty="0" smtClean="0"/>
              <a:t>		       </a:t>
            </a:r>
            <a:r>
              <a:rPr lang="cs-CZ" sz="3200" b="1" i="1" dirty="0" smtClean="0">
                <a:solidFill>
                  <a:srgbClr val="7030A0"/>
                </a:solidFill>
              </a:rPr>
              <a:t>-</a:t>
            </a:r>
            <a:r>
              <a:rPr lang="cs-CZ" sz="3200" b="1" i="1" dirty="0" err="1" smtClean="0">
                <a:solidFill>
                  <a:srgbClr val="7030A0"/>
                </a:solidFill>
              </a:rPr>
              <a:t>čtí</a:t>
            </a:r>
            <a:endParaRPr lang="cs-CZ" sz="3200" b="1" i="1" dirty="0">
              <a:solidFill>
                <a:srgbClr val="7030A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879424" y="3525846"/>
            <a:ext cx="29707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7030A0"/>
                </a:solidFill>
              </a:rPr>
              <a:t>-</a:t>
            </a:r>
            <a:r>
              <a:rPr lang="cs-CZ" sz="3200" b="1" i="1" dirty="0" err="1" smtClean="0">
                <a:solidFill>
                  <a:srgbClr val="7030A0"/>
                </a:solidFill>
              </a:rPr>
              <a:t>čký</a:t>
            </a:r>
            <a:r>
              <a:rPr lang="cs-CZ" sz="3200" b="1" i="1" dirty="0" smtClean="0">
                <a:solidFill>
                  <a:srgbClr val="7030A0"/>
                </a:solidFill>
              </a:rPr>
              <a:t>		    -</a:t>
            </a:r>
            <a:r>
              <a:rPr lang="cs-CZ" sz="3200" b="1" i="1" dirty="0" err="1">
                <a:solidFill>
                  <a:srgbClr val="7030A0"/>
                </a:solidFill>
              </a:rPr>
              <a:t>čcí</a:t>
            </a:r>
            <a:endParaRPr lang="cs-CZ" b="1" i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2709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66FFFF"/>
                </a:solidFill>
              </a:rPr>
              <a:t>Příklady:</a:t>
            </a:r>
            <a:endParaRPr lang="cs-CZ" b="1" i="1" dirty="0">
              <a:solidFill>
                <a:srgbClr val="66FF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-108520" y="1412776"/>
            <a:ext cx="4968552" cy="4320480"/>
          </a:xfrm>
        </p:spPr>
        <p:txBody>
          <a:bodyPr>
            <a:normAutofit/>
          </a:bodyPr>
          <a:lstStyle/>
          <a:p>
            <a:pPr lvl="1">
              <a:buFont typeface="Wingdings" pitchFamily="2" charset="2"/>
              <a:buChar char="q"/>
            </a:pPr>
            <a:r>
              <a:rPr lang="cs-CZ" sz="3600" dirty="0"/>
              <a:t>a</a:t>
            </a:r>
            <a:r>
              <a:rPr lang="cs-CZ" sz="3600" dirty="0" smtClean="0"/>
              <a:t>ngli</a:t>
            </a:r>
            <a:r>
              <a:rPr lang="cs-CZ" sz="3600" b="1" i="1" dirty="0" smtClean="0">
                <a:solidFill>
                  <a:srgbClr val="FF66CC"/>
                </a:solidFill>
              </a:rPr>
              <a:t>c</a:t>
            </a:r>
            <a:r>
              <a:rPr lang="cs-CZ" sz="3600" dirty="0" smtClean="0"/>
              <a:t>ký – angli</a:t>
            </a:r>
            <a:r>
              <a:rPr lang="cs-CZ" sz="3600" b="1" i="1" dirty="0" smtClean="0">
                <a:solidFill>
                  <a:srgbClr val="FF66CC"/>
                </a:solidFill>
              </a:rPr>
              <a:t>č</a:t>
            </a:r>
            <a:r>
              <a:rPr lang="cs-CZ" sz="3600" dirty="0" smtClean="0"/>
              <a:t>tí</a:t>
            </a:r>
          </a:p>
          <a:p>
            <a:pPr lvl="1">
              <a:buFont typeface="Wingdings" pitchFamily="2" charset="2"/>
              <a:buChar char="q"/>
            </a:pPr>
            <a:r>
              <a:rPr lang="cs-CZ" sz="3600" dirty="0" smtClean="0"/>
              <a:t>školá</a:t>
            </a:r>
            <a:r>
              <a:rPr lang="cs-CZ" sz="3600" b="1" i="1" dirty="0" smtClean="0">
                <a:solidFill>
                  <a:srgbClr val="FF66CC"/>
                </a:solidFill>
              </a:rPr>
              <a:t>k</a:t>
            </a:r>
            <a:r>
              <a:rPr lang="cs-CZ" sz="3600" dirty="0" smtClean="0"/>
              <a:t> </a:t>
            </a:r>
            <a:r>
              <a:rPr lang="cs-CZ" sz="3600" dirty="0"/>
              <a:t>– školá</a:t>
            </a:r>
            <a:r>
              <a:rPr lang="cs-CZ" sz="3600" b="1" i="1" dirty="0">
                <a:solidFill>
                  <a:srgbClr val="FF66CC"/>
                </a:solidFill>
              </a:rPr>
              <a:t>c</a:t>
            </a:r>
            <a:r>
              <a:rPr lang="cs-CZ" sz="3600" dirty="0"/>
              <a:t>ký </a:t>
            </a:r>
            <a:endParaRPr lang="cs-CZ" sz="3600" dirty="0" smtClean="0"/>
          </a:p>
          <a:p>
            <a:pPr lvl="1">
              <a:buFont typeface="Wingdings" pitchFamily="2" charset="2"/>
              <a:buChar char="q"/>
            </a:pPr>
            <a:r>
              <a:rPr lang="cs-CZ" sz="3600" dirty="0" smtClean="0"/>
              <a:t>Kon</a:t>
            </a:r>
            <a:r>
              <a:rPr lang="cs-CZ" sz="3600" b="1" i="1" dirty="0" smtClean="0">
                <a:solidFill>
                  <a:srgbClr val="FF66CC"/>
                </a:solidFill>
              </a:rPr>
              <a:t>g</a:t>
            </a:r>
            <a:r>
              <a:rPr lang="cs-CZ" sz="3600" dirty="0" smtClean="0"/>
              <a:t>o – kon</a:t>
            </a:r>
            <a:r>
              <a:rPr lang="cs-CZ" sz="3600" b="1" i="1" dirty="0" smtClean="0">
                <a:solidFill>
                  <a:srgbClr val="FF66CC"/>
                </a:solidFill>
              </a:rPr>
              <a:t>ž</a:t>
            </a:r>
            <a:r>
              <a:rPr lang="cs-CZ" sz="3600" dirty="0" smtClean="0"/>
              <a:t>ský</a:t>
            </a:r>
          </a:p>
          <a:p>
            <a:pPr lvl="1">
              <a:buFont typeface="Wingdings" pitchFamily="2" charset="2"/>
              <a:buChar char="q"/>
            </a:pPr>
            <a:r>
              <a:rPr lang="cs-CZ" sz="3600" dirty="0" smtClean="0"/>
              <a:t>Pra</a:t>
            </a:r>
            <a:r>
              <a:rPr lang="cs-CZ" sz="3600" b="1" i="1" dirty="0" smtClean="0">
                <a:solidFill>
                  <a:srgbClr val="FF66CC"/>
                </a:solidFill>
              </a:rPr>
              <a:t>h</a:t>
            </a:r>
            <a:r>
              <a:rPr lang="cs-CZ" sz="3600" dirty="0" smtClean="0"/>
              <a:t>a </a:t>
            </a:r>
            <a:r>
              <a:rPr lang="cs-CZ" sz="3600" dirty="0"/>
              <a:t>– </a:t>
            </a:r>
            <a:r>
              <a:rPr lang="cs-CZ" sz="3600" dirty="0" smtClean="0"/>
              <a:t>pra</a:t>
            </a:r>
            <a:r>
              <a:rPr lang="cs-CZ" sz="3600" b="1" i="1" dirty="0" smtClean="0">
                <a:solidFill>
                  <a:srgbClr val="FF66CC"/>
                </a:solidFill>
              </a:rPr>
              <a:t>ž</a:t>
            </a:r>
            <a:r>
              <a:rPr lang="cs-CZ" sz="3600" dirty="0" smtClean="0"/>
              <a:t>ský</a:t>
            </a:r>
          </a:p>
          <a:p>
            <a:pPr lvl="1">
              <a:buFont typeface="Wingdings" pitchFamily="2" charset="2"/>
              <a:buChar char="q"/>
            </a:pPr>
            <a:r>
              <a:rPr lang="cs-CZ" sz="3600" dirty="0"/>
              <a:t>b</a:t>
            </a:r>
            <a:r>
              <a:rPr lang="cs-CZ" sz="3600" dirty="0" smtClean="0"/>
              <a:t>ělo</a:t>
            </a:r>
            <a:r>
              <a:rPr lang="cs-CZ" sz="3600" b="1" i="1" dirty="0" smtClean="0">
                <a:solidFill>
                  <a:srgbClr val="FF66CC"/>
                </a:solidFill>
              </a:rPr>
              <a:t>ch</a:t>
            </a:r>
            <a:r>
              <a:rPr lang="cs-CZ" sz="3600" dirty="0" smtClean="0"/>
              <a:t> </a:t>
            </a:r>
            <a:r>
              <a:rPr lang="cs-CZ" sz="3600" dirty="0"/>
              <a:t>– bělo</a:t>
            </a:r>
            <a:r>
              <a:rPr lang="cs-CZ" sz="3600" b="1" i="1" dirty="0">
                <a:solidFill>
                  <a:srgbClr val="FF66CC"/>
                </a:solidFill>
              </a:rPr>
              <a:t>š</a:t>
            </a:r>
            <a:r>
              <a:rPr lang="cs-CZ" sz="3600" dirty="0"/>
              <a:t>ský </a:t>
            </a:r>
            <a:endParaRPr lang="cs-CZ" sz="3600" dirty="0" smtClean="0"/>
          </a:p>
          <a:p>
            <a:pPr lvl="1">
              <a:buFont typeface="Wingdings" pitchFamily="2" charset="2"/>
              <a:buChar char="q"/>
            </a:pPr>
            <a:r>
              <a:rPr lang="cs-CZ" sz="3600" dirty="0"/>
              <a:t>Ly</a:t>
            </a:r>
            <a:r>
              <a:rPr lang="cs-CZ" sz="3600" b="1" i="1" dirty="0">
                <a:solidFill>
                  <a:srgbClr val="FF66CC"/>
                </a:solidFill>
              </a:rPr>
              <a:t>s</a:t>
            </a:r>
            <a:r>
              <a:rPr lang="cs-CZ" sz="3600" dirty="0"/>
              <a:t>á – </a:t>
            </a:r>
            <a:r>
              <a:rPr lang="cs-CZ" sz="3600" dirty="0" smtClean="0"/>
              <a:t>ly</a:t>
            </a:r>
            <a:r>
              <a:rPr lang="cs-CZ" sz="3600" b="1" i="1" dirty="0" smtClean="0">
                <a:solidFill>
                  <a:srgbClr val="FF66CC"/>
                </a:solidFill>
              </a:rPr>
              <a:t>s</a:t>
            </a:r>
            <a:r>
              <a:rPr lang="cs-CZ" sz="3600" dirty="0" smtClean="0"/>
              <a:t>ký</a:t>
            </a:r>
          </a:p>
          <a:p>
            <a:pPr marL="457200" lvl="1" indent="0">
              <a:buNone/>
            </a:pPr>
            <a:endParaRPr lang="cs-CZ" dirty="0" smtClean="0"/>
          </a:p>
          <a:p>
            <a:pPr marL="457200" lvl="1" indent="0">
              <a:buNone/>
            </a:pPr>
            <a:endParaRPr lang="cs-CZ" dirty="0" smtClean="0"/>
          </a:p>
          <a:p>
            <a:pPr marL="457200" lvl="1" indent="0">
              <a:buNone/>
            </a:pPr>
            <a:endParaRPr lang="cs-CZ" dirty="0" smtClean="0"/>
          </a:p>
          <a:p>
            <a:pPr marL="457200" lvl="1" indent="0">
              <a:buNone/>
            </a:pPr>
            <a:endParaRPr lang="cs-CZ" dirty="0" smtClean="0"/>
          </a:p>
          <a:p>
            <a:pPr marL="457200" lvl="1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370120" y="1340768"/>
            <a:ext cx="4752528" cy="4497363"/>
          </a:xfrm>
        </p:spPr>
        <p:txBody>
          <a:bodyPr>
            <a:normAutofit/>
          </a:bodyPr>
          <a:lstStyle/>
          <a:p>
            <a:pPr lvl="1">
              <a:buFont typeface="Wingdings" pitchFamily="2" charset="2"/>
              <a:buChar char="q"/>
            </a:pPr>
            <a:r>
              <a:rPr lang="cs-CZ" sz="3600" dirty="0"/>
              <a:t>r</a:t>
            </a:r>
            <a:r>
              <a:rPr lang="cs-CZ" sz="3600" dirty="0" smtClean="0"/>
              <a:t>u</a:t>
            </a:r>
            <a:r>
              <a:rPr lang="cs-CZ" sz="3600" b="1" i="1" dirty="0" smtClean="0">
                <a:solidFill>
                  <a:srgbClr val="FF66CC"/>
                </a:solidFill>
              </a:rPr>
              <a:t>ský</a:t>
            </a:r>
            <a:r>
              <a:rPr lang="cs-CZ" sz="3600" dirty="0" smtClean="0"/>
              <a:t> </a:t>
            </a:r>
            <a:r>
              <a:rPr lang="cs-CZ" sz="3600" dirty="0"/>
              <a:t>– </a:t>
            </a:r>
            <a:r>
              <a:rPr lang="cs-CZ" sz="4000" dirty="0" smtClean="0"/>
              <a:t>ru</a:t>
            </a:r>
            <a:r>
              <a:rPr lang="cs-CZ" sz="4000" b="1" i="1" dirty="0" smtClean="0">
                <a:solidFill>
                  <a:srgbClr val="FF66CC"/>
                </a:solidFill>
              </a:rPr>
              <a:t>ští</a:t>
            </a:r>
            <a:endParaRPr lang="cs-CZ" sz="4000" b="1" i="1" dirty="0">
              <a:solidFill>
                <a:srgbClr val="FF66CC"/>
              </a:solidFill>
            </a:endParaRPr>
          </a:p>
          <a:p>
            <a:pPr lvl="1">
              <a:buFont typeface="Wingdings" pitchFamily="2" charset="2"/>
              <a:buChar char="q"/>
            </a:pPr>
            <a:r>
              <a:rPr lang="cs-CZ" sz="3600" dirty="0"/>
              <a:t>v</a:t>
            </a:r>
            <a:r>
              <a:rPr lang="cs-CZ" sz="3600" dirty="0" smtClean="0"/>
              <a:t>esni</a:t>
            </a:r>
            <a:r>
              <a:rPr lang="cs-CZ" sz="3600" b="1" i="1" dirty="0" smtClean="0">
                <a:solidFill>
                  <a:srgbClr val="FF66CC"/>
                </a:solidFill>
              </a:rPr>
              <a:t>cký</a:t>
            </a:r>
            <a:r>
              <a:rPr lang="cs-CZ" sz="3600" dirty="0" smtClean="0"/>
              <a:t> – vesni</a:t>
            </a:r>
            <a:r>
              <a:rPr lang="cs-CZ" sz="3600" b="1" i="1" dirty="0" smtClean="0">
                <a:solidFill>
                  <a:srgbClr val="FF66CC"/>
                </a:solidFill>
              </a:rPr>
              <a:t>čtí</a:t>
            </a:r>
          </a:p>
          <a:p>
            <a:pPr lvl="1">
              <a:buFont typeface="Wingdings" pitchFamily="2" charset="2"/>
              <a:buChar char="q"/>
            </a:pPr>
            <a:r>
              <a:rPr lang="cs-CZ" sz="3600" dirty="0"/>
              <a:t>m</a:t>
            </a:r>
            <a:r>
              <a:rPr lang="cs-CZ" sz="3600" dirty="0" smtClean="0"/>
              <a:t>ali</a:t>
            </a:r>
            <a:r>
              <a:rPr lang="cs-CZ" sz="3600" b="1" i="1" dirty="0" smtClean="0">
                <a:solidFill>
                  <a:srgbClr val="FF66CC"/>
                </a:solidFill>
              </a:rPr>
              <a:t>čký</a:t>
            </a:r>
            <a:r>
              <a:rPr lang="cs-CZ" sz="3600" dirty="0" smtClean="0"/>
              <a:t> </a:t>
            </a:r>
            <a:r>
              <a:rPr lang="cs-CZ" sz="3600" dirty="0"/>
              <a:t>– mali</a:t>
            </a:r>
            <a:r>
              <a:rPr lang="cs-CZ" sz="3600" b="1" i="1" dirty="0">
                <a:solidFill>
                  <a:srgbClr val="FF66CC"/>
                </a:solidFill>
              </a:rPr>
              <a:t>čcí</a:t>
            </a:r>
          </a:p>
          <a:p>
            <a:pPr lvl="1">
              <a:buFont typeface="Wingdings" pitchFamily="2" charset="2"/>
              <a:buChar char="q"/>
            </a:pPr>
            <a:endParaRPr lang="cs-CZ" sz="3600" b="1" i="1" dirty="0" smtClean="0">
              <a:solidFill>
                <a:srgbClr val="FF66CC"/>
              </a:solidFill>
            </a:endParaRPr>
          </a:p>
          <a:p>
            <a:pPr lvl="1">
              <a:buFont typeface="Wingdings" pitchFamily="2" charset="2"/>
              <a:buChar char="q"/>
            </a:pPr>
            <a:endParaRPr lang="cs-CZ" sz="2800" dirty="0"/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  <p:pic>
        <p:nvPicPr>
          <p:cNvPr id="3074" name="Picture 2" descr="C:\Users\homolova\AppData\Local\Microsoft\Windows\Temporary Internet Files\Content.IE5\PSBFHVVI\MP90025564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341194"/>
            <a:ext cx="2684824" cy="2297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619672" y="5638779"/>
            <a:ext cx="729392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2800" b="1" i="1" dirty="0" smtClean="0">
                <a:solidFill>
                  <a:srgbClr val="FF3399"/>
                </a:solidFill>
              </a:rPr>
              <a:t>Ke kterému přídavnému jménu obrázek patří?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800" b="1" i="1" dirty="0" smtClean="0">
                <a:solidFill>
                  <a:srgbClr val="FF3399"/>
                </a:solidFill>
              </a:rPr>
              <a:t>Víš, co na něm je?</a:t>
            </a:r>
            <a:endParaRPr lang="cs-CZ" sz="2800" b="1" i="1" dirty="0">
              <a:solidFill>
                <a:srgbClr val="FF33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5721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i="1" dirty="0" smtClean="0">
                <a:solidFill>
                  <a:srgbClr val="FF3399"/>
                </a:solidFill>
              </a:rPr>
              <a:t>Řešení:</a:t>
            </a:r>
            <a:endParaRPr lang="cs-CZ" sz="4800" b="1" i="1" dirty="0">
              <a:solidFill>
                <a:srgbClr val="FF339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 rot="761517">
            <a:off x="-8647" y="4567025"/>
            <a:ext cx="4263145" cy="1352629"/>
          </a:xfrm>
          <a:solidFill>
            <a:schemeClr val="bg2"/>
          </a:solidFill>
        </p:spPr>
        <p:txBody>
          <a:bodyPr>
            <a:normAutofit/>
          </a:bodyPr>
          <a:lstStyle/>
          <a:p>
            <a:r>
              <a:rPr lang="cs-CZ" sz="5400" b="1" i="1" dirty="0" smtClean="0">
                <a:solidFill>
                  <a:srgbClr val="FF3399"/>
                </a:solidFill>
              </a:rPr>
              <a:t>anglický</a:t>
            </a:r>
            <a:endParaRPr lang="cs-CZ" sz="5400" b="1" i="1" dirty="0">
              <a:solidFill>
                <a:srgbClr val="FF3399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 rot="796889">
            <a:off x="2911805" y="4202391"/>
            <a:ext cx="6469110" cy="1309341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4800" b="1" i="1" dirty="0" smtClean="0">
                <a:solidFill>
                  <a:srgbClr val="FF3399"/>
                </a:solidFill>
              </a:rPr>
              <a:t>Tower </a:t>
            </a:r>
            <a:r>
              <a:rPr lang="cs-CZ" sz="4800" b="1" i="1" dirty="0" err="1" smtClean="0">
                <a:solidFill>
                  <a:srgbClr val="FF3399"/>
                </a:solidFill>
              </a:rPr>
              <a:t>Bridge</a:t>
            </a:r>
            <a:r>
              <a:rPr lang="cs-CZ" sz="4800" b="1" i="1" dirty="0" smtClean="0">
                <a:solidFill>
                  <a:srgbClr val="FF3399"/>
                </a:solidFill>
              </a:rPr>
              <a:t> – Londýn</a:t>
            </a:r>
            <a:endParaRPr lang="cs-CZ" sz="4800" b="1" i="1" dirty="0">
              <a:solidFill>
                <a:srgbClr val="FF3399"/>
              </a:solidFill>
            </a:endParaRPr>
          </a:p>
          <a:p>
            <a:endParaRPr lang="cs-CZ" sz="4800" b="1" i="1" dirty="0">
              <a:solidFill>
                <a:srgbClr val="FF3399"/>
              </a:solidFill>
            </a:endParaRPr>
          </a:p>
        </p:txBody>
      </p:sp>
      <p:pic>
        <p:nvPicPr>
          <p:cNvPr id="5" name="Picture 2" descr="C:\Users\homolova\AppData\Local\Microsoft\Windows\Temporary Internet Files\Content.IE5\PSBFHVVI\MP90025564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124744"/>
            <a:ext cx="2684824" cy="2297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4413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3399"/>
                </a:solidFill>
              </a:rPr>
              <a:t>Doplňte chybějící souhlásky:</a:t>
            </a:r>
            <a:endParaRPr lang="cs-CZ" b="1" i="1" dirty="0">
              <a:solidFill>
                <a:srgbClr val="FF339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0200"/>
            <a:ext cx="8219256" cy="4781128"/>
          </a:xfrm>
        </p:spPr>
        <p:txBody>
          <a:bodyPr>
            <a:noAutofit/>
          </a:bodyPr>
          <a:lstStyle/>
          <a:p>
            <a:r>
              <a:rPr lang="cs-CZ" sz="4400" dirty="0" err="1" smtClean="0"/>
              <a:t>měs_ký</a:t>
            </a:r>
            <a:r>
              <a:rPr lang="cs-CZ" sz="4400" dirty="0" smtClean="0"/>
              <a:t>  pivovar, </a:t>
            </a:r>
            <a:r>
              <a:rPr lang="cs-CZ" sz="4400" dirty="0" err="1" smtClean="0"/>
              <a:t>přátel_tí</a:t>
            </a:r>
            <a:r>
              <a:rPr lang="cs-CZ" sz="4400" dirty="0" smtClean="0"/>
              <a:t> lidé, </a:t>
            </a:r>
            <a:r>
              <a:rPr lang="cs-CZ" sz="4400" dirty="0" err="1" smtClean="0"/>
              <a:t>francou_ký</a:t>
            </a:r>
            <a:r>
              <a:rPr lang="cs-CZ" sz="4400" dirty="0" smtClean="0"/>
              <a:t> jazyk, </a:t>
            </a:r>
            <a:r>
              <a:rPr lang="cs-CZ" sz="4400" dirty="0" err="1" smtClean="0"/>
              <a:t>če_tí</a:t>
            </a:r>
            <a:r>
              <a:rPr lang="cs-CZ" sz="4400" dirty="0" smtClean="0"/>
              <a:t> vědci, </a:t>
            </a:r>
            <a:r>
              <a:rPr lang="cs-CZ" sz="4400" dirty="0" err="1" smtClean="0"/>
              <a:t>dě_ké</a:t>
            </a:r>
            <a:r>
              <a:rPr lang="cs-CZ" sz="4400" dirty="0" smtClean="0"/>
              <a:t> knihy, </a:t>
            </a:r>
            <a:r>
              <a:rPr lang="cs-CZ" sz="4400" dirty="0" err="1" smtClean="0"/>
              <a:t>brandý_ký</a:t>
            </a:r>
            <a:r>
              <a:rPr lang="cs-CZ" sz="4400" dirty="0" smtClean="0"/>
              <a:t> občan, </a:t>
            </a:r>
            <a:r>
              <a:rPr lang="cs-CZ" sz="4400" dirty="0" err="1" smtClean="0"/>
              <a:t>černo_tí</a:t>
            </a:r>
            <a:r>
              <a:rPr lang="cs-CZ" sz="4400" dirty="0" smtClean="0"/>
              <a:t> obyvatelé, </a:t>
            </a:r>
            <a:r>
              <a:rPr lang="cs-CZ" sz="4400" dirty="0" err="1" smtClean="0"/>
              <a:t>krkono_ký</a:t>
            </a:r>
            <a:r>
              <a:rPr lang="cs-CZ" sz="4400" dirty="0" smtClean="0"/>
              <a:t> turista, </a:t>
            </a:r>
            <a:r>
              <a:rPr lang="cs-CZ" sz="4400" dirty="0" err="1" smtClean="0"/>
              <a:t>krkono_tí</a:t>
            </a:r>
            <a:r>
              <a:rPr lang="cs-CZ" sz="4400" dirty="0" smtClean="0"/>
              <a:t> turisté, </a:t>
            </a:r>
            <a:r>
              <a:rPr lang="cs-CZ" sz="4400" dirty="0" err="1" smtClean="0"/>
              <a:t>drobou_í</a:t>
            </a:r>
            <a:r>
              <a:rPr lang="cs-CZ" sz="4400" dirty="0" smtClean="0"/>
              <a:t> broučci, </a:t>
            </a:r>
            <a:r>
              <a:rPr lang="cs-CZ" sz="4400" dirty="0" err="1" smtClean="0"/>
              <a:t>olomou_tí</a:t>
            </a:r>
            <a:r>
              <a:rPr lang="cs-CZ" sz="4400" dirty="0" smtClean="0"/>
              <a:t> sportovci, </a:t>
            </a:r>
            <a:r>
              <a:rPr lang="cs-CZ" sz="4400" dirty="0" err="1" smtClean="0"/>
              <a:t>ameri_tí</a:t>
            </a:r>
            <a:r>
              <a:rPr lang="cs-CZ" sz="4400" dirty="0" smtClean="0"/>
              <a:t> zpěváci. </a:t>
            </a:r>
            <a:endParaRPr lang="cs-CZ" sz="4400" dirty="0"/>
          </a:p>
        </p:txBody>
      </p:sp>
      <p:pic>
        <p:nvPicPr>
          <p:cNvPr id="2053" name="Picture 5" descr="C:\Users\homolova\AppData\Local\Microsoft\Windows\Temporary Internet Files\Content.IE5\50RHYVP1\MC9000364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2243" y="4653136"/>
            <a:ext cx="1458989" cy="1599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4710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3399"/>
                </a:solidFill>
              </a:rPr>
              <a:t>Řešení:</a:t>
            </a:r>
            <a:endParaRPr lang="cs-CZ" b="1" i="1" dirty="0">
              <a:solidFill>
                <a:srgbClr val="FF339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12776"/>
            <a:ext cx="8085584" cy="4896544"/>
          </a:xfrm>
        </p:spPr>
        <p:txBody>
          <a:bodyPr>
            <a:noAutofit/>
          </a:bodyPr>
          <a:lstStyle/>
          <a:p>
            <a:r>
              <a:rPr lang="cs-CZ" sz="4400" dirty="0" smtClean="0"/>
              <a:t>měs</a:t>
            </a:r>
            <a:r>
              <a:rPr lang="cs-CZ" sz="4400" dirty="0" smtClean="0">
                <a:solidFill>
                  <a:srgbClr val="FF3399"/>
                </a:solidFill>
              </a:rPr>
              <a:t>ts</a:t>
            </a:r>
            <a:r>
              <a:rPr lang="cs-CZ" sz="4400" dirty="0" smtClean="0"/>
              <a:t>ký  </a:t>
            </a:r>
            <a:r>
              <a:rPr lang="cs-CZ" sz="4400" dirty="0"/>
              <a:t>pivovar, </a:t>
            </a:r>
            <a:r>
              <a:rPr lang="cs-CZ" sz="4400" dirty="0" smtClean="0"/>
              <a:t>přátel</a:t>
            </a:r>
            <a:r>
              <a:rPr lang="cs-CZ" sz="4400" dirty="0" smtClean="0">
                <a:solidFill>
                  <a:srgbClr val="FF3399"/>
                </a:solidFill>
              </a:rPr>
              <a:t>š</a:t>
            </a:r>
            <a:r>
              <a:rPr lang="cs-CZ" sz="4400" dirty="0" smtClean="0"/>
              <a:t>tí </a:t>
            </a:r>
            <a:r>
              <a:rPr lang="cs-CZ" sz="4400" dirty="0"/>
              <a:t>lidé, </a:t>
            </a:r>
            <a:r>
              <a:rPr lang="cs-CZ" sz="4400" dirty="0" smtClean="0"/>
              <a:t>francou</a:t>
            </a:r>
            <a:r>
              <a:rPr lang="cs-CZ" sz="4400" dirty="0" smtClean="0">
                <a:solidFill>
                  <a:srgbClr val="FF3399"/>
                </a:solidFill>
              </a:rPr>
              <a:t>zs</a:t>
            </a:r>
            <a:r>
              <a:rPr lang="cs-CZ" sz="4400" dirty="0" smtClean="0"/>
              <a:t>ký </a:t>
            </a:r>
            <a:r>
              <a:rPr lang="cs-CZ" sz="4400" dirty="0"/>
              <a:t>jazyk, </a:t>
            </a:r>
            <a:r>
              <a:rPr lang="cs-CZ" sz="4400" dirty="0" smtClean="0"/>
              <a:t>če</a:t>
            </a:r>
            <a:r>
              <a:rPr lang="cs-CZ" sz="4400" dirty="0" smtClean="0">
                <a:solidFill>
                  <a:srgbClr val="FF3399"/>
                </a:solidFill>
              </a:rPr>
              <a:t>š</a:t>
            </a:r>
            <a:r>
              <a:rPr lang="cs-CZ" sz="4400" dirty="0" smtClean="0"/>
              <a:t>tí </a:t>
            </a:r>
            <a:r>
              <a:rPr lang="cs-CZ" sz="4400" dirty="0"/>
              <a:t>vědci, </a:t>
            </a:r>
            <a:r>
              <a:rPr lang="cs-CZ" sz="4400" dirty="0" smtClean="0"/>
              <a:t>dě</a:t>
            </a:r>
            <a:r>
              <a:rPr lang="cs-CZ" sz="4400" dirty="0" smtClean="0">
                <a:solidFill>
                  <a:srgbClr val="FF3399"/>
                </a:solidFill>
              </a:rPr>
              <a:t>ts</a:t>
            </a:r>
            <a:r>
              <a:rPr lang="cs-CZ" sz="4400" dirty="0" smtClean="0"/>
              <a:t>ké </a:t>
            </a:r>
            <a:r>
              <a:rPr lang="cs-CZ" sz="4400" dirty="0"/>
              <a:t>knihy, </a:t>
            </a:r>
            <a:r>
              <a:rPr lang="cs-CZ" sz="4400" dirty="0" smtClean="0"/>
              <a:t>brandý</a:t>
            </a:r>
            <a:r>
              <a:rPr lang="cs-CZ" sz="4400" dirty="0" smtClean="0">
                <a:solidFill>
                  <a:srgbClr val="FF3399"/>
                </a:solidFill>
              </a:rPr>
              <a:t>s</a:t>
            </a:r>
            <a:r>
              <a:rPr lang="cs-CZ" sz="4400" dirty="0" smtClean="0"/>
              <a:t>ký </a:t>
            </a:r>
            <a:r>
              <a:rPr lang="cs-CZ" sz="4400" dirty="0"/>
              <a:t>občan, </a:t>
            </a:r>
            <a:r>
              <a:rPr lang="cs-CZ" sz="4400" dirty="0" smtClean="0"/>
              <a:t>černo</a:t>
            </a:r>
            <a:r>
              <a:rPr lang="cs-CZ" sz="4400" dirty="0" smtClean="0">
                <a:solidFill>
                  <a:srgbClr val="FF3399"/>
                </a:solidFill>
              </a:rPr>
              <a:t>šš</a:t>
            </a:r>
            <a:r>
              <a:rPr lang="cs-CZ" sz="4400" dirty="0" smtClean="0"/>
              <a:t>tí </a:t>
            </a:r>
            <a:r>
              <a:rPr lang="cs-CZ" sz="4400" dirty="0"/>
              <a:t>obyvatelé, </a:t>
            </a:r>
            <a:r>
              <a:rPr lang="cs-CZ" sz="4400" dirty="0" smtClean="0"/>
              <a:t>krkono</a:t>
            </a:r>
            <a:r>
              <a:rPr lang="cs-CZ" sz="4400" dirty="0" smtClean="0">
                <a:solidFill>
                  <a:srgbClr val="FF3399"/>
                </a:solidFill>
              </a:rPr>
              <a:t>šs</a:t>
            </a:r>
            <a:r>
              <a:rPr lang="cs-CZ" sz="4400" dirty="0" smtClean="0"/>
              <a:t>ký </a:t>
            </a:r>
            <a:r>
              <a:rPr lang="cs-CZ" sz="4400" dirty="0"/>
              <a:t>turista, </a:t>
            </a:r>
            <a:r>
              <a:rPr lang="cs-CZ" sz="4400" dirty="0" smtClean="0"/>
              <a:t>krkono</a:t>
            </a:r>
            <a:r>
              <a:rPr lang="cs-CZ" sz="4400" dirty="0" smtClean="0">
                <a:solidFill>
                  <a:srgbClr val="FF3399"/>
                </a:solidFill>
              </a:rPr>
              <a:t>šš</a:t>
            </a:r>
            <a:r>
              <a:rPr lang="cs-CZ" sz="4400" dirty="0" smtClean="0"/>
              <a:t>tí </a:t>
            </a:r>
            <a:r>
              <a:rPr lang="cs-CZ" sz="4400" dirty="0"/>
              <a:t>turisté, </a:t>
            </a:r>
            <a:r>
              <a:rPr lang="cs-CZ" sz="4400" dirty="0" smtClean="0"/>
              <a:t>drobou</a:t>
            </a:r>
            <a:r>
              <a:rPr lang="cs-CZ" sz="4400" dirty="0" smtClean="0">
                <a:solidFill>
                  <a:srgbClr val="FF3399"/>
                </a:solidFill>
              </a:rPr>
              <a:t>čc</a:t>
            </a:r>
            <a:r>
              <a:rPr lang="cs-CZ" sz="4400" dirty="0" smtClean="0"/>
              <a:t>í </a:t>
            </a:r>
            <a:r>
              <a:rPr lang="cs-CZ" sz="4400" dirty="0"/>
              <a:t>broučci, </a:t>
            </a:r>
            <a:r>
              <a:rPr lang="cs-CZ" sz="4400" dirty="0" smtClean="0"/>
              <a:t>olomou</a:t>
            </a:r>
            <a:r>
              <a:rPr lang="cs-CZ" sz="4400" dirty="0" smtClean="0">
                <a:solidFill>
                  <a:srgbClr val="FF3399"/>
                </a:solidFill>
              </a:rPr>
              <a:t>č</a:t>
            </a:r>
            <a:r>
              <a:rPr lang="cs-CZ" sz="4400" dirty="0" smtClean="0"/>
              <a:t>tí </a:t>
            </a:r>
            <a:r>
              <a:rPr lang="cs-CZ" sz="4400" dirty="0"/>
              <a:t>sportovci, </a:t>
            </a:r>
            <a:r>
              <a:rPr lang="cs-CZ" sz="4400" dirty="0" smtClean="0"/>
              <a:t>ameri</a:t>
            </a:r>
            <a:r>
              <a:rPr lang="cs-CZ" sz="4400" dirty="0" smtClean="0">
                <a:solidFill>
                  <a:srgbClr val="FF3399"/>
                </a:solidFill>
              </a:rPr>
              <a:t>č</a:t>
            </a:r>
            <a:r>
              <a:rPr lang="cs-CZ" sz="4400" dirty="0" smtClean="0"/>
              <a:t>tí </a:t>
            </a:r>
            <a:r>
              <a:rPr lang="cs-CZ" sz="4400" dirty="0"/>
              <a:t>zpěváci. </a:t>
            </a:r>
          </a:p>
          <a:p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022623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3399"/>
                </a:solidFill>
              </a:rPr>
              <a:t>Zdroje:</a:t>
            </a:r>
            <a:endParaRPr lang="cs-CZ" b="1" i="1" dirty="0">
              <a:solidFill>
                <a:srgbClr val="FF339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/>
              <a:t>KRAUSOVÁ, Zdeňka; TERŠOVÁ, Renata.</a:t>
            </a:r>
          </a:p>
          <a:p>
            <a:pPr marL="0" indent="0">
              <a:buNone/>
            </a:pPr>
            <a:r>
              <a:rPr lang="cs-CZ" i="1" dirty="0" smtClean="0"/>
              <a:t>   </a:t>
            </a:r>
            <a:r>
              <a:rPr lang="cs-CZ" i="1" dirty="0"/>
              <a:t>Český jazyk 6</a:t>
            </a:r>
            <a:r>
              <a:rPr lang="cs-CZ" dirty="0"/>
              <a:t>. Plzeň: Fraus, 2003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/>
              <a:t>ISBN 80-7238-206-3. 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www.office.microsoft.com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Obrázky z galerie Klipart</a:t>
            </a:r>
          </a:p>
          <a:p>
            <a:pPr>
              <a:buFont typeface="Wingdings" pitchFamily="2" charset="2"/>
              <a:buChar char="q"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724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193</TotalTime>
  <Words>425</Words>
  <Application>Microsoft Office PowerPoint</Application>
  <PresentationFormat>Předvádění na obrazovce (4:3)</PresentationFormat>
  <Paragraphs>89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Přídavná jména 2</vt:lpstr>
      <vt:lpstr>Tvoření tvarů přídavných jmen</vt:lpstr>
      <vt:lpstr>Doplňte -n-, -nn-:</vt:lpstr>
      <vt:lpstr>Řešení:</vt:lpstr>
      <vt:lpstr>Pamatuj!</vt:lpstr>
      <vt:lpstr>Příklady:</vt:lpstr>
      <vt:lpstr>Řešení:</vt:lpstr>
      <vt:lpstr>Doplňte chybějící souhlásky:</vt:lpstr>
      <vt:lpstr>Řešení: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Jiřina Homolová</dc:creator>
  <cp:lastModifiedBy>Jiřina Homolová</cp:lastModifiedBy>
  <cp:revision>35</cp:revision>
  <dcterms:created xsi:type="dcterms:W3CDTF">2012-11-10T18:57:59Z</dcterms:created>
  <dcterms:modified xsi:type="dcterms:W3CDTF">2012-12-18T11:57:41Z</dcterms:modified>
</cp:coreProperties>
</file>