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1" r:id="rId4"/>
    <p:sldId id="260" r:id="rId5"/>
    <p:sldId id="262" r:id="rId6"/>
    <p:sldId id="259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49A6"/>
    <a:srgbClr val="BF1B7D"/>
    <a:srgbClr val="FF3300"/>
    <a:srgbClr val="66CCFF"/>
    <a:srgbClr val="F59D9D"/>
    <a:srgbClr val="7207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26F618-7862-472C-ACB7-61B6B20384EB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F96A68-C8C6-4107-B2C5-0160C306AC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9105959"/>
              </p:ext>
            </p:extLst>
          </p:nvPr>
        </p:nvGraphicFramePr>
        <p:xfrm>
          <a:off x="1524000" y="1397000"/>
          <a:ext cx="6720408" cy="31957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Přídavná jména 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stupňování přídavných jmen.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68341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55976" y="3356992"/>
            <a:ext cx="5637010" cy="882119"/>
          </a:xfrm>
        </p:spPr>
        <p:txBody>
          <a:bodyPr>
            <a:normAutofit lnSpcReduction="10000"/>
          </a:bodyPr>
          <a:lstStyle/>
          <a:p>
            <a:r>
              <a:rPr lang="cs-CZ" sz="5400" b="1" i="1" dirty="0">
                <a:solidFill>
                  <a:srgbClr val="FF3300"/>
                </a:solidFill>
              </a:rPr>
              <a:t>Stupňování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96752"/>
            <a:ext cx="8496944" cy="1793167"/>
          </a:xfrm>
        </p:spPr>
        <p:txBody>
          <a:bodyPr/>
          <a:lstStyle/>
          <a:p>
            <a:r>
              <a:rPr lang="cs-CZ" sz="6600" i="1" dirty="0" smtClean="0">
                <a:solidFill>
                  <a:srgbClr val="002060"/>
                </a:solidFill>
              </a:rPr>
              <a:t>Přídavná jména 3</a:t>
            </a:r>
            <a:endParaRPr lang="cs-CZ" sz="6600" i="1" dirty="0">
              <a:solidFill>
                <a:srgbClr val="002060"/>
              </a:solidFill>
            </a:endParaRPr>
          </a:p>
        </p:txBody>
      </p:sp>
      <p:pic>
        <p:nvPicPr>
          <p:cNvPr id="1031" name="Picture 7" descr="C:\Users\homolova\AppData\Local\Microsoft\Windows\Temporary Internet Files\Content.IE5\O4PZIY3K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01" y="3789040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807397"/>
            <a:ext cx="20920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lepší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607848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chemeClr val="accent1">
                    <a:lumMod val="50000"/>
                  </a:schemeClr>
                </a:solidFill>
              </a:rPr>
              <a:t>dobrý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96580" y="3068960"/>
            <a:ext cx="20436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nejlepší</a:t>
            </a:r>
            <a:endParaRPr lang="cs-CZ" sz="32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H="1" flipV="1">
            <a:off x="1244552" y="4594945"/>
            <a:ext cx="504057" cy="1224137"/>
          </a:xfrm>
          <a:prstGeom prst="curvedLeftArrow">
            <a:avLst>
              <a:gd name="adj1" fmla="val 25000"/>
              <a:gd name="adj2" fmla="val 6692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3804975" y="5013176"/>
            <a:ext cx="580662" cy="114273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>
            <a:off x="3179497" y="3212976"/>
            <a:ext cx="481996" cy="1152128"/>
          </a:xfrm>
          <a:prstGeom prst="curvedLeftArrow">
            <a:avLst>
              <a:gd name="adj1" fmla="val 25000"/>
              <a:gd name="adj2" fmla="val 644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99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9" grpId="0" animBg="1"/>
      <p:bldP spid="17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640960" cy="1080120"/>
          </a:xfrm>
        </p:spPr>
        <p:txBody>
          <a:bodyPr/>
          <a:lstStyle/>
          <a:p>
            <a:pPr algn="ctr"/>
            <a:r>
              <a:rPr lang="cs-CZ" sz="2800" i="1" dirty="0" smtClean="0"/>
              <a:t>Některá přídavná jména mohou vyjadřovat</a:t>
            </a:r>
            <a:br>
              <a:rPr lang="cs-CZ" sz="2800" i="1" dirty="0" smtClean="0"/>
            </a:b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trojí stupeň vlastností </a:t>
            </a:r>
            <a:r>
              <a:rPr lang="cs-CZ" sz="2800" i="1" dirty="0" smtClean="0"/>
              <a:t>= dají se stupňovat</a:t>
            </a:r>
            <a:endParaRPr lang="cs-CZ" sz="2800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988840"/>
            <a:ext cx="7021332" cy="3454131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98658"/>
              </p:ext>
            </p:extLst>
          </p:nvPr>
        </p:nvGraphicFramePr>
        <p:xfrm>
          <a:off x="31692" y="1844824"/>
          <a:ext cx="8928992" cy="4896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772816"/>
                <a:gridCol w="3419872"/>
              </a:tblGrid>
              <a:tr h="867544">
                <a:tc>
                  <a:txBody>
                    <a:bodyPr/>
                    <a:lstStyle/>
                    <a:p>
                      <a:pPr marL="342900" indent="-342900" algn="ctr">
                        <a:buAutoNum type="arabicPeriod"/>
                      </a:pPr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stupeň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2000" dirty="0" smtClean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</a:rPr>
                        <a:t>vyjadřuje základní míru vlastnosti</a:t>
                      </a:r>
                      <a:endParaRPr lang="cs-CZ" sz="200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2. stupeň</a:t>
                      </a:r>
                    </a:p>
                    <a:p>
                      <a:r>
                        <a:rPr lang="cs-CZ" sz="2000" b="1" i="0" dirty="0" smtClean="0">
                          <a:solidFill>
                            <a:schemeClr val="bg1"/>
                          </a:solidFill>
                        </a:rPr>
                        <a:t>vyjadřuje</a:t>
                      </a:r>
                      <a:r>
                        <a:rPr lang="cs-CZ" sz="2000" b="1" i="0" baseline="0" dirty="0" smtClean="0">
                          <a:solidFill>
                            <a:schemeClr val="bg1"/>
                          </a:solidFill>
                        </a:rPr>
                        <a:t> větší míru vlastnosti než </a:t>
                      </a:r>
                    </a:p>
                    <a:p>
                      <a:r>
                        <a:rPr lang="cs-CZ" sz="2000" b="1" i="0" baseline="0" dirty="0" smtClean="0">
                          <a:solidFill>
                            <a:schemeClr val="bg1"/>
                          </a:solidFill>
                        </a:rPr>
                        <a:t>1. stupeň</a:t>
                      </a:r>
                      <a:endParaRPr lang="cs-CZ" sz="2000" b="1" i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C00000"/>
                          </a:solidFill>
                        </a:rPr>
                        <a:t>3. stupeň</a:t>
                      </a:r>
                    </a:p>
                    <a:p>
                      <a:r>
                        <a:rPr lang="cs-CZ" sz="2000" b="1" i="0" dirty="0" smtClean="0">
                          <a:solidFill>
                            <a:schemeClr val="bg1"/>
                          </a:solidFill>
                        </a:rPr>
                        <a:t>vyjadřuje největší míru vlastnosti</a:t>
                      </a:r>
                      <a:endParaRPr lang="cs-CZ" sz="2000" b="1" i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5807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tvoří se z 1. stupně </a:t>
                      </a:r>
                    </a:p>
                    <a:p>
                      <a:r>
                        <a:rPr lang="cs-CZ" dirty="0" smtClean="0"/>
                        <a:t> příponami </a:t>
                      </a:r>
                      <a:r>
                        <a:rPr lang="cs-CZ" sz="2000" b="1" i="1" dirty="0" smtClean="0">
                          <a:solidFill>
                            <a:srgbClr val="FF0000"/>
                          </a:solidFill>
                        </a:rPr>
                        <a:t> – 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</a:rPr>
                        <a:t>ejší</a:t>
                      </a:r>
                      <a:endParaRPr lang="cs-CZ" sz="2000" b="1" i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i="1" dirty="0" smtClean="0">
                          <a:solidFill>
                            <a:srgbClr val="FF0000"/>
                          </a:solidFill>
                        </a:rPr>
                        <a:t>                - 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</a:rPr>
                        <a:t>ější</a:t>
                      </a:r>
                      <a:endParaRPr lang="cs-CZ" sz="2000" b="1" i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i="1" dirty="0" smtClean="0">
                          <a:solidFill>
                            <a:srgbClr val="FF0000"/>
                          </a:solidFill>
                        </a:rPr>
                        <a:t>                - 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</a:rPr>
                        <a:t>ší</a:t>
                      </a:r>
                      <a:endParaRPr lang="cs-CZ" sz="2000" b="1" i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i="1" dirty="0" smtClean="0">
                          <a:solidFill>
                            <a:srgbClr val="FF0000"/>
                          </a:solidFill>
                        </a:rPr>
                        <a:t>                - 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tvoří se z 2. stupně </a:t>
                      </a:r>
                    </a:p>
                    <a:p>
                      <a:r>
                        <a:rPr lang="cs-CZ" dirty="0" smtClean="0"/>
                        <a:t>předponou  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</a:rPr>
                        <a:t>nej</a:t>
                      </a:r>
                      <a:r>
                        <a:rPr lang="cs-CZ" sz="2000" b="1" i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000" b="1" i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milý</a:t>
                      </a:r>
                    </a:p>
                    <a:p>
                      <a:r>
                        <a:rPr lang="cs-CZ" dirty="0" smtClean="0"/>
                        <a:t>slibný</a:t>
                      </a:r>
                    </a:p>
                    <a:p>
                      <a:r>
                        <a:rPr lang="cs-CZ" dirty="0" smtClean="0"/>
                        <a:t>hrubý</a:t>
                      </a:r>
                    </a:p>
                    <a:p>
                      <a:r>
                        <a:rPr lang="cs-CZ" dirty="0" smtClean="0"/>
                        <a:t>křehký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mil</a:t>
                      </a:r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ejší</a:t>
                      </a:r>
                    </a:p>
                    <a:p>
                      <a:r>
                        <a:rPr lang="cs-CZ" dirty="0" smtClean="0"/>
                        <a:t> slibn</a:t>
                      </a:r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ější</a:t>
                      </a:r>
                    </a:p>
                    <a:p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hrub</a:t>
                      </a:r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ší</a:t>
                      </a:r>
                    </a:p>
                    <a:p>
                      <a:r>
                        <a:rPr lang="cs-CZ" dirty="0" smtClean="0"/>
                        <a:t> křehč</a:t>
                      </a:r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nej</a:t>
                      </a:r>
                      <a:r>
                        <a:rPr lang="cs-CZ" dirty="0" smtClean="0"/>
                        <a:t>milejší</a:t>
                      </a:r>
                    </a:p>
                    <a:p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nej</a:t>
                      </a:r>
                      <a:r>
                        <a:rPr lang="cs-CZ" dirty="0" smtClean="0"/>
                        <a:t>slibnější</a:t>
                      </a:r>
                    </a:p>
                    <a:p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nej</a:t>
                      </a:r>
                      <a:r>
                        <a:rPr lang="cs-CZ" dirty="0" smtClean="0"/>
                        <a:t>hrubší</a:t>
                      </a:r>
                    </a:p>
                    <a:p>
                      <a:r>
                        <a:rPr lang="cs-CZ" b="1" i="1" dirty="0" smtClean="0">
                          <a:solidFill>
                            <a:srgbClr val="FF0000"/>
                          </a:solidFill>
                        </a:rPr>
                        <a:t>nej</a:t>
                      </a:r>
                      <a:r>
                        <a:rPr lang="cs-CZ" dirty="0" smtClean="0"/>
                        <a:t>křehčí</a:t>
                      </a:r>
                      <a:endParaRPr lang="cs-CZ" dirty="0"/>
                    </a:p>
                  </a:txBody>
                  <a:tcPr/>
                </a:tc>
              </a:tr>
              <a:tr h="75126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zadní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zazší/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zadnější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nejzazší/nejzadnější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31640" y="65253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6" name="Picture 3" descr="C:\Users\homolova\AppData\Local\Microsoft\Windows\Temporary Internet Files\Content.IE5\50RHYVP1\MC900433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05" y="6073282"/>
            <a:ext cx="650435" cy="65043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144407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692696"/>
            <a:ext cx="7884368" cy="63367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     1. stupeň</a:t>
            </a:r>
          </a:p>
          <a:p>
            <a:pPr marL="45720" indent="0">
              <a:buNone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  úzká</a:t>
            </a:r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i="1" dirty="0" smtClean="0">
                <a:solidFill>
                  <a:srgbClr val="E549A6"/>
                </a:solidFill>
              </a:rPr>
              <a:t>ulička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2404872" lvl="8" indent="0">
              <a:buNone/>
            </a:pPr>
            <a:r>
              <a:rPr lang="cs-CZ" sz="2800" b="1" i="1" dirty="0" smtClean="0">
                <a:solidFill>
                  <a:schemeClr val="bg2">
                    <a:lumMod val="50000"/>
                  </a:schemeClr>
                </a:solidFill>
              </a:rPr>
              <a:t>		             </a:t>
            </a:r>
            <a:r>
              <a:rPr lang="cs-CZ" sz="2800" b="1" i="1" dirty="0" smtClean="0">
                <a:solidFill>
                  <a:srgbClr val="00B0F0"/>
                </a:solidFill>
              </a:rPr>
              <a:t>2. stupeň</a:t>
            </a:r>
          </a:p>
          <a:p>
            <a:pPr marL="2404872" lvl="8" indent="0">
              <a:buNone/>
            </a:pPr>
            <a:r>
              <a:rPr lang="cs-CZ" sz="2800" b="1" i="1" dirty="0" smtClean="0">
                <a:solidFill>
                  <a:schemeClr val="bg2">
                    <a:lumMod val="50000"/>
                  </a:schemeClr>
                </a:solidFill>
              </a:rPr>
              <a:t>                       </a:t>
            </a:r>
            <a:r>
              <a:rPr lang="cs-CZ" sz="2800" b="1" i="1" dirty="0" smtClean="0">
                <a:solidFill>
                  <a:srgbClr val="00B0F0"/>
                </a:solidFill>
              </a:rPr>
              <a:t>užší</a:t>
            </a:r>
            <a:r>
              <a:rPr lang="cs-CZ" sz="2800" b="1" i="1" dirty="0" smtClean="0"/>
              <a:t> </a:t>
            </a:r>
            <a:r>
              <a:rPr lang="cs-CZ" sz="2800" b="1" i="1" dirty="0" smtClean="0">
                <a:solidFill>
                  <a:srgbClr val="F59D9D"/>
                </a:solidFill>
              </a:rPr>
              <a:t>ulička</a:t>
            </a:r>
          </a:p>
          <a:p>
            <a:pPr marL="45720" indent="0">
              <a:buNone/>
            </a:pPr>
            <a:r>
              <a:rPr lang="cs-CZ" sz="2800" b="1" i="1" dirty="0" smtClean="0"/>
              <a:t>               3. stupeň</a:t>
            </a:r>
          </a:p>
          <a:p>
            <a:pPr marL="45720" indent="0">
              <a:buNone/>
            </a:pPr>
            <a:r>
              <a:rPr lang="cs-CZ" sz="2800" b="1" i="1" dirty="0" smtClean="0"/>
              <a:t>        nejužší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ulička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6" descr="C:\Users\homolova\AppData\Local\Microsoft\Windows\Temporary Internet Files\Content.IE5\9S3725G8\MP9001490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48680"/>
            <a:ext cx="3399431" cy="226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homolova\AppData\Local\Microsoft\Windows\Temporary Internet Files\Content.IE5\PSBFHVVI\MP9001490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113" y="1681823"/>
            <a:ext cx="2160240" cy="320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omolova\AppData\Local\Microsoft\Windows\Temporary Internet Files\Content.IE5\PSBFHVVI\MP900403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774" y="4761831"/>
            <a:ext cx="3145483" cy="209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11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512511" cy="1143000"/>
          </a:xfrm>
        </p:spPr>
        <p:txBody>
          <a:bodyPr/>
          <a:lstStyle/>
          <a:p>
            <a:pPr algn="l"/>
            <a:r>
              <a:rPr lang="cs-CZ" sz="2800" i="1" dirty="0" smtClean="0">
                <a:solidFill>
                  <a:srgbClr val="C00000"/>
                </a:solidFill>
              </a:rPr>
              <a:t>Utvořte tvary 2. a 3. stupně následujících přídavných jmen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907704" y="1268760"/>
            <a:ext cx="5464696" cy="544522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Bílý</a:t>
            </a:r>
          </a:p>
          <a:p>
            <a:pPr algn="ctr"/>
            <a:r>
              <a:rPr lang="cs-CZ" sz="3200" dirty="0" smtClean="0"/>
              <a:t>Přátelský</a:t>
            </a:r>
          </a:p>
          <a:p>
            <a:pPr algn="ctr"/>
            <a:r>
              <a:rPr lang="cs-CZ" sz="3200" dirty="0" smtClean="0"/>
              <a:t>Úzký</a:t>
            </a:r>
          </a:p>
          <a:p>
            <a:pPr algn="ctr"/>
            <a:r>
              <a:rPr lang="cs-CZ" sz="3200" dirty="0" smtClean="0"/>
              <a:t>Střídmý</a:t>
            </a:r>
          </a:p>
          <a:p>
            <a:pPr algn="ctr"/>
            <a:r>
              <a:rPr lang="cs-CZ" sz="3200" dirty="0" smtClean="0"/>
              <a:t>Známý</a:t>
            </a:r>
          </a:p>
          <a:p>
            <a:pPr algn="ctr"/>
            <a:r>
              <a:rPr lang="cs-CZ" sz="3200" dirty="0" smtClean="0"/>
              <a:t>Skromný</a:t>
            </a:r>
          </a:p>
          <a:p>
            <a:pPr algn="ctr"/>
            <a:r>
              <a:rPr lang="cs-CZ" sz="3200" dirty="0" smtClean="0"/>
              <a:t>Snadný</a:t>
            </a:r>
          </a:p>
          <a:p>
            <a:pPr algn="ctr"/>
            <a:r>
              <a:rPr lang="cs-CZ" sz="3200" dirty="0" smtClean="0"/>
              <a:t>Strmý</a:t>
            </a:r>
          </a:p>
          <a:p>
            <a:pPr algn="ctr"/>
            <a:r>
              <a:rPr lang="cs-CZ" sz="3200" dirty="0" smtClean="0"/>
              <a:t>Tichý</a:t>
            </a:r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</p:txBody>
      </p:sp>
      <p:pic>
        <p:nvPicPr>
          <p:cNvPr id="4" name="Picture 3" descr="C:\Users\homolova\AppData\Local\Microsoft\Windows\Temporary Internet Files\Content.IE5\PSBFHVVI\MC900291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7310">
            <a:off x="1827376" y="2572370"/>
            <a:ext cx="1224135" cy="193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81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24669" y="332656"/>
            <a:ext cx="6512511" cy="1143000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rgbClr val="7030A0"/>
                </a:solidFill>
              </a:rPr>
              <a:t>Řešení:</a:t>
            </a:r>
            <a:endParaRPr lang="cs-CZ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496" y="1340768"/>
            <a:ext cx="9108504" cy="475252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Bílý – bělejší – nejbělejší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Přátelský – přátelštější – nejpřátelštější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Úzký – užší – nejužší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Střídmý – střídmější – nejstřídmější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Známý – známější – nejznámější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Skromný - skromnější - nejskromnější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Snadný – snazší/snadnější – nejsnazší/nejsnadnější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Strmý – strmější - nejstrmější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Tichý – tišší - nejtišší</a:t>
            </a:r>
          </a:p>
          <a:p>
            <a:endParaRPr lang="cs-CZ" sz="2800" dirty="0" smtClean="0"/>
          </a:p>
          <a:p>
            <a:endParaRPr lang="cs-CZ" sz="2400" dirty="0"/>
          </a:p>
        </p:txBody>
      </p:sp>
      <p:pic>
        <p:nvPicPr>
          <p:cNvPr id="8" name="Picture 5" descr="C:\Users\homolova\AppData\Local\Microsoft\Windows\Temporary Internet Files\Content.IE5\50RHYVP1\MC900056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57192"/>
            <a:ext cx="1190549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97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i="1" dirty="0" smtClean="0">
                <a:solidFill>
                  <a:srgbClr val="00B050"/>
                </a:solidFill>
              </a:rPr>
              <a:t>Pamatuj!</a:t>
            </a:r>
            <a:endParaRPr lang="cs-CZ" sz="5400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332656"/>
            <a:ext cx="7920880" cy="3384376"/>
          </a:xfrm>
          <a:solidFill>
            <a:schemeClr val="bg2">
              <a:lumMod val="90000"/>
            </a:schemeClr>
          </a:solidFill>
        </p:spPr>
        <p:txBody>
          <a:bodyPr>
            <a:no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Při tvoření 3. stupně přídavných jmen začínajících na </a:t>
            </a:r>
            <a:r>
              <a:rPr lang="cs-CZ" sz="3200" b="1" i="1" dirty="0" smtClean="0">
                <a:solidFill>
                  <a:srgbClr val="C00000"/>
                </a:solidFill>
              </a:rPr>
              <a:t>j- </a:t>
            </a:r>
            <a:r>
              <a:rPr lang="cs-CZ" sz="3200" b="1" i="1" dirty="0" smtClean="0">
                <a:solidFill>
                  <a:srgbClr val="00B050"/>
                </a:solidFill>
              </a:rPr>
              <a:t>zdvojujeme souhlásku, jinak se mění význam slova.</a:t>
            </a:r>
          </a:p>
          <a:p>
            <a:pPr marL="45720" indent="0">
              <a:buNone/>
            </a:pPr>
            <a:r>
              <a:rPr lang="cs-CZ" sz="3200" b="1" i="1" dirty="0" smtClean="0">
                <a:solidFill>
                  <a:schemeClr val="bg2">
                    <a:lumMod val="50000"/>
                  </a:schemeClr>
                </a:solidFill>
              </a:rPr>
              <a:t>Např. </a:t>
            </a:r>
          </a:p>
          <a:p>
            <a:pPr marL="45720" indent="0" algn="ctr">
              <a:buNone/>
            </a:pPr>
            <a:r>
              <a:rPr lang="cs-CZ" sz="3200" b="1" i="1" dirty="0" smtClean="0">
                <a:solidFill>
                  <a:srgbClr val="C00000"/>
                </a:solidFill>
              </a:rPr>
              <a:t>jasný – jasnější - ne</a:t>
            </a:r>
            <a:r>
              <a:rPr lang="cs-CZ" sz="3200" b="1" i="1" dirty="0" smtClean="0">
                <a:solidFill>
                  <a:srgbClr val="00B050"/>
                </a:solidFill>
              </a:rPr>
              <a:t>jj</a:t>
            </a:r>
            <a:r>
              <a:rPr lang="cs-CZ" sz="3200" b="1" i="1" dirty="0" smtClean="0">
                <a:solidFill>
                  <a:srgbClr val="C00000"/>
                </a:solidFill>
              </a:rPr>
              <a:t>asnější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pic>
        <p:nvPicPr>
          <p:cNvPr id="4" name="Picture 3" descr="C:\Users\homolova\AppData\Local\Microsoft\Windows\Temporary Internet Files\Content.IE5\50RHYVP1\MC900433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00217"/>
            <a:ext cx="2160240" cy="1215135"/>
          </a:xfrm>
          <a:prstGeom prst="rect">
            <a:avLst/>
          </a:prstGeom>
          <a:solidFill>
            <a:srgbClr val="00B050"/>
          </a:solidFill>
          <a:ln w="3810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50069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085184"/>
            <a:ext cx="6512511" cy="1143000"/>
          </a:xfrm>
        </p:spPr>
        <p:txBody>
          <a:bodyPr/>
          <a:lstStyle/>
          <a:p>
            <a:r>
              <a:rPr lang="cs-CZ" sz="5400" i="1" dirty="0" smtClean="0">
                <a:solidFill>
                  <a:schemeClr val="accent1">
                    <a:lumMod val="75000"/>
                  </a:schemeClr>
                </a:solidFill>
              </a:rPr>
              <a:t>Užijte ve větách:</a:t>
            </a:r>
            <a:endParaRPr lang="cs-CZ" sz="54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056784" cy="4308872"/>
          </a:xfrm>
          <a:prstGeom prst="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ejjasnější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ejasnější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ejjistější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ejistější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ejjednodušší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ejednoduchý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ejedovatý</a:t>
            </a:r>
          </a:p>
          <a:p>
            <a:pPr algn="ctr"/>
            <a:r>
              <a:rPr lang="cs-CZ" sz="3200" b="1" i="1" dirty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ejjedovatější</a:t>
            </a:r>
            <a:endParaRPr lang="cs-CZ" sz="3200" i="1" dirty="0" smtClean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666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5083176"/>
            <a:ext cx="6512511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00B050"/>
                </a:solidFill>
              </a:rPr>
              <a:t>Příklady řešení: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6887" y="836712"/>
            <a:ext cx="8862546" cy="4392488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„</a:t>
            </a:r>
            <a:r>
              <a:rPr lang="cs-CZ" sz="2800" b="1" dirty="0" smtClean="0">
                <a:solidFill>
                  <a:srgbClr val="00B050"/>
                </a:solidFill>
              </a:rPr>
              <a:t>Nejjasnější</a:t>
            </a:r>
            <a:r>
              <a:rPr lang="cs-CZ" sz="2800" dirty="0" smtClean="0"/>
              <a:t> princezno,“ oslovil ji Honza.</a:t>
            </a:r>
          </a:p>
          <a:p>
            <a:r>
              <a:rPr lang="cs-CZ" sz="2800" dirty="0" smtClean="0"/>
              <a:t>Už mi to vysvětloval několikrát, ale je mi to stále </a:t>
            </a:r>
            <a:r>
              <a:rPr lang="cs-CZ" sz="2800" b="1" dirty="0" smtClean="0">
                <a:solidFill>
                  <a:srgbClr val="00B050"/>
                </a:solidFill>
              </a:rPr>
              <a:t>nejasnější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Nejjistější </a:t>
            </a:r>
            <a:r>
              <a:rPr lang="cs-CZ" sz="2800" dirty="0" smtClean="0"/>
              <a:t>jsem si v matematice.</a:t>
            </a:r>
          </a:p>
          <a:p>
            <a:r>
              <a:rPr lang="cs-CZ" sz="2800" dirty="0" smtClean="0"/>
              <a:t>Lhal, vymlouval se, ale vypadal stále </a:t>
            </a:r>
            <a:r>
              <a:rPr lang="cs-CZ" sz="2800" b="1" dirty="0" smtClean="0">
                <a:solidFill>
                  <a:srgbClr val="00B050"/>
                </a:solidFill>
              </a:rPr>
              <a:t>nejistější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Nejjednodušší</a:t>
            </a:r>
            <a:r>
              <a:rPr lang="cs-CZ" sz="2800" dirty="0" smtClean="0"/>
              <a:t> příklad jsem vypočítal za několik vteřin.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Nejednoduchý</a:t>
            </a:r>
            <a:r>
              <a:rPr lang="cs-CZ" sz="2800" dirty="0" smtClean="0"/>
              <a:t> příklad jsem počítal téměř půl hodiny.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Nejedovatého</a:t>
            </a:r>
            <a:r>
              <a:rPr lang="cs-CZ" sz="2800" dirty="0" smtClean="0"/>
              <a:t> hada není třeba se obávat.</a:t>
            </a:r>
          </a:p>
          <a:p>
            <a:r>
              <a:rPr lang="cs-CZ" sz="2800" dirty="0" smtClean="0"/>
              <a:t>Za </a:t>
            </a:r>
            <a:r>
              <a:rPr lang="cs-CZ" sz="2800" b="1" dirty="0">
                <a:solidFill>
                  <a:srgbClr val="00B050"/>
                </a:solidFill>
              </a:rPr>
              <a:t>nejjedovatějšího </a:t>
            </a:r>
            <a:r>
              <a:rPr lang="cs-CZ" sz="2800" dirty="0"/>
              <a:t>hada světa </a:t>
            </a:r>
            <a:r>
              <a:rPr lang="cs-CZ" sz="2800" dirty="0" smtClean="0"/>
              <a:t>je považována </a:t>
            </a:r>
            <a:r>
              <a:rPr lang="cs-CZ" sz="2800" dirty="0"/>
              <a:t>australská </a:t>
            </a:r>
            <a:r>
              <a:rPr lang="cs-CZ" sz="2800" dirty="0" err="1"/>
              <a:t>pakobra</a:t>
            </a:r>
            <a:r>
              <a:rPr lang="cs-CZ" sz="2800" dirty="0"/>
              <a:t> </a:t>
            </a:r>
            <a:r>
              <a:rPr lang="cs-CZ" sz="2800" i="1" dirty="0" err="1"/>
              <a:t>Taipan</a:t>
            </a:r>
            <a:r>
              <a:rPr lang="cs-CZ" sz="2800" i="1" dirty="0"/>
              <a:t> </a:t>
            </a:r>
            <a:r>
              <a:rPr lang="cs-CZ" sz="2800" i="1" dirty="0" smtClean="0"/>
              <a:t>menší. </a:t>
            </a:r>
          </a:p>
          <a:p>
            <a:endParaRPr lang="cs-CZ" sz="2800" i="1" dirty="0" smtClean="0"/>
          </a:p>
          <a:p>
            <a:endParaRPr lang="cs-CZ" dirty="0"/>
          </a:p>
        </p:txBody>
      </p:sp>
      <p:pic>
        <p:nvPicPr>
          <p:cNvPr id="4" name="Picture 4" descr="C:\Users\homolova\AppData\Local\Microsoft\Windows\Temporary Internet Files\Content.IE5\50RHYVP1\MC900326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906170" cy="77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07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979712" y="404664"/>
            <a:ext cx="5174578" cy="1440160"/>
          </a:xfrm>
        </p:spPr>
        <p:txBody>
          <a:bodyPr/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99592" y="2708920"/>
            <a:ext cx="7704856" cy="3240360"/>
          </a:xfrm>
        </p:spPr>
        <p:txBody>
          <a:bodyPr/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b="1" dirty="0"/>
              <a:t>KRAUSOVÁ, Zdeňka; TERŠOVÁ, Renata. </a:t>
            </a:r>
          </a:p>
          <a:p>
            <a:pPr algn="l"/>
            <a:r>
              <a:rPr lang="cs-CZ" b="1" i="1" dirty="0"/>
              <a:t>Český jazyk 6</a:t>
            </a:r>
            <a:r>
              <a:rPr lang="cs-CZ" b="1" dirty="0"/>
              <a:t>. Plzeň: Fraus, 2003, ISBN 80-7238-206-3. </a:t>
            </a:r>
          </a:p>
          <a:p>
            <a:pPr algn="l"/>
            <a:endParaRPr lang="cs-CZ" b="1" dirty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b="1" dirty="0" smtClean="0"/>
              <a:t>www.office.microsoft.com</a:t>
            </a:r>
          </a:p>
          <a:p>
            <a:pPr marL="342900" indent="-342900" algn="l">
              <a:buFont typeface="Wingdings" pitchFamily="2" charset="2"/>
              <a:buChar char="q"/>
            </a:pPr>
            <a:endParaRPr lang="cs-CZ" b="1" dirty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b="1" dirty="0"/>
              <a:t>Obrázky z galerie Klipart</a:t>
            </a:r>
          </a:p>
          <a:p>
            <a:pPr marL="342900" indent="-342900" algn="l">
              <a:buFont typeface="Wingdings" pitchFamily="2" charset="2"/>
              <a:buChar char="q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11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180</TotalTime>
  <Words>353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Přídavná jména 3</vt:lpstr>
      <vt:lpstr>Některá přídavná jména mohou vyjadřovat  trojí stupeň vlastností = dají se stupňovat</vt:lpstr>
      <vt:lpstr>Prezentace aplikace PowerPoint</vt:lpstr>
      <vt:lpstr>Utvořte tvary 2. a 3. stupně následujících přídavných jmen</vt:lpstr>
      <vt:lpstr>Řešení:</vt:lpstr>
      <vt:lpstr>Pamatuj!</vt:lpstr>
      <vt:lpstr>Užijte ve větách:</vt:lpstr>
      <vt:lpstr>Příklady 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Homolová</dc:creator>
  <cp:lastModifiedBy>Jiřina Homolová</cp:lastModifiedBy>
  <cp:revision>23</cp:revision>
  <dcterms:created xsi:type="dcterms:W3CDTF">2012-11-18T20:14:47Z</dcterms:created>
  <dcterms:modified xsi:type="dcterms:W3CDTF">2013-01-07T10:29:44Z</dcterms:modified>
</cp:coreProperties>
</file>