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57" r:id="rId5"/>
    <p:sldId id="258" r:id="rId6"/>
    <p:sldId id="261" r:id="rId7"/>
    <p:sldId id="262" r:id="rId8"/>
    <p:sldId id="267" r:id="rId9"/>
    <p:sldId id="263" r:id="rId10"/>
    <p:sldId id="266" r:id="rId11"/>
    <p:sldId id="268" r:id="rId12"/>
    <p:sldId id="269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E654CE-D6AA-4B50-9869-36268CDD365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5D4FB-15E9-4B4E-B272-BFF60047CF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534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FADE5-EEF6-4F5A-8ED0-38AE22954B45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8CFC7B-B059-4413-BBE0-C92D27A910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190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68D19-E43C-4238-8B48-DE1CA1CAAF29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91D3A-DB91-4C08-94E5-FC2B662B40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431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F1303-B15E-42E2-9F66-3E27A8C0627B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0D16CD-D4C2-4EC2-BF0A-500693E28A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42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F8D484-DF2F-46FA-964C-F619B126DDF0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3F092-B967-4D41-8C6E-273D501450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547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C88A1-51BB-4F36-B3B4-774F4662EE5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130D6-0C37-46F7-864D-75A39C68D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524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6623F-A0BE-448C-AD9E-5AA24D8FFFC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EEEEE-589F-4879-8D9F-B86FB50553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774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687F5-E072-45EC-9987-717ABEA15D65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38813-3776-4AB8-969C-DF7A43A26E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169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8DB065-E317-4E9D-B92A-8C6487654933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60C5FA-30D4-4100-857C-298EDD22A6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80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6304C-191E-4AF3-B43A-EF21F578141A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9167ED-0CD1-404C-BFE6-3432BC0203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167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D7E52-BA2E-4040-B7DC-5775C3CE2DF0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51D566-B0B1-4DE8-93D1-086B3BB14C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700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396E1E-AC32-4EB1-81B2-EAE402DFC1A9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B1E2DAD-0A89-49C3-B172-BEB9D3654E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Illustration_Cardamine_pratensis0.jpg" TargetMode="External"/><Relationship Id="rId13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12" Type="http://schemas.openxmlformats.org/officeDocument/2006/relationships/hyperlink" Target="http://cs.wikipedia.org/wiki/Soubor:Illustration_Ranunculus_repens0.jpg" TargetMode="External"/><Relationship Id="rId2" Type="http://schemas.openxmlformats.org/officeDocument/2006/relationships/hyperlink" Target="http://cs.wikipedia.org/wiki/Soubor:Illustration_Festuca_ovina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d/Chrysanthemum_leucanthemum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3.jpeg"/><Relationship Id="rId10" Type="http://schemas.openxmlformats.org/officeDocument/2006/relationships/hyperlink" Target="http://cs.wikipedia.org/wiki/Soubor:Illustration_Phleum_pratense0.jpg" TargetMode="External"/><Relationship Id="rId4" Type="http://schemas.openxmlformats.org/officeDocument/2006/relationships/hyperlink" Target="http://cs.wikipedia.org/wiki/Soubor:Koeh-203.jpg" TargetMode="External"/><Relationship Id="rId9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d/db/Mohelno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f/f1/Mohelenska_hadcova_step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hyperlink" Target="http://upload.wikimedia.org/wikipedia/commons/c/cc/Soil_profil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2/2f/Meander-Cuckmere_River-MT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b/b2/Round_bale_3066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c/cd/Pole_v_Cesku_lan_bez_mezi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a/af/Pole_v_Polsku_uzka_s_mezemi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e/ed/Eroze_u_Prerova_nad_Labem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ole_v_Polsku_uzka_s_mezemi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75699" y="2780928"/>
            <a:ext cx="7773987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VY_52_INOVACE_68_Louky, pastviny, pole-učební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986" y="4725144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647990" y="1556792"/>
            <a:ext cx="781208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cs-CZ" sz="3200" b="1" u="sng" smtClean="0"/>
              <a:t>LOUKY: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0" y="836613"/>
            <a:ext cx="8229600" cy="514508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smtClean="0"/>
              <a:t>Vzhled určují - </a:t>
            </a:r>
            <a:r>
              <a:rPr lang="cs-CZ" sz="2400" b="1" smtClean="0"/>
              <a:t>traviny-</a:t>
            </a:r>
          </a:p>
          <a:p>
            <a:pPr eaLnBrk="1" hangingPunct="1">
              <a:buFont typeface="Arial" charset="0"/>
              <a:buNone/>
            </a:pPr>
            <a:endParaRPr lang="cs-CZ" sz="2400" smtClean="0"/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- </a:t>
            </a:r>
            <a:r>
              <a:rPr lang="cs-CZ" sz="2400" b="1" smtClean="0"/>
              <a:t>travní společenstva</a:t>
            </a:r>
            <a:r>
              <a:rPr lang="cs-CZ" sz="2400" smtClean="0"/>
              <a:t>:</a:t>
            </a:r>
          </a:p>
        </p:txBody>
      </p:sp>
      <p:pic>
        <p:nvPicPr>
          <p:cNvPr id="3076" name="Picture 2" descr="kostřava ovčí (Festuca ovina">
            <a:hlinkClick r:id="rId2" tooltip="kostřava ovčí (Festuca ovin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908050"/>
            <a:ext cx="1412875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4" descr="Pýr plazivý (Elytrigia repens)">
            <a:hlinkClick r:id="rId4" tooltip="Pýr plazivý (Elytrigia repens)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908050"/>
            <a:ext cx="179070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 descr="Soubor:Chrysanthemum leucanthemum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500438"/>
            <a:ext cx="1768475" cy="309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8" descr="Řeřišnice luční">
            <a:hlinkClick r:id="rId8" tooltip="Řeřišnice luční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3429000"/>
            <a:ext cx="1814513" cy="298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10" descr="Bojínek luční (uprostřed a vpravo, vlevo bojínek tuhý)">
            <a:hlinkClick r:id="rId10" tooltip="Bojínek luční (uprostřed a vpravo, vlevo bojínek tuhý)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620713"/>
            <a:ext cx="1441450" cy="2411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12" descr="Pryskyřník plazivý">
            <a:hlinkClick r:id="rId12" tooltip="Pryskyřník plazivý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3500438"/>
            <a:ext cx="1725612" cy="284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Přímá spojovací šipka 10"/>
          <p:cNvCxnSpPr/>
          <p:nvPr/>
        </p:nvCxnSpPr>
        <p:spPr>
          <a:xfrm>
            <a:off x="2843213" y="1196975"/>
            <a:ext cx="288925" cy="144463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>
            <a:off x="1007269" y="2817019"/>
            <a:ext cx="1225550" cy="1588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cs-CZ" sz="2800" b="1" smtClean="0"/>
              <a:t>STEP: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507413" cy="521811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dirty="0" smtClean="0"/>
              <a:t>Přirozený travnatý porost. V ČR podobné stepím jsou suché stráně, skalnaté svahy a nivy. Uměle vytvořené jsou louky, pastviny a meze polí.</a:t>
            </a:r>
          </a:p>
          <a:p>
            <a:pPr eaLnBrk="1" hangingPunct="1">
              <a:buFont typeface="Arial" charset="0"/>
              <a:buNone/>
            </a:pPr>
            <a:r>
              <a:rPr lang="cs-CZ" sz="2400" u="sng" dirty="0" smtClean="0"/>
              <a:t>Složení rostlin určují vlastnosti půdy, voda, </a:t>
            </a:r>
          </a:p>
          <a:p>
            <a:pPr eaLnBrk="1" hangingPunct="1">
              <a:buFont typeface="Arial" charset="0"/>
              <a:buNone/>
            </a:pPr>
            <a:r>
              <a:rPr lang="cs-CZ" sz="2400" u="sng" dirty="0" smtClean="0"/>
              <a:t>Horniny zvětrávají  a tvoří </a:t>
            </a:r>
            <a:r>
              <a:rPr lang="cs-CZ" sz="2400" u="sng" dirty="0" smtClean="0"/>
              <a:t>půdy </a:t>
            </a:r>
            <a:r>
              <a:rPr lang="cs-CZ" sz="2400" dirty="0" smtClean="0"/>
              <a:t>– zásadité - </a:t>
            </a:r>
            <a:r>
              <a:rPr lang="cs-CZ" sz="2400" dirty="0" smtClean="0"/>
              <a:t>vápenec, </a:t>
            </a:r>
            <a:r>
              <a:rPr lang="cs-CZ" sz="2400" dirty="0" smtClean="0"/>
              <a:t>kyselé - </a:t>
            </a:r>
            <a:r>
              <a:rPr lang="cs-CZ" sz="2400" dirty="0" smtClean="0"/>
              <a:t>živce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Suché </a:t>
            </a:r>
            <a:r>
              <a:rPr lang="cs-CZ" sz="2400" b="1" dirty="0" smtClean="0"/>
              <a:t>oblasti - </a:t>
            </a:r>
            <a:r>
              <a:rPr lang="cs-CZ" sz="2400" dirty="0" smtClean="0"/>
              <a:t>kamenité stráně, skalní stepi, suché louky- pastviny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Mokré </a:t>
            </a:r>
            <a:r>
              <a:rPr lang="cs-CZ" sz="2400" b="1" dirty="0" smtClean="0"/>
              <a:t>oblasti -  </a:t>
            </a:r>
            <a:r>
              <a:rPr lang="cs-CZ" sz="2400" dirty="0" smtClean="0"/>
              <a:t>záplavové louky </a:t>
            </a:r>
            <a:r>
              <a:rPr lang="cs-CZ" sz="2400" dirty="0" smtClean="0"/>
              <a:t>řek = </a:t>
            </a:r>
            <a:r>
              <a:rPr lang="cs-CZ" sz="2400" b="1" dirty="0" smtClean="0"/>
              <a:t>údolní nivy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Pastviny </a:t>
            </a:r>
            <a:r>
              <a:rPr lang="cs-CZ" sz="2400" dirty="0" smtClean="0"/>
              <a:t>- </a:t>
            </a:r>
            <a:r>
              <a:rPr lang="cs-CZ" sz="2400" dirty="0" smtClean="0"/>
              <a:t>travní porosty spásané dobytkem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Louky </a:t>
            </a:r>
            <a:r>
              <a:rPr lang="cs-CZ" sz="2400" dirty="0" smtClean="0"/>
              <a:t>- </a:t>
            </a:r>
            <a:r>
              <a:rPr lang="cs-CZ" sz="2400" dirty="0" smtClean="0"/>
              <a:t>sečou se dvakrát do roka-senoseč a otavy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Rostliny se přizpůsobily sekání a spásání. 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Traviny </a:t>
            </a:r>
            <a:r>
              <a:rPr lang="cs-CZ" sz="2400" dirty="0" smtClean="0"/>
              <a:t>- </a:t>
            </a:r>
            <a:r>
              <a:rPr lang="cs-CZ" sz="2400" dirty="0" smtClean="0"/>
              <a:t>rozrůstají v trsy, kvetoucí rostliny rychle tvoří semena a často oddenky a přízemní růžice listů. Vytváří se typická společenstva.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Moheln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692150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0" y="908050"/>
            <a:ext cx="755650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Obr.7</a:t>
            </a:r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684213" y="188913"/>
            <a:ext cx="56165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/>
              <a:t>Přirozená step: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Mohelenska hadcova step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628775"/>
            <a:ext cx="3671888" cy="489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0" y="1268413"/>
            <a:ext cx="97155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Obr.8</a:t>
            </a:r>
          </a:p>
        </p:txBody>
      </p:sp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611188" y="620713"/>
            <a:ext cx="51133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/>
              <a:t>Skalnatá step:</a:t>
            </a:r>
          </a:p>
        </p:txBody>
      </p:sp>
      <p:pic>
        <p:nvPicPr>
          <p:cNvPr id="6149" name="Picture 2" descr="Soubor:Soil profil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2708275"/>
            <a:ext cx="3125788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Obdélník 5"/>
          <p:cNvSpPr>
            <a:spLocks noChangeArrowheads="1"/>
          </p:cNvSpPr>
          <p:nvPr/>
        </p:nvSpPr>
        <p:spPr bwMode="auto">
          <a:xfrm>
            <a:off x="3995738" y="908050"/>
            <a:ext cx="514826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Půdní horizonty tvořící pedosféru, O - Organická hmota, A - Humusový horizont, B - spodní anorganický horizont, C - podložní hornina</a:t>
            </a:r>
          </a:p>
        </p:txBody>
      </p:sp>
      <p:sp>
        <p:nvSpPr>
          <p:cNvPr id="6151" name="TextovéPole 6"/>
          <p:cNvSpPr txBox="1">
            <a:spLocks noChangeArrowheads="1"/>
          </p:cNvSpPr>
          <p:nvPr/>
        </p:nvSpPr>
        <p:spPr bwMode="auto">
          <a:xfrm>
            <a:off x="4859338" y="476250"/>
            <a:ext cx="428466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/>
              <a:t>Složení půd:</a:t>
            </a:r>
          </a:p>
        </p:txBody>
      </p:sp>
      <p:sp>
        <p:nvSpPr>
          <p:cNvPr id="6152" name="TextovéPole 7"/>
          <p:cNvSpPr txBox="1">
            <a:spLocks noChangeArrowheads="1"/>
          </p:cNvSpPr>
          <p:nvPr/>
        </p:nvSpPr>
        <p:spPr bwMode="auto">
          <a:xfrm>
            <a:off x="4932363" y="6381750"/>
            <a:ext cx="122396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Meander-Cuckmere River-M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412875"/>
            <a:ext cx="8061325" cy="524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0" y="1341438"/>
            <a:ext cx="16922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Obr.10</a:t>
            </a:r>
          </a:p>
        </p:txBody>
      </p:sp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1201594" y="836613"/>
            <a:ext cx="67691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 dirty="0"/>
              <a:t>Údolní nivy</a:t>
            </a:r>
            <a:r>
              <a:rPr lang="cs-CZ" sz="2400" dirty="0"/>
              <a:t>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Round bale 3066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908050"/>
            <a:ext cx="721995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179388" y="1268413"/>
            <a:ext cx="1008062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Obr.11</a:t>
            </a:r>
          </a:p>
        </p:txBody>
      </p:sp>
      <p:sp>
        <p:nvSpPr>
          <p:cNvPr id="8196" name="TextovéPole 3"/>
          <p:cNvSpPr txBox="1">
            <a:spLocks noChangeArrowheads="1"/>
          </p:cNvSpPr>
          <p:nvPr/>
        </p:nvSpPr>
        <p:spPr bwMode="auto">
          <a:xfrm>
            <a:off x="827088" y="333375"/>
            <a:ext cx="831691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/>
              <a:t>Senoseč: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Pole: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dirty="0" smtClean="0"/>
              <a:t>Odstranění původních rostlin, pěstování </a:t>
            </a:r>
            <a:r>
              <a:rPr lang="cs-CZ" sz="2400" b="1" dirty="0" smtClean="0"/>
              <a:t>ušlechtilých monokultur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- kukuřice, pšenice, oves, ječmen, žito=</a:t>
            </a:r>
            <a:r>
              <a:rPr lang="cs-CZ" sz="2400" b="1" dirty="0" smtClean="0"/>
              <a:t> obiloviny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- brambory, řepa= </a:t>
            </a:r>
            <a:r>
              <a:rPr lang="cs-CZ" sz="2400" b="1" dirty="0" smtClean="0"/>
              <a:t>okopaniny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- řepka, mák, len, slunečnice= </a:t>
            </a:r>
            <a:r>
              <a:rPr lang="cs-CZ" sz="2400" b="1" dirty="0" smtClean="0"/>
              <a:t>olejniny, technické plodiny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- </a:t>
            </a:r>
            <a:r>
              <a:rPr lang="cs-CZ" sz="2400" dirty="0" smtClean="0"/>
              <a:t>hrách, čočka= </a:t>
            </a:r>
            <a:r>
              <a:rPr lang="cs-CZ" sz="2400" b="1" dirty="0" smtClean="0"/>
              <a:t>bobovité luštěniny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Osevní plán= střídání rostlin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péče:  </a:t>
            </a:r>
            <a:r>
              <a:rPr lang="cs-CZ" sz="2400" dirty="0" smtClean="0"/>
              <a:t>sklizeň, hnojení, provzdušnění, setba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Konkurence: </a:t>
            </a:r>
            <a:r>
              <a:rPr lang="cs-CZ" sz="2400" u="sng" dirty="0" smtClean="0"/>
              <a:t>plevele</a:t>
            </a:r>
            <a:r>
              <a:rPr lang="cs-CZ" sz="2400" dirty="0" smtClean="0"/>
              <a:t>- rychlý růst, rychlá tvorba semen, oddenky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		         </a:t>
            </a:r>
            <a:r>
              <a:rPr lang="cs-CZ" sz="2400" u="sng" dirty="0" smtClean="0"/>
              <a:t> škůdci- </a:t>
            </a:r>
            <a:r>
              <a:rPr lang="cs-CZ" sz="2400" dirty="0" smtClean="0"/>
              <a:t>hlodavci, hmyz….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Eroze půd: </a:t>
            </a:r>
            <a:r>
              <a:rPr lang="cs-CZ" sz="2400" dirty="0" smtClean="0"/>
              <a:t>odkrytá půda- vítr, voda – odnos do toků-1cm půd se tvoří 150let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Ochrana před erozí- zelené hnojení, aleje, hájky, meze, remízky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Pole v Cesku lan bez mez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981075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0" y="981075"/>
            <a:ext cx="9001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Obr.12</a:t>
            </a:r>
          </a:p>
        </p:txBody>
      </p:sp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755650" y="549275"/>
            <a:ext cx="79216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/>
              <a:t>Pole- lány, kde hrozí odnos půdy= </a:t>
            </a:r>
            <a:r>
              <a:rPr lang="cs-CZ" sz="2400" b="1"/>
              <a:t>eroze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 descr="Soubor:Pole v Polsku uzka s mezem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908050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ovéPole 3"/>
          <p:cNvSpPr txBox="1">
            <a:spLocks noChangeArrowheads="1"/>
          </p:cNvSpPr>
          <p:nvPr/>
        </p:nvSpPr>
        <p:spPr bwMode="auto">
          <a:xfrm>
            <a:off x="0" y="836613"/>
            <a:ext cx="1331913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Obr.13</a:t>
            </a:r>
          </a:p>
        </p:txBody>
      </p:sp>
      <p:sp>
        <p:nvSpPr>
          <p:cNvPr id="11268" name="TextovéPole 4"/>
          <p:cNvSpPr txBox="1">
            <a:spLocks noChangeArrowheads="1"/>
          </p:cNvSpPr>
          <p:nvPr/>
        </p:nvSpPr>
        <p:spPr bwMode="auto">
          <a:xfrm>
            <a:off x="395288" y="188913"/>
            <a:ext cx="87487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Meze</a:t>
            </a:r>
            <a:r>
              <a:rPr lang="cs-CZ" sz="2000"/>
              <a:t>: lemují cesty a pole, brání erozi, travní společenstva</a:t>
            </a:r>
          </a:p>
          <a:p>
            <a:pPr eaLnBrk="1" hangingPunct="1"/>
            <a:r>
              <a:rPr lang="cs-CZ" sz="2000"/>
              <a:t>Remízky: keře a stromy tvořící hájky, úkryt živočichů, ochrana půd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Eroze u Prerova nad Labem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333375"/>
            <a:ext cx="4602162" cy="626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2916238" y="404813"/>
            <a:ext cx="115093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Obr.14</a:t>
            </a:r>
          </a:p>
        </p:txBody>
      </p:sp>
      <p:sp>
        <p:nvSpPr>
          <p:cNvPr id="12292" name="TextovéPole 3"/>
          <p:cNvSpPr txBox="1">
            <a:spLocks noChangeArrowheads="1"/>
          </p:cNvSpPr>
          <p:nvPr/>
        </p:nvSpPr>
        <p:spPr bwMode="auto">
          <a:xfrm>
            <a:off x="323850" y="908050"/>
            <a:ext cx="36718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 sz="2400"/>
          </a:p>
        </p:txBody>
      </p:sp>
      <p:sp>
        <p:nvSpPr>
          <p:cNvPr id="12293" name="TextovéPole 4"/>
          <p:cNvSpPr txBox="1">
            <a:spLocks noChangeArrowheads="1"/>
          </p:cNvSpPr>
          <p:nvPr/>
        </p:nvSpPr>
        <p:spPr bwMode="auto">
          <a:xfrm>
            <a:off x="179388" y="981075"/>
            <a:ext cx="403225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 dirty="0"/>
              <a:t>Eroze půdy</a:t>
            </a:r>
            <a:r>
              <a:rPr lang="cs-CZ" sz="2400" dirty="0"/>
              <a:t>:</a:t>
            </a:r>
          </a:p>
          <a:p>
            <a:pPr eaLnBrk="1" hangingPunct="1"/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cs-CZ" sz="2800" b="1" u="sng" smtClean="0"/>
              <a:t>Kontrolní otázky: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</a:pPr>
            <a:r>
              <a:rPr lang="cs-CZ" sz="2400" smtClean="0">
                <a:solidFill>
                  <a:srgbClr val="00B050"/>
                </a:solidFill>
              </a:rPr>
              <a:t>Jaké druhy půdy znáš?</a:t>
            </a:r>
          </a:p>
          <a:p>
            <a:pPr marL="457200" indent="-457200">
              <a:buFont typeface="Arial" charset="0"/>
              <a:buAutoNum type="arabicPeriod"/>
            </a:pPr>
            <a:r>
              <a:rPr lang="cs-CZ" sz="2400" smtClean="0">
                <a:solidFill>
                  <a:srgbClr val="00B050"/>
                </a:solidFill>
              </a:rPr>
              <a:t>Zopakuj složení půdy, jak půda vzniká?</a:t>
            </a:r>
          </a:p>
          <a:p>
            <a:pPr marL="457200" indent="-457200">
              <a:buFont typeface="Arial" charset="0"/>
              <a:buAutoNum type="arabicPeriod"/>
            </a:pPr>
            <a:r>
              <a:rPr lang="cs-CZ" sz="2400" smtClean="0">
                <a:solidFill>
                  <a:srgbClr val="00B050"/>
                </a:solidFill>
              </a:rPr>
              <a:t>Jak probíhají změny na louce během roku.</a:t>
            </a:r>
          </a:p>
          <a:p>
            <a:pPr marL="457200" indent="-457200">
              <a:buFont typeface="Arial" charset="0"/>
              <a:buAutoNum type="arabicPeriod"/>
            </a:pPr>
            <a:r>
              <a:rPr lang="cs-CZ" sz="2400" smtClean="0">
                <a:solidFill>
                  <a:srgbClr val="00B050"/>
                </a:solidFill>
              </a:rPr>
              <a:t>Vyjmenuj  známé obilniny, okopaniny, technické plodiny.</a:t>
            </a:r>
          </a:p>
          <a:p>
            <a:pPr marL="457200" indent="-457200">
              <a:buFont typeface="Arial" charset="0"/>
              <a:buAutoNum type="arabicPeriod"/>
            </a:pPr>
            <a:r>
              <a:rPr lang="cs-CZ" sz="2400" smtClean="0">
                <a:solidFill>
                  <a:srgbClr val="00B050"/>
                </a:solidFill>
              </a:rPr>
              <a:t>Zařaď plodiny:</a:t>
            </a:r>
          </a:p>
          <a:p>
            <a:pPr marL="457200" indent="-457200">
              <a:buFont typeface="Arial" charset="0"/>
              <a:buAutoNum type="alphaLcParenR"/>
            </a:pPr>
            <a:r>
              <a:rPr lang="cs-CZ" sz="2400" smtClean="0"/>
              <a:t>Žito seté			1) okopanina</a:t>
            </a:r>
          </a:p>
          <a:p>
            <a:pPr marL="457200" indent="-457200">
              <a:buFont typeface="Arial" charset="0"/>
              <a:buAutoNum type="alphaLcParenR"/>
            </a:pPr>
            <a:r>
              <a:rPr lang="cs-CZ" sz="2400" smtClean="0"/>
              <a:t>Lilek brambor		2) technická plodina</a:t>
            </a:r>
          </a:p>
          <a:p>
            <a:pPr marL="457200" indent="-457200">
              <a:buFont typeface="Arial" charset="0"/>
              <a:buAutoNum type="alphaLcParenR"/>
            </a:pPr>
            <a:r>
              <a:rPr lang="cs-CZ" sz="2400" smtClean="0"/>
              <a:t>Hrách žlutý		3) luštěnina</a:t>
            </a:r>
          </a:p>
          <a:p>
            <a:pPr marL="457200" indent="-457200">
              <a:buFont typeface="Arial" charset="0"/>
              <a:buAutoNum type="alphaLcParenR"/>
            </a:pPr>
            <a:r>
              <a:rPr lang="cs-CZ" sz="2400" smtClean="0"/>
              <a:t>Řepka olejka		4) obilniny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684213" y="620713"/>
            <a:ext cx="6335712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obr.1-http://cs.wikipedia.org/wiki/Soubor:Illustration_Festuca_ovina0.jpg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Obr.2-http://cs.wikipedia.org/wiki/Soubor:Koeh-203.jpg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Obr.3-http://cs.wikipedia.org/wiki/Soubor:Illustration_Phleum_pratense0.jpg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Obr.4-http://cs.wikipedia.org/wiki/Soubor:Chrysanthemum_leucanthemum.jpg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Obr.5-http://cs.wikipedia.org/wiki/Soubor:Illustration_Cardamine_pratensis0.jpg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Obr.6-http://cs.wikipedia.org/wiki/Soubor:Illustration_Ranunculus_repens0.jpg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Obr.7-http://cs.wikipedia.org/wiki/Soubor:Mohelno.jpg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Obr.8-http://upload.wikimedia.org/wikipedia/commons/f/f1/Mohelenska_hadcova_step.jpg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Obr.9-http://cs.wikipedia.org/wiki/Soubor:Soil_profile.jpg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Obr.10-http://cs.wikipedia.org/wiki/Soubor:Meander-Cuckmere_River-MT.JPG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Obr.11-http://cs.wikipedia.org/wiki/Soubor:Round_bale_3066.jpg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Obr.12-http://cs.wikipedia.org/wiki/Soubor:Pole_v_Cesku_lan_bez_mezi.jpg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Obr.13- </a:t>
            </a:r>
            <a:r>
              <a:rPr lang="cs-CZ" sz="1200">
                <a:latin typeface="Calibri" pitchFamily="34" charset="0"/>
                <a:hlinkClick r:id="rId2"/>
              </a:rPr>
              <a:t>http://cs.wikipedia.org/wiki/Soubor:Pole_v_Polsku_uzka_s_mezemi.jpg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Obr.14 http://cs.wikipedia.org/wiki/Soubor:Eroze_u_Prerova_nad_Labem.jpg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383</Words>
  <Application>Microsoft Office PowerPoint</Application>
  <PresentationFormat>Předvádění na obrazovce (4:3)</PresentationFormat>
  <Paragraphs>71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VY_52_INOVACE_68_Louky, pastviny, pole-učební text</vt:lpstr>
      <vt:lpstr>LOUKY:</vt:lpstr>
      <vt:lpstr>STEP:</vt:lpstr>
      <vt:lpstr>Prezentace aplikace PowerPoint</vt:lpstr>
      <vt:lpstr>Prezentace aplikace PowerPoint</vt:lpstr>
      <vt:lpstr>Prezentace aplikace PowerPoint</vt:lpstr>
      <vt:lpstr>Prezentace aplikace PowerPoint</vt:lpstr>
      <vt:lpstr>Pole:</vt:lpstr>
      <vt:lpstr>Prezentace aplikace PowerPoint</vt:lpstr>
      <vt:lpstr>Prezentace aplikace PowerPoint</vt:lpstr>
      <vt:lpstr>Prezentace aplikace PowerPoint</vt:lpstr>
      <vt:lpstr>Kontrolní otázky: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Hercík</dc:creator>
  <cp:lastModifiedBy>Hercíková</cp:lastModifiedBy>
  <cp:revision>21</cp:revision>
  <dcterms:created xsi:type="dcterms:W3CDTF">2011-05-16T17:12:53Z</dcterms:created>
  <dcterms:modified xsi:type="dcterms:W3CDTF">2011-06-30T07:34:24Z</dcterms:modified>
</cp:coreProperties>
</file>