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0"/>
  </p:notesMasterIdLst>
  <p:handoutMasterIdLst>
    <p:handoutMasterId r:id="rId51"/>
  </p:handoutMasterIdLst>
  <p:sldIdLst>
    <p:sldId id="256" r:id="rId2"/>
    <p:sldId id="257" r:id="rId3"/>
    <p:sldId id="268" r:id="rId4"/>
    <p:sldId id="269" r:id="rId5"/>
    <p:sldId id="270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5" r:id="rId17"/>
    <p:sldId id="283" r:id="rId18"/>
    <p:sldId id="284" r:id="rId19"/>
    <p:sldId id="282" r:id="rId20"/>
    <p:sldId id="286" r:id="rId21"/>
    <p:sldId id="287" r:id="rId22"/>
    <p:sldId id="288" r:id="rId23"/>
    <p:sldId id="289" r:id="rId24"/>
    <p:sldId id="290" r:id="rId25"/>
    <p:sldId id="291" r:id="rId26"/>
    <p:sldId id="292" r:id="rId27"/>
    <p:sldId id="293" r:id="rId28"/>
    <p:sldId id="294" r:id="rId29"/>
    <p:sldId id="295" r:id="rId30"/>
    <p:sldId id="296" r:id="rId31"/>
    <p:sldId id="297" r:id="rId32"/>
    <p:sldId id="298" r:id="rId33"/>
    <p:sldId id="302" r:id="rId34"/>
    <p:sldId id="300" r:id="rId35"/>
    <p:sldId id="301" r:id="rId36"/>
    <p:sldId id="299" r:id="rId37"/>
    <p:sldId id="303" r:id="rId38"/>
    <p:sldId id="304" r:id="rId39"/>
    <p:sldId id="305" r:id="rId40"/>
    <p:sldId id="306" r:id="rId41"/>
    <p:sldId id="307" r:id="rId42"/>
    <p:sldId id="308" r:id="rId43"/>
    <p:sldId id="309" r:id="rId44"/>
    <p:sldId id="310" r:id="rId45"/>
    <p:sldId id="311" r:id="rId46"/>
    <p:sldId id="312" r:id="rId47"/>
    <p:sldId id="313" r:id="rId48"/>
    <p:sldId id="267" r:id="rId4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323" autoAdjust="0"/>
    <p:restoredTop sz="94660"/>
  </p:normalViewPr>
  <p:slideViewPr>
    <p:cSldViewPr>
      <p:cViewPr>
        <p:scale>
          <a:sx n="100" d="100"/>
          <a:sy n="100" d="100"/>
        </p:scale>
        <p:origin x="-420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2171838" cy="9217183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handoutMaster" Target="handoutMasters/handoutMaster1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fld id="{FE221147-70E1-4EB4-9EC2-E38FF03116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fld id="{B19502DE-7D4C-4122-9DEE-516F81BC6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123B750-73F4-433F-8893-AB3667B51BB2}" type="slidenum">
              <a:rPr lang="cs-CZ" smtClean="0">
                <a:latin typeface="Arial" pitchFamily="34" charset="0"/>
              </a:rPr>
              <a:pPr/>
              <a:t>1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 Jednotlivé obrazovky jsou interaktivní . Po vybrání jedné varianty nás při správné odpovědi pustí prezentace k následující otázce. Při špatné odpovědi nás  nechá odpověď zopakovat.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C490E61-892A-4E5D-A72A-BEBBDD71C6A3}" type="slidenum">
              <a:rPr lang="cs-CZ" smtClean="0">
                <a:latin typeface="Arial" pitchFamily="34" charset="0"/>
              </a:rPr>
              <a:pPr/>
              <a:t>2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baseline="0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baseline="0" dirty="0" smtClean="0"/>
          </a:p>
          <a:p>
            <a:endParaRPr lang="cs-CZ" sz="1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19502DE-7D4C-4122-9DEE-516F81BC6EDA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8A13394-14B3-4632-8CA5-3E8D26C60033}" type="slidenum">
              <a:rPr lang="cs-CZ" smtClean="0">
                <a:latin typeface="Arial" pitchFamily="34" charset="0"/>
              </a:rPr>
              <a:pPr/>
              <a:t>48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28629F-6BFD-421D-B626-5A1F0B1D52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26BFAC-6AE0-46D8-9B08-AE2671D99C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88CD5B-6C4B-4CDE-BE74-F075053E2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E28943-F854-41BF-8231-037CBCBC6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DA6DDB-C7DE-4690-BCCB-4AE5A5C72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4C1541-6A42-4772-A360-416C636062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04D8AB-F358-40C5-97C5-630D02A03F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ED4F5F-AAD7-4C2F-A261-635A11B4AF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56BCBA-D7FE-4050-89A5-01132EF6E0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645372-EC33-4BEC-9490-748376225C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7943F2-A724-425B-B150-C8A3674529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09879C-2335-48E7-9A0C-3FE93D9092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FB099B-7FA2-464C-AE94-9188336E95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latin typeface="Arial" charset="0"/>
              </a:defRPr>
            </a:lvl1pPr>
          </a:lstStyle>
          <a:p>
            <a:pPr>
              <a:defRPr/>
            </a:pPr>
            <a:fld id="{483B8EE3-DB02-4B46-A597-64FB3C3628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1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4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7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4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0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7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3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0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6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slide" Target="slide37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9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6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" Target="slide41.xml"/><Relationship Id="rId2" Type="http://schemas.openxmlformats.org/officeDocument/2006/relationships/slide" Target="slide40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2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9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" Target="slide43.xml"/><Relationship Id="rId2" Type="http://schemas.openxmlformats.org/officeDocument/2006/relationships/slide" Target="slide44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5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2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" Target="slide46.xml"/><Relationship Id="rId2" Type="http://schemas.openxmlformats.org/officeDocument/2006/relationships/slide" Target="slide47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8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5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://graphixspark.blogspot.cz/2011/07/cute-and-beautiful-emoticon-icon-pack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.png"/><Relationship Id="rId5" Type="http://schemas.openxmlformats.org/officeDocument/2006/relationships/hyperlink" Target="http://www.ewizard.cz./logistika" TargetMode="External"/><Relationship Id="rId4" Type="http://schemas.openxmlformats.org/officeDocument/2006/relationships/hyperlink" Target="http://www.nextfinance.cz/slovn&#237;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>
                <a:latin typeface="Arial" pitchFamily="34" charset="0"/>
              </a:rPr>
              <a:t>CZ.1.07/1.5.00/34.0448</a:t>
            </a:r>
          </a:p>
        </p:txBody>
      </p:sp>
      <p:sp>
        <p:nvSpPr>
          <p:cNvPr id="2051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C973436-1DDB-41C7-A516-BD8C662937A2}" type="slidenum">
              <a:rPr lang="cs-CZ" smtClean="0">
                <a:latin typeface="Arial" pitchFamily="34" charset="0"/>
              </a:rPr>
              <a:pPr/>
              <a:t>1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205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2053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6" name="Picture 11" descr="logo2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7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2058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>
                <a:latin typeface="Arial" pitchFamily="34" charset="0"/>
              </a:rPr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2320AA5-2412-4623-B9C8-197BD6579575}" type="slidenum">
              <a:rPr lang="cs-CZ" smtClean="0">
                <a:latin typeface="Arial" pitchFamily="34" charset="0"/>
              </a:rPr>
              <a:pPr/>
              <a:t>2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307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</p:nvPr>
        </p:nvGraphicFramePr>
        <p:xfrm>
          <a:off x="1241556" y="458604"/>
          <a:ext cx="6697663" cy="5188656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3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ICT-SZ1_17 Znáte tyto ekonomické pojmy ? (kvíz 2)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537, Hluboká nad Vltavou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Milena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Luxíková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Všeobecná ekonomika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- 4. ročník SOŠ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Leden  2013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Kvíz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Materiál je určen k zjištění znalosti</a:t>
                      </a:r>
                      <a:r>
                        <a:rPr lang="cs-CZ" sz="1400" baseline="0" dirty="0" smtClean="0"/>
                        <a:t> pojmů</a:t>
                      </a:r>
                      <a:r>
                        <a:rPr lang="cs-CZ" sz="1400" dirty="0" smtClean="0"/>
                        <a:t> z oblasti </a:t>
                      </a:r>
                      <a:r>
                        <a:rPr lang="cs-CZ" sz="1400" baseline="0" dirty="0" smtClean="0"/>
                        <a:t> všeobecné ekonomiky</a:t>
                      </a:r>
                      <a:r>
                        <a:rPr lang="cs-CZ" sz="1400" dirty="0" smtClean="0"/>
                        <a:t>,</a:t>
                      </a:r>
                      <a:r>
                        <a:rPr lang="cs-CZ" sz="1400" baseline="0" dirty="0" smtClean="0"/>
                        <a:t>  zejména žákům vyšších ročníků středních škol. Zábavnou formou umožňuje odpovídat na otázky.</a:t>
                      </a:r>
                      <a:r>
                        <a:rPr lang="cs-CZ" sz="1400" dirty="0" smtClean="0"/>
                        <a:t> Jednotlivé obrazovky jsou interaktivní . Po vybrání jedné varianty nás při správné  odpovědi pustí prezentace k následující otázce. Při špatné odpovědi nás  nechá odpověď zopakovat.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113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4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5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6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Rating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 bwMode="auto">
          <a:xfrm>
            <a:off x="431448" y="3158964"/>
            <a:ext cx="3780504" cy="2970396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457200" indent="-4572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ohodnocení schopnosti ekonomického subjektu splácet závazky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 bwMode="auto">
          <a:xfrm>
            <a:off x="4842036" y="3158964"/>
            <a:ext cx="3960528" cy="2970396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neschopnost ekonomického subjektu splácet závazky 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Centrální depozitář cenných papírů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 bwMode="auto">
          <a:xfrm>
            <a:off x="521460" y="3429000"/>
            <a:ext cx="3510468" cy="171022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státem zřízená instituce, která zajišťuje evidenci cenných papírů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 bwMode="auto">
          <a:xfrm>
            <a:off x="5112072" y="3429000"/>
            <a:ext cx="3690492" cy="171022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soukromá instituce, která vydává cenné papíry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Šedá ekonomika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 bwMode="auto">
          <a:xfrm>
            <a:off x="611472" y="3158964"/>
            <a:ext cx="3420456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nezdaněná část ekonomiky nestojící mimo zákon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 bwMode="auto">
          <a:xfrm>
            <a:off x="5022060" y="3158964"/>
            <a:ext cx="3690492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nezdaněná část ekonomiky stojící mimo zákon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Tržní cena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690492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cena, za kterou se dá zboží v daný okamžik na trhu prodat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 bwMode="auto">
          <a:xfrm>
            <a:off x="4932048" y="3158964"/>
            <a:ext cx="3870516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cena vzniklá při výrobě výrobku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Běžný účet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zachycuje peněžní toky spojené s pohybem zboží a služeb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zachycuje peněžní toky spojené s pohybem kapitálu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Černá ekonomika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nezdaněná část ekonomiky, která zároveň nestojí mimo zákon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nezdaněná část ekonomiky, která zároveň stojí mimo zákon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20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21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Daňový ráj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místa, kde se platí nadměrně vysoké daně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místa, kde se platí nízké nebo vůbec žádné daně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22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23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771760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24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Dluhopis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cenný papír. Emitent si půjčuje od kupce dluhopisu peníze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šek. Věřitel si půjčuje peníze od emitenta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25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26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27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Eurozóna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území států EU, kteří přijali euro jako společnou měnu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území všech států EU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28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29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30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Clo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dávka placená státem při přechodu zboží přes hranici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dávka vybíraná státem při přechodu zboží přes hranici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31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32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33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Daň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zákonem stanovená povinná a nenávratná platba, kterou stát vymáhá od různých subjektů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dobrovolná platba státu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34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35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36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Důchod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peněžní příjem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peněžní úbytek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37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38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39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Emise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vydání nových peněz, cenných papírů, známek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stažení peněz z oběhu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40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41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42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Hypotéka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půjčka na cokoli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zástavní právo na nemovitost při poskytnutí půjčky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43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44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45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IČO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identifikační číslo bankovky. Přiděluje ho ČNB při vydávání bankovek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identifikační číslo organizace. Přiděluje ho ŽU nebo RS podnikatelům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46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47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>
                <a:latin typeface="Arial" pitchFamily="34" charset="0"/>
              </a:rPr>
              <a:t>CZ.1.07/1.5.00/34.0448</a:t>
            </a:r>
          </a:p>
        </p:txBody>
      </p:sp>
      <p:sp>
        <p:nvSpPr>
          <p:cNvPr id="409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3200114-9EAE-4D60-A817-3A986C36C9A4}" type="slidenum">
              <a:rPr lang="cs-CZ" smtClean="0">
                <a:latin typeface="Arial" pitchFamily="34" charset="0"/>
              </a:rPr>
              <a:pPr/>
              <a:t>48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410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20" y="998676"/>
            <a:ext cx="6913563" cy="3690492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6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r>
              <a:rPr lang="cs-CZ" sz="1600" b="1" dirty="0" smtClean="0">
                <a:solidFill>
                  <a:srgbClr val="002060"/>
                </a:solidFill>
              </a:rPr>
              <a:t>Použité zdroje</a:t>
            </a:r>
            <a:endParaRPr lang="cs-CZ" sz="1600" b="1" dirty="0" smtClean="0"/>
          </a:p>
          <a:p>
            <a:pPr eaLnBrk="1" hangingPunct="1"/>
            <a:r>
              <a:rPr lang="cs-CZ" sz="1600" b="1" dirty="0" smtClean="0">
                <a:solidFill>
                  <a:srgbClr val="002060"/>
                </a:solidFill>
              </a:rPr>
              <a:t>Objekty použité k vytvoření prezentace jsou  dostupné na adrese </a:t>
            </a:r>
            <a:r>
              <a:rPr lang="cs-CZ" sz="1600" dirty="0" smtClean="0">
                <a:hlinkClick r:id="rId3"/>
              </a:rPr>
              <a:t>http://graphixspark.blogspot.cz/2011/07/cute-and-beautiful-emoticon-icon-pack.html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4"/>
              </a:rPr>
              <a:t>www.</a:t>
            </a:r>
            <a:r>
              <a:rPr lang="cs-CZ" sz="1600" dirty="0" err="1" smtClean="0">
                <a:hlinkClick r:id="rId4"/>
              </a:rPr>
              <a:t>nextfinance.cz</a:t>
            </a:r>
            <a:r>
              <a:rPr lang="cs-CZ" sz="1600" dirty="0" smtClean="0">
                <a:hlinkClick r:id="rId4"/>
              </a:rPr>
              <a:t>/slovník</a:t>
            </a:r>
            <a:endParaRPr lang="cs-CZ" sz="1600" dirty="0" smtClean="0"/>
          </a:p>
          <a:p>
            <a:pPr eaLnBrk="1" hangingPunct="1"/>
            <a:r>
              <a:rPr lang="cs-CZ" sz="1600" dirty="0" err="1" smtClean="0"/>
              <a:t>Sstzr.cz</a:t>
            </a:r>
            <a:r>
              <a:rPr lang="cs-CZ" sz="1600" dirty="0" smtClean="0"/>
              <a:t>/</a:t>
            </a:r>
            <a:r>
              <a:rPr lang="cs-CZ" sz="1600" dirty="0" err="1" smtClean="0"/>
              <a:t>download</a:t>
            </a:r>
            <a:r>
              <a:rPr lang="cs-CZ" sz="1600" dirty="0" smtClean="0"/>
              <a:t>/cat1/ekonomie_slovník.</a:t>
            </a:r>
            <a:r>
              <a:rPr lang="cs-CZ" sz="1600" dirty="0" err="1" smtClean="0"/>
              <a:t>pdf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5"/>
              </a:rPr>
              <a:t>www.</a:t>
            </a:r>
            <a:r>
              <a:rPr lang="cs-CZ" sz="1600" dirty="0" err="1" smtClean="0">
                <a:hlinkClick r:id="rId5"/>
              </a:rPr>
              <a:t>ewizard.cz</a:t>
            </a:r>
            <a:r>
              <a:rPr lang="cs-CZ" sz="1600" dirty="0" smtClean="0">
                <a:hlinkClick r:id="rId5"/>
              </a:rPr>
              <a:t>./logistika</a:t>
            </a:r>
            <a:r>
              <a:rPr lang="cs-CZ" sz="1600" dirty="0" smtClean="0"/>
              <a:t> - slovník.</a:t>
            </a:r>
            <a:r>
              <a:rPr lang="cs-CZ" sz="1600" dirty="0" err="1" smtClean="0"/>
              <a:t>php</a:t>
            </a:r>
            <a:r>
              <a:rPr lang="cs-CZ" sz="1600" dirty="0" smtClean="0"/>
              <a:t>?detail=242</a:t>
            </a:r>
          </a:p>
          <a:p>
            <a:pPr eaLnBrk="1" hangingPunct="1"/>
            <a:r>
              <a:rPr lang="cs-CZ" sz="1600" dirty="0" smtClean="0">
                <a:solidFill>
                  <a:srgbClr val="002060"/>
                </a:solidFill>
              </a:rPr>
              <a:t>Vlastní tvorba autora</a:t>
            </a: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4106" name="Picture 5" descr="LOGO Investice do rozvoje vzdělán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1269</TotalTime>
  <Words>687</Words>
  <Application>Microsoft Office PowerPoint</Application>
  <PresentationFormat>Předvádění na obrazovce (4:3)</PresentationFormat>
  <Paragraphs>192</Paragraphs>
  <Slides>48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48</vt:i4>
      </vt:variant>
    </vt:vector>
  </HeadingPairs>
  <TitlesOfParts>
    <vt:vector size="49" baseType="lpstr">
      <vt:lpstr>Výchozí návrh</vt:lpstr>
      <vt:lpstr>Využití ICT pro rozvoj klíčových kompetencí  CZ.1.07/1.5.00/34.0448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Znáte tyto ekonomické pojmy? (kvíz 2)</dc:title>
  <dc:creator>SOŠE Hluboká nad Vltavou</dc:creator>
  <cp:lastModifiedBy>FSC</cp:lastModifiedBy>
  <cp:revision>69</cp:revision>
  <dcterms:created xsi:type="dcterms:W3CDTF">2012-07-02T13:04:44Z</dcterms:created>
  <dcterms:modified xsi:type="dcterms:W3CDTF">2013-01-10T16:39:38Z</dcterms:modified>
</cp:coreProperties>
</file>