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57" r:id="rId2"/>
    <p:sldId id="258" r:id="rId3"/>
    <p:sldId id="260" r:id="rId4"/>
    <p:sldId id="263" r:id="rId5"/>
    <p:sldId id="261" r:id="rId6"/>
    <p:sldId id="264" r:id="rId7"/>
    <p:sldId id="262" r:id="rId8"/>
    <p:sldId id="265" r:id="rId9"/>
    <p:sldId id="266" r:id="rId10"/>
    <p:sldId id="271" r:id="rId11"/>
    <p:sldId id="268" r:id="rId12"/>
    <p:sldId id="269" r:id="rId13"/>
    <p:sldId id="270" r:id="rId14"/>
    <p:sldId id="267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F938520-FAD1-49D7-A78A-60E03A76C8D4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AD29E4D-2C8B-4E0D-B63E-4E101DCDF0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de.wikipedia.org/w/index.php?title=Datei:Illu_lymph_capillary_de.png&amp;filetimestamp=20060613164954" TargetMode="External"/><Relationship Id="rId2" Type="http://schemas.openxmlformats.org/officeDocument/2006/relationships/hyperlink" Target="http://cs.wikipedia.org/wiki/Soubor:Illu_capillary_microcirculation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Red_White_Blood_cell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984741"/>
          </a:xfrm>
        </p:spPr>
        <p:txBody>
          <a:bodyPr>
            <a:normAutofit/>
          </a:bodyPr>
          <a:lstStyle/>
          <a:p>
            <a:r>
              <a:rPr lang="cs-CZ" sz="4000" b="1" i="1" dirty="0" smtClean="0">
                <a:solidFill>
                  <a:srgbClr val="FF0000"/>
                </a:solidFill>
              </a:rPr>
              <a:t>Tělní tekutiny</a:t>
            </a:r>
            <a:endParaRPr lang="cs-CZ" sz="4000" b="1" i="1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78629" y="213285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</a:t>
            </a:r>
            <a:r>
              <a:rPr lang="cs-CZ" sz="2000" b="1" dirty="0" smtClean="0">
                <a:solidFill>
                  <a:schemeClr val="tx1"/>
                </a:solidFill>
              </a:rPr>
              <a:t>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Ing. Lubor Dvořák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VY_32_INOVACE_05_A_8_</a:t>
            </a:r>
            <a:r>
              <a:rPr lang="cs-CZ" sz="2000" dirty="0"/>
              <a:t>Tělní tekutiny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dirty="0"/>
              <a:t>Biologie </a:t>
            </a:r>
            <a:r>
              <a:rPr lang="cs-CZ" sz="2000" dirty="0" smtClean="0"/>
              <a:t>člověka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83552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88071467"/>
              </p:ext>
            </p:extLst>
          </p:nvPr>
        </p:nvGraphicFramePr>
        <p:xfrm>
          <a:off x="1043608" y="1196752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Ing. Lubor Dvořák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25/10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 30/10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VIII.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Biologie člověka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Tělní tekutiny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Tělní tekutiny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bg2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Tkáňový mok, míza, krev, cévy, plazma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92642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Tkáňový mok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 smtClean="0"/>
              <a:t>		= životní prostředí tkáňových buněk</a:t>
            </a:r>
          </a:p>
          <a:p>
            <a:pPr algn="ctr"/>
            <a:r>
              <a:rPr lang="cs-CZ" dirty="0"/>
              <a:t> </a:t>
            </a:r>
            <a:r>
              <a:rPr lang="cs-CZ" dirty="0" smtClean="0"/>
              <a:t>		zprostředkovává látkovou výměnu mezi tkáněmi a ostatními tělními tekutinami</a:t>
            </a:r>
          </a:p>
          <a:p>
            <a:pPr algn="ctr"/>
            <a:r>
              <a:rPr lang="cs-CZ" dirty="0" smtClean="0"/>
              <a:t>Neobsahuje větší molekuly bílkovin (neprojdou cévní stěnou)</a:t>
            </a:r>
          </a:p>
          <a:p>
            <a:pPr algn="ctr"/>
            <a:r>
              <a:rPr lang="cs-CZ" dirty="0" smtClean="0"/>
              <a:t>Tím se liší od krevní plazmy, ze které vzniká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702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0/03/Illu_capillary_microcirculation.jpg/240px-Illu_capillary_microcirculatio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0990" y="476672"/>
            <a:ext cx="7056784" cy="5880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29873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b="1" i="1" dirty="0" smtClean="0"/>
              <a:t>Míza (= lymfa – lymfatické = mízní uzliny)</a:t>
            </a:r>
          </a:p>
          <a:p>
            <a:pPr algn="ctr"/>
            <a:r>
              <a:rPr lang="cs-CZ" dirty="0" smtClean="0"/>
              <a:t>Vzniká z tkáňového moku 2,5 l / den</a:t>
            </a:r>
          </a:p>
          <a:p>
            <a:pPr algn="ctr"/>
            <a:r>
              <a:rPr lang="cs-CZ" dirty="0" smtClean="0"/>
              <a:t>Mízní soustava odvádí přebytky zpět do krve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V mízních cévách jsou uzliny – v nich druh bílých krvinek –(lymfocyty) – protilátky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Největší mízní orgán – slezina (odbourávání červených krvinek)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4117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231026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47488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Funkce:</a:t>
            </a:r>
          </a:p>
          <a:p>
            <a:endParaRPr lang="cs-CZ" dirty="0" smtClean="0"/>
          </a:p>
          <a:p>
            <a:r>
              <a:rPr lang="cs-CZ" dirty="0" smtClean="0"/>
              <a:t>Přivádí buňkám a tkáním kyslík a odvádí CO</a:t>
            </a:r>
            <a:r>
              <a:rPr lang="cs-CZ" baseline="-25000" dirty="0" smtClean="0"/>
              <a:t>2</a:t>
            </a:r>
          </a:p>
          <a:p>
            <a:r>
              <a:rPr lang="cs-CZ" dirty="0" smtClean="0"/>
              <a:t>Rozvádí živiny po těle a odvádí zplodiny</a:t>
            </a:r>
          </a:p>
          <a:p>
            <a:r>
              <a:rPr lang="cs-CZ" dirty="0" smtClean="0"/>
              <a:t>Vyrovnává teplotní rozdíly</a:t>
            </a:r>
          </a:p>
          <a:p>
            <a:r>
              <a:rPr lang="cs-CZ" dirty="0" smtClean="0"/>
              <a:t>Rozvádí hormony a vitamíny</a:t>
            </a:r>
          </a:p>
          <a:p>
            <a:r>
              <a:rPr lang="cs-CZ" dirty="0" smtClean="0"/>
              <a:t>Napomáhá udržovat homeostázi (stálé prostředí)</a:t>
            </a:r>
          </a:p>
          <a:p>
            <a:r>
              <a:rPr lang="cs-CZ" dirty="0" smtClean="0"/>
              <a:t>Zneškodňuje choroboplodné zárodky a cizorodé látky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2005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</a:t>
            </a:r>
            <a:r>
              <a:rPr lang="cs-CZ" dirty="0" smtClean="0"/>
              <a:t>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i="1" dirty="0" smtClean="0"/>
              <a:t>Krevní plazma tvoří 54% krve – 46% jsou krvinky</a:t>
            </a:r>
          </a:p>
          <a:p>
            <a:r>
              <a:rPr lang="cs-CZ" dirty="0" smtClean="0"/>
              <a:t>90% ji tvoří voda, bílkoviny 7% + živiny, hormony, vitaminy, </a:t>
            </a:r>
            <a:r>
              <a:rPr lang="cs-CZ" dirty="0" err="1" smtClean="0"/>
              <a:t>NaCl</a:t>
            </a:r>
            <a:r>
              <a:rPr lang="cs-CZ" dirty="0" smtClean="0"/>
              <a:t> + hydrogenuhličitan sodný</a:t>
            </a:r>
          </a:p>
          <a:p>
            <a:endParaRPr lang="cs-CZ" dirty="0"/>
          </a:p>
          <a:p>
            <a:r>
              <a:rPr lang="cs-CZ" b="1" i="1" dirty="0" smtClean="0"/>
              <a:t>Červené krvinky</a:t>
            </a:r>
          </a:p>
          <a:p>
            <a:r>
              <a:rPr lang="cs-CZ" dirty="0" smtClean="0"/>
              <a:t>Vznikají v červené kostní dřeni</a:t>
            </a:r>
          </a:p>
          <a:p>
            <a:r>
              <a:rPr lang="cs-CZ" dirty="0" smtClean="0"/>
              <a:t>Jsou bezjaderné – životnost 90-120 dní</a:t>
            </a:r>
          </a:p>
          <a:p>
            <a:r>
              <a:rPr lang="cs-CZ" dirty="0" smtClean="0"/>
              <a:t>Krevní barvivo hemoglobin (atom </a:t>
            </a:r>
            <a:r>
              <a:rPr lang="cs-CZ" dirty="0" err="1" smtClean="0"/>
              <a:t>Fe</a:t>
            </a:r>
            <a:r>
              <a:rPr lang="cs-CZ" dirty="0" smtClean="0"/>
              <a:t>) váže kyslík</a:t>
            </a:r>
          </a:p>
          <a:p>
            <a:r>
              <a:rPr lang="cs-CZ" dirty="0" smtClean="0"/>
              <a:t>1 mm</a:t>
            </a:r>
            <a:r>
              <a:rPr lang="cs-CZ" baseline="30000" dirty="0" smtClean="0"/>
              <a:t>3 </a:t>
            </a:r>
            <a:r>
              <a:rPr lang="cs-CZ" dirty="0" smtClean="0"/>
              <a:t>krve obsahuje 4,5 - 5 milionů červených krvinek</a:t>
            </a:r>
          </a:p>
          <a:p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xmlns="" val="4065461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701" y="41919"/>
            <a:ext cx="5904656" cy="68067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93390" y="1916832"/>
            <a:ext cx="25585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i="1" dirty="0" smtClean="0"/>
              <a:t>Červené krvinky</a:t>
            </a: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257550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sk8erik.estranky.cz/img/picture/10/Red_White_Blood_cell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5"/>
            <a:ext cx="8568952" cy="5586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5919612"/>
            <a:ext cx="856895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i="1" dirty="0"/>
              <a:t>Červená krvinka (vlevo), krevní destička (uprostřed) </a:t>
            </a:r>
            <a:r>
              <a:rPr lang="cs-CZ" sz="2800" b="1" i="1" dirty="0" smtClean="0"/>
              <a:t>                a </a:t>
            </a:r>
            <a:r>
              <a:rPr lang="cs-CZ" sz="2800" b="1" i="1" dirty="0"/>
              <a:t>bílá krvinka (vpravo)</a:t>
            </a:r>
          </a:p>
        </p:txBody>
      </p:sp>
    </p:spTree>
    <p:extLst>
      <p:ext uri="{BB962C8B-B14F-4D97-AF65-F5344CB8AC3E}">
        <p14:creationId xmlns:p14="http://schemas.microsoft.com/office/powerpoint/2010/main" xmlns="" val="3010962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Bílé krvinky</a:t>
            </a:r>
          </a:p>
          <a:p>
            <a:r>
              <a:rPr lang="cs-CZ" dirty="0" smtClean="0"/>
              <a:t>Mají jádro (na rozdíl od červených), vznikají také </a:t>
            </a:r>
          </a:p>
          <a:p>
            <a:pPr>
              <a:buNone/>
            </a:pPr>
            <a:r>
              <a:rPr lang="cs-CZ" dirty="0" smtClean="0"/>
              <a:t>     v </a:t>
            </a:r>
            <a:r>
              <a:rPr lang="cs-CZ" dirty="0" smtClean="0"/>
              <a:t>kostní dřeni plní funkci zdravotní policie v těle</a:t>
            </a:r>
          </a:p>
          <a:p>
            <a:r>
              <a:rPr lang="cs-CZ" dirty="0" smtClean="0"/>
              <a:t>Fagocytóza – pohlcování a zneškodnění cizorodých částeček a bakterií</a:t>
            </a:r>
          </a:p>
          <a:p>
            <a:r>
              <a:rPr lang="cs-CZ" dirty="0"/>
              <a:t>1 mm</a:t>
            </a:r>
            <a:r>
              <a:rPr lang="cs-CZ" baseline="30000" dirty="0"/>
              <a:t>3 </a:t>
            </a:r>
            <a:r>
              <a:rPr lang="cs-CZ" dirty="0"/>
              <a:t>krve </a:t>
            </a:r>
            <a:r>
              <a:rPr lang="cs-CZ" dirty="0" smtClean="0"/>
              <a:t>obsahuje 6 – 10 tis. </a:t>
            </a:r>
            <a:r>
              <a:rPr lang="cs-CZ" dirty="0"/>
              <a:t>b</a:t>
            </a:r>
            <a:r>
              <a:rPr lang="cs-CZ" dirty="0" smtClean="0"/>
              <a:t>ílých krvinek</a:t>
            </a:r>
          </a:p>
          <a:p>
            <a:r>
              <a:rPr lang="cs-CZ" dirty="0" smtClean="0"/>
              <a:t>Leukémie = zmnožení nefunkčních </a:t>
            </a:r>
            <a:r>
              <a:rPr lang="cs-CZ" dirty="0" err="1" smtClean="0"/>
              <a:t>b.k</a:t>
            </a:r>
            <a:r>
              <a:rPr lang="cs-CZ" dirty="0" smtClean="0"/>
              <a:t>. = rakovina krve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9907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Složení krve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/>
              <a:t>Krevní destičky</a:t>
            </a:r>
          </a:p>
          <a:p>
            <a:endParaRPr lang="cs-CZ" b="1" i="1" dirty="0" smtClean="0"/>
          </a:p>
          <a:p>
            <a:r>
              <a:rPr lang="cs-CZ" dirty="0" smtClean="0"/>
              <a:t>Jsou pouze části buněk bez jádra</a:t>
            </a:r>
            <a:endParaRPr lang="cs-CZ" dirty="0"/>
          </a:p>
          <a:p>
            <a:r>
              <a:rPr lang="cs-CZ" dirty="0"/>
              <a:t>1 mm</a:t>
            </a:r>
            <a:r>
              <a:rPr lang="cs-CZ" baseline="30000" dirty="0"/>
              <a:t>3 </a:t>
            </a:r>
            <a:r>
              <a:rPr lang="cs-CZ" dirty="0"/>
              <a:t>krve </a:t>
            </a:r>
            <a:r>
              <a:rPr lang="cs-CZ" dirty="0" smtClean="0"/>
              <a:t>obsahuje 150 – 350 tis. </a:t>
            </a:r>
            <a:r>
              <a:rPr lang="cs-CZ" dirty="0" smtClean="0"/>
              <a:t>krevních </a:t>
            </a:r>
            <a:r>
              <a:rPr lang="cs-CZ" dirty="0" smtClean="0"/>
              <a:t>destiček</a:t>
            </a:r>
          </a:p>
          <a:p>
            <a:r>
              <a:rPr lang="cs-CZ" dirty="0" smtClean="0"/>
              <a:t>Význam při srážení krve a zastavení krvácení</a:t>
            </a:r>
          </a:p>
          <a:p>
            <a:r>
              <a:rPr lang="cs-CZ" dirty="0" smtClean="0"/>
              <a:t>Změní bílkovinu fibrinogen na síťovitý fibrin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3442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709160"/>
          </a:xfrm>
        </p:spPr>
        <p:txBody>
          <a:bodyPr/>
          <a:lstStyle/>
          <a:p>
            <a:r>
              <a:rPr lang="cs-CZ" dirty="0" smtClean="0"/>
              <a:t>Na objevu se podílel Jan Jánský (český univerzitní profesor)</a:t>
            </a:r>
          </a:p>
          <a:p>
            <a:r>
              <a:rPr lang="cs-CZ" dirty="0" smtClean="0"/>
              <a:t>Látky a protilátky (aglutininy a aglutinogeny) + </a:t>
            </a:r>
            <a:r>
              <a:rPr lang="cs-CZ" dirty="0" err="1" smtClean="0"/>
              <a:t>Rh</a:t>
            </a:r>
            <a:r>
              <a:rPr lang="cs-CZ" dirty="0" smtClean="0"/>
              <a:t> faktor</a:t>
            </a:r>
          </a:p>
          <a:p>
            <a:r>
              <a:rPr lang="cs-CZ" dirty="0" smtClean="0"/>
              <a:t>Nikdy ne stejné, jinak by se shlukly červené krvinky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645024"/>
            <a:ext cx="4176464" cy="3023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822704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67897284"/>
              </p:ext>
            </p:extLst>
          </p:nvPr>
        </p:nvGraphicFramePr>
        <p:xfrm>
          <a:off x="467544" y="692695"/>
          <a:ext cx="8136905" cy="5400600"/>
        </p:xfrm>
        <a:graphic>
          <a:graphicData uri="http://schemas.openxmlformats.org/drawingml/2006/table">
            <a:tbl>
              <a:tblPr/>
              <a:tblGrid>
                <a:gridCol w="1627381"/>
                <a:gridCol w="1627381"/>
                <a:gridCol w="1627381"/>
                <a:gridCol w="1627381"/>
                <a:gridCol w="1627381"/>
              </a:tblGrid>
              <a:tr h="1080120">
                <a:tc>
                  <a:txBody>
                    <a:bodyPr/>
                    <a:lstStyle/>
                    <a:p>
                      <a:pPr algn="ctr">
                        <a:spcBef>
                          <a:spcPts val="1200"/>
                        </a:spcBef>
                        <a:spcAft>
                          <a:spcPts val="300"/>
                        </a:spcAft>
                      </a:pPr>
                      <a:r>
                        <a:rPr lang="cs-CZ" sz="1400" b="1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AB</a:t>
                      </a:r>
                      <a:endParaRPr lang="cs-CZ" sz="1100" b="1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A,B,AB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A,B,AB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A,B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A,B,AB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pPr algn="ctr">
                        <a:spcBef>
                          <a:spcPts val="1200"/>
                        </a:spcBef>
                        <a:spcAft>
                          <a:spcPts val="300"/>
                        </a:spcAft>
                      </a:pPr>
                      <a:r>
                        <a:rPr lang="cs-CZ" sz="1400" b="1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0</a:t>
                      </a:r>
                      <a:endParaRPr lang="cs-CZ" sz="1100" b="1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B,0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A,B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pPr algn="ctr">
                        <a:spcBef>
                          <a:spcPts val="1200"/>
                        </a:spcBef>
                        <a:spcAft>
                          <a:spcPts val="300"/>
                        </a:spcAft>
                      </a:pPr>
                      <a:r>
                        <a:rPr lang="cs-CZ" sz="1400" b="1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B</a:t>
                      </a:r>
                      <a:endParaRPr lang="cs-CZ" sz="1100" b="1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A,B,AB,0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B,0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B,0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A,B,AB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pPr algn="ctr">
                        <a:spcBef>
                          <a:spcPts val="1200"/>
                        </a:spcBef>
                        <a:spcAft>
                          <a:spcPts val="300"/>
                        </a:spcAft>
                      </a:pPr>
                      <a:r>
                        <a:rPr lang="cs-CZ" sz="1400" b="1">
                          <a:solidFill>
                            <a:srgbClr val="FF0000"/>
                          </a:solidFill>
                          <a:effectLst/>
                          <a:latin typeface="Tahoma"/>
                        </a:rPr>
                        <a:t>A</a:t>
                      </a:r>
                      <a:endParaRPr lang="cs-CZ" sz="1100" b="1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A,B,AB,0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A,B,AB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1080120">
                <a:tc>
                  <a:txBody>
                    <a:bodyPr/>
                    <a:lstStyle/>
                    <a:p>
                      <a:pPr algn="ctr"/>
                      <a:r>
                        <a:rPr lang="cs-CZ" sz="1400">
                          <a:effectLst/>
                          <a:latin typeface="Tahoma"/>
                        </a:rPr>
                        <a:t> 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solidFill>
                            <a:srgbClr val="333399"/>
                          </a:solidFill>
                          <a:effectLst/>
                          <a:latin typeface="Tahoma"/>
                        </a:rPr>
                        <a:t>A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solidFill>
                            <a:srgbClr val="333399"/>
                          </a:solidFill>
                          <a:effectLst/>
                          <a:latin typeface="Tahoma"/>
                        </a:rPr>
                        <a:t>B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>
                          <a:solidFill>
                            <a:srgbClr val="333399"/>
                          </a:solidFill>
                          <a:effectLst/>
                          <a:latin typeface="Tahoma"/>
                        </a:rPr>
                        <a:t>0</a:t>
                      </a:r>
                      <a:endParaRPr lang="cs-CZ" sz="120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>
                          <a:effectLst/>
                          <a:latin typeface="Tahoma"/>
                        </a:rPr>
                        <a:t> </a:t>
                      </a:r>
                      <a:endParaRPr lang="cs-CZ" sz="1200" dirty="0">
                        <a:effectLst/>
                        <a:latin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CCCCC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176463" y="34210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27334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9023"/>
            <a:ext cx="91440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ČERNÍK</a:t>
            </a:r>
            <a:r>
              <a:rPr lang="cs-CZ" dirty="0"/>
              <a:t>, Vladimír, Vítězslav BIČÍK a Zdeněk MARTINEC. </a:t>
            </a:r>
            <a:r>
              <a:rPr lang="cs-CZ" i="1" dirty="0"/>
              <a:t>Přírodopis: pro žáky základní školy (8. ročník) a nižší ročníky víceletých gymnázií</a:t>
            </a:r>
            <a:r>
              <a:rPr lang="cs-CZ" dirty="0"/>
              <a:t>. 1. vyd. Praha: SPN - pedagogické nakladatelství, 1998, 80 s. ISBN 80-859-3797-2. 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http://cs.wikipedia.org/wiki/Tk%C3%A1%C5%88ov%C3%BD_mok</a:t>
            </a:r>
            <a:r>
              <a:rPr lang="pt-BR" dirty="0"/>
              <a:t> [online]. [cit. 10.1.2013].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cs.wikipedia.org/wiki/Soubor:Illu_capillary_microcirculation.jpg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http://de.wikipedia.org/wiki/Lymphatisches_System</a:t>
            </a:r>
            <a:r>
              <a:rPr lang="pt-BR" dirty="0"/>
              <a:t> [online]. [cit. 10.1.2013].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de.wikipedia.org/w/index.php?title=Datei:Illu_lymph_capillary_de.png&amp;filetimestamp=20060613164954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http://cs.wikipedia.org/wiki/%C4%8Cerven%C3%A1_krvinka</a:t>
            </a:r>
            <a:r>
              <a:rPr lang="pt-BR" dirty="0"/>
              <a:t> [online]. [cit. 10.1.2013].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cs.wikipedia.org/wiki/Soubor:Red_White_Blood_cells.jpg</a:t>
            </a:r>
            <a:endParaRPr lang="cs-CZ" dirty="0" smtClean="0"/>
          </a:p>
          <a:p>
            <a:r>
              <a:rPr lang="pt-BR" dirty="0"/>
              <a:t>AUTOR NEUVEDEN. </a:t>
            </a:r>
            <a:r>
              <a:rPr lang="pt-BR" i="1" dirty="0"/>
              <a:t>http://cs.wikipedia.org/wiki/%C4%8Cerven%C3%A1_krvinka</a:t>
            </a:r>
            <a:r>
              <a:rPr lang="pt-BR" dirty="0"/>
              <a:t> [online]. [cit. 10.1.2013]. Dostupný na WWW: http://cs.wikipedia.org/wiki/Soubor:Redbloodcells.jpg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52412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Vlastní 1">
      <a:majorFont>
        <a:latin typeface="Arial"/>
        <a:ea typeface=""/>
        <a:cs typeface=""/>
      </a:majorFont>
      <a:minorFont>
        <a:latin typeface="Calibri"/>
        <a:ea typeface=""/>
        <a:cs typeface="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98</TotalTime>
  <Words>526</Words>
  <Application>Microsoft Office PowerPoint</Application>
  <PresentationFormat>Předvádění na obrazovce (4:3)</PresentationFormat>
  <Paragraphs>107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Vrchol</vt:lpstr>
      <vt:lpstr>Tělní tekutiny</vt:lpstr>
      <vt:lpstr>Snímek 2</vt:lpstr>
      <vt:lpstr>Tkáňový mok</vt:lpstr>
      <vt:lpstr>Snímek 4</vt:lpstr>
      <vt:lpstr>Míza</vt:lpstr>
      <vt:lpstr>Snímek 6</vt:lpstr>
      <vt:lpstr>Krev</vt:lpstr>
      <vt:lpstr>Složení krve</vt:lpstr>
      <vt:lpstr>Snímek 9</vt:lpstr>
      <vt:lpstr>Snímek 10</vt:lpstr>
      <vt:lpstr>Složení krve</vt:lpstr>
      <vt:lpstr>Složení krve</vt:lpstr>
      <vt:lpstr>Krevní skupiny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Lubor</dc:creator>
  <cp:lastModifiedBy>Dum</cp:lastModifiedBy>
  <cp:revision>41</cp:revision>
  <dcterms:created xsi:type="dcterms:W3CDTF">2012-09-08T19:31:28Z</dcterms:created>
  <dcterms:modified xsi:type="dcterms:W3CDTF">2013-01-10T17:28:51Z</dcterms:modified>
</cp:coreProperties>
</file>