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1" r:id="rId12"/>
    <p:sldId id="270" r:id="rId13"/>
    <p:sldId id="272" r:id="rId14"/>
    <p:sldId id="273" r:id="rId15"/>
    <p:sldId id="274" r:id="rId16"/>
    <p:sldId id="26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789F4-0AA9-47DF-A20E-9D22564C71B3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38E72-DBB6-44A3-9D25-ACD1229E75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3689B-52F7-4921-9E68-D1EDA89B6393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A3CB1-2BEB-4634-B86F-775118BCD3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8F6E1-D7EF-4E78-8A87-26064F77890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CE659-512A-4C1E-9100-CD5FF8C056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3364C-BB34-473E-AFAA-8AE83E9CCE5A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6F696D-29B3-447E-BF46-EAB3695737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44941-0E8F-44DA-80D0-CED93C8D6E58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D4C0A-F9E7-47C8-8D42-5D57AE0DF4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5E0B6C-107E-467B-BBF3-F0EA5DC74C0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9CF76-A7BE-47C7-A04A-25207A7183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A03741-301F-466F-B9EA-D8E7CEF7E03F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0524D-DF44-4709-8E2F-D8DF0F3894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6BF8C-A6AF-4F79-AA3A-0B34B774E378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5AEA8-B3BC-4C31-8B5B-2CFF3AF3B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EF575-2E61-49F8-89CF-8B94B83F4BAD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9D299-D4FA-4608-9638-327C562CA9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37B51-7C8C-412D-ADBE-0804F46A089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1F16A-501D-4A87-805E-D72DA4F861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76C72-BE54-4AB6-8B6F-3079B9210C6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5588E-57BE-4EF8-9C72-92BEBA5A02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BBC3727-1B96-4C6C-B108-196A391A986A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F70C1A0-6B42-4B30-A1D6-07397A046A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5/50/Illustration_Festuca_ovina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5/5e/Alopecurus_pratensis_Grote_vossenstaart_closeup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5/59/DactylisGlomerat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hyperlink" Target="http://upload.wikimedia.org/wikipedia/commons/f/f3/Illustration_Phleum_pratense0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cs.wikipedia.org/wiki/Soubor:Illustration_Crataegus_laevigata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1/10/Rosa_canina_flower_Luc_Viatour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c/c3/Prunus_spinosa_frucht.jpe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c/c4/Juniperus_communis_communis_Italy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hyperlink" Target="http://upload.wikimedia.org/wikipedia/commons/6/6f/Flowers_of_Robinia_pseudoacacia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4/42/Scharfer_Mauerpfeffer_Sedum_acre_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hyperlink" Target="http://upload.wikimedia.org/wikipedia/commons/2/2d/Sempervirum_soboliferum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4/49/A_G%C3%A4nseblk%C3%BCmchen_45be_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hyperlink" Target="http://upload.wikimedia.org/wikipedia/commons/a/ac/Illustration_Veronica_officinalis0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6/61/Thlaspi_arvense.jpe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hyperlink" Target="http://upload.wikimedia.org/wikipedia/commons/a/ab/Wilder_Thymian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upload.wikimedia.org/wikipedia/commons/c/c8/Verbascum_densiflorum_S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hyperlink" Target="http://upload.wikimedia.org/wikipedia/commons/c/cb/Illustration_Ranunculus_acris0_clean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upload.wikimedia.org/wikipedia/commons/e/eb/PomnenkaAlpsk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hyperlink" Target="http://upload.wikimedia.org/wikipedia/commons/1/13/Dianthus_deltoides_Newborough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upload.wikimedia.org/wikipedia/commons/e/eb/Koeh-15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hyperlink" Target="http://upload.wikimedia.org/wikipedia/commons/a/ab/Pulsatilla_pratensis_subsp._bohemica5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upload.wikimedia.org/wikipedia/commons/6/67/Bl%C3%BCtenstand_Sauerampfer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hyperlink" Target="http://upload.wikimedia.org/wikipedia/commons/0/03/FloraDesconocida004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http://upload.wikimedia.org/wikipedia/commons/8/88/Cardamine_pratensis_flower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hyperlink" Target="http://upload.wikimedia.org/wikipedia/commons/4/42/Plantago_lanceolata3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39750" y="2852738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smtClean="0"/>
              <a:t>VY_52_INOVACE_69_Traviny a obiloviny- učební text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5013" y="486886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Obdélník 3"/>
          <p:cNvSpPr>
            <a:spLocks noChangeArrowheads="1"/>
          </p:cNvSpPr>
          <p:nvPr/>
        </p:nvSpPr>
        <p:spPr bwMode="auto">
          <a:xfrm>
            <a:off x="323850" y="1557338"/>
            <a:ext cx="83518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/>
              <a:t>Základní škola a Mateřská škola Choustník, okres Tábor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Rostliny travních společenstev: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89550"/>
          </a:xfrm>
        </p:spPr>
        <p:txBody>
          <a:bodyPr/>
          <a:lstStyle/>
          <a:p>
            <a:pPr marL="457200" indent="-457200" eaLnBrk="1" hangingPunct="1">
              <a:buFont typeface="Arial" charset="0"/>
              <a:buAutoNum type="arabicPeriod"/>
            </a:pPr>
            <a:r>
              <a:rPr lang="cs-CZ" sz="2400" b="1" smtClean="0"/>
              <a:t>TRAVINY: </a:t>
            </a:r>
            <a:r>
              <a:rPr lang="cs-CZ" sz="2400" smtClean="0"/>
              <a:t>kostřava luční - květenství- lata</a:t>
            </a:r>
          </a:p>
          <a:p>
            <a:pPr marL="1714500" lvl="3" indent="-457200" eaLnBrk="1" hangingPunct="1">
              <a:buFont typeface="Arial" charset="0"/>
              <a:buNone/>
            </a:pPr>
            <a:r>
              <a:rPr lang="cs-CZ" sz="2400" smtClean="0"/>
              <a:t>      psárka luční - klas jde strhnout</a:t>
            </a:r>
          </a:p>
          <a:p>
            <a:pPr marL="1714500" lvl="3" indent="-457200" eaLnBrk="1" hangingPunct="1">
              <a:buFont typeface="Arial" charset="0"/>
              <a:buNone/>
            </a:pPr>
            <a:r>
              <a:rPr lang="cs-CZ" sz="2400" smtClean="0"/>
              <a:t>	bojínek luční - klas nelze strhnout</a:t>
            </a:r>
          </a:p>
          <a:p>
            <a:pPr marL="1714500" lvl="3" indent="-457200" eaLnBrk="1" hangingPunct="1">
              <a:buFont typeface="Arial" charset="0"/>
              <a:buNone/>
            </a:pPr>
            <a:r>
              <a:rPr lang="cs-CZ" sz="2400" smtClean="0"/>
              <a:t>	srha říznačka - květenství lata, listy ostré- řežou</a:t>
            </a:r>
          </a:p>
          <a:p>
            <a:pPr marL="1714500" lvl="3" indent="-457200" eaLnBrk="1" hangingPunct="1">
              <a:buFont typeface="Arial" charset="0"/>
              <a:buNone/>
            </a:pPr>
            <a:r>
              <a:rPr lang="cs-CZ" sz="2400" smtClean="0"/>
              <a:t>2. </a:t>
            </a:r>
            <a:r>
              <a:rPr lang="cs-CZ" sz="2400" b="1" smtClean="0"/>
              <a:t>KEŘE STRÁNÍ:</a:t>
            </a:r>
          </a:p>
          <a:p>
            <a:pPr marL="1714500" lvl="3" indent="-457200" eaLnBrk="1" hangingPunct="1">
              <a:buFont typeface="Arial" charset="0"/>
              <a:buNone/>
            </a:pPr>
            <a:r>
              <a:rPr lang="cs-CZ" sz="2400" smtClean="0"/>
              <a:t>Hloh - červené malvice</a:t>
            </a:r>
          </a:p>
          <a:p>
            <a:pPr marL="1714500" lvl="3" indent="-457200" eaLnBrk="1" hangingPunct="1">
              <a:buFont typeface="Arial" charset="0"/>
              <a:buNone/>
            </a:pPr>
            <a:r>
              <a:rPr lang="cs-CZ" sz="2400" smtClean="0"/>
              <a:t>Trnka - modré peckovice</a:t>
            </a:r>
          </a:p>
          <a:p>
            <a:pPr marL="1714500" lvl="3" indent="-457200" eaLnBrk="1" hangingPunct="1">
              <a:buFont typeface="Arial" charset="0"/>
              <a:buNone/>
            </a:pPr>
            <a:r>
              <a:rPr lang="cs-CZ" sz="2400" smtClean="0"/>
              <a:t>Planá růže – plod - šípek</a:t>
            </a:r>
          </a:p>
          <a:p>
            <a:pPr marL="1714500" lvl="3" indent="-457200" eaLnBrk="1" hangingPunct="1">
              <a:buFont typeface="Arial" charset="0"/>
              <a:buNone/>
            </a:pPr>
            <a:r>
              <a:rPr lang="cs-CZ" sz="2400" smtClean="0"/>
              <a:t>Jalovec- jehličnaté listy</a:t>
            </a:r>
          </a:p>
          <a:p>
            <a:pPr marL="1714500" lvl="3" indent="-457200" eaLnBrk="1" hangingPunct="1">
              <a:buFont typeface="Arial" charset="0"/>
              <a:buNone/>
            </a:pPr>
            <a:r>
              <a:rPr lang="cs-CZ" sz="2400" smtClean="0"/>
              <a:t>Trnovník akát - nepůvodní jedovatá rostlina</a:t>
            </a:r>
          </a:p>
          <a:p>
            <a:pPr marL="1714500" lvl="3" indent="-457200" eaLnBrk="1" hangingPunct="1">
              <a:buFont typeface="Arial" charset="0"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Soubor:Illustration Festuca ovina0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549275"/>
            <a:ext cx="349567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4" descr="Soubor:Alopecurus pratensis Grote vossenstaart closeup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692150"/>
            <a:ext cx="39052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395288" y="6453188"/>
            <a:ext cx="83534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Obr.1- </a:t>
            </a:r>
            <a:r>
              <a:rPr lang="cs-CZ" sz="2000" b="1"/>
              <a:t>kostřava luční	</a:t>
            </a:r>
            <a:r>
              <a:rPr lang="cs-CZ"/>
              <a:t>	  obr.2- </a:t>
            </a:r>
            <a:r>
              <a:rPr lang="cs-CZ" sz="2000" b="1"/>
              <a:t>psárka luční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DactylisGlomerat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404813"/>
            <a:ext cx="388620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0" y="6453188"/>
            <a:ext cx="95408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Obr.3- </a:t>
            </a:r>
            <a:r>
              <a:rPr lang="cs-CZ" sz="2000" b="1"/>
              <a:t>srha laločnatá</a:t>
            </a:r>
            <a:r>
              <a:rPr lang="cs-CZ"/>
              <a:t>			obr.4- </a:t>
            </a:r>
            <a:r>
              <a:rPr lang="cs-CZ" sz="2000" b="1"/>
              <a:t>bojínek luční</a:t>
            </a:r>
          </a:p>
        </p:txBody>
      </p:sp>
      <p:pic>
        <p:nvPicPr>
          <p:cNvPr id="16387" name="Picture 4" descr="Soubor:Illustration Phleum pratense0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6825" y="476250"/>
            <a:ext cx="34099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Hloh obecný">
            <a:hlinkClick r:id="rId2" tooltip="Hloh obecný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620713"/>
            <a:ext cx="2457450" cy="378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4" descr="Soubor:Prunus spinosa frucht.jpe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32138" y="692150"/>
            <a:ext cx="2735262" cy="364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6" descr="Soubor:Rosa canina flower Luc Viatour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56325" y="692150"/>
            <a:ext cx="2700338" cy="358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468313" y="5949950"/>
            <a:ext cx="86756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Obr.5- </a:t>
            </a:r>
            <a:r>
              <a:rPr lang="cs-CZ" sz="2000" b="1"/>
              <a:t>hloh obecný       </a:t>
            </a:r>
            <a:r>
              <a:rPr lang="cs-CZ"/>
              <a:t>obr.6- </a:t>
            </a:r>
            <a:r>
              <a:rPr lang="cs-CZ" sz="2000" b="1"/>
              <a:t>trnka obecná</a:t>
            </a:r>
            <a:r>
              <a:rPr lang="cs-CZ"/>
              <a:t>		obr.7- </a:t>
            </a:r>
            <a:r>
              <a:rPr lang="cs-CZ" sz="2000" b="1"/>
              <a:t>planá růže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Soubor:Juniperus communis communis Italy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692150"/>
            <a:ext cx="4119562" cy="529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4" descr="Soubor:Flowers of Robinia pseudoacacia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765175"/>
            <a:ext cx="3916362" cy="521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4"/>
          <p:cNvSpPr txBox="1">
            <a:spLocks noChangeArrowheads="1"/>
          </p:cNvSpPr>
          <p:nvPr/>
        </p:nvSpPr>
        <p:spPr bwMode="auto">
          <a:xfrm>
            <a:off x="179388" y="6237288"/>
            <a:ext cx="83534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Obr.8- </a:t>
            </a:r>
            <a:r>
              <a:rPr lang="cs-CZ" sz="2000" b="1"/>
              <a:t>jalovec obecný</a:t>
            </a:r>
            <a:r>
              <a:rPr lang="cs-CZ"/>
              <a:t>			obr.9- </a:t>
            </a:r>
            <a:r>
              <a:rPr lang="cs-CZ" sz="2000" b="1"/>
              <a:t>trnovník akát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algn="l" eaLnBrk="1" hangingPunct="1"/>
            <a:r>
              <a:rPr lang="cs-CZ" sz="2400" b="1" smtClean="0"/>
              <a:t>3. Jednoleté byliny: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895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smtClean="0"/>
              <a:t>Osívky, penízek rolní, pomněnky, rozrazily</a:t>
            </a:r>
          </a:p>
          <a:p>
            <a:pPr eaLnBrk="1" hangingPunct="1">
              <a:buFont typeface="Arial" charset="0"/>
              <a:buNone/>
            </a:pPr>
            <a:r>
              <a:rPr lang="cs-CZ" sz="2400" b="1" smtClean="0"/>
              <a:t>4. Dvouleté byliny: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Divizna malá</a:t>
            </a:r>
          </a:p>
          <a:p>
            <a:pPr eaLnBrk="1" hangingPunct="1">
              <a:buFont typeface="Arial" charset="0"/>
              <a:buNone/>
            </a:pPr>
            <a:r>
              <a:rPr lang="cs-CZ" sz="2400" b="1" smtClean="0"/>
              <a:t>5. Trvalé byliny.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Rozchodníky, netřesky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Hvozdík, hlaváček jarní, koniklec, vstavače- </a:t>
            </a:r>
            <a:r>
              <a:rPr lang="cs-CZ" sz="2400" u="sng" smtClean="0"/>
              <a:t>milují vápenité půdy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Pryskyřník prudký, šťovík kyselý, přeslička rolní- </a:t>
            </a:r>
            <a:r>
              <a:rPr lang="cs-CZ" sz="2400" u="sng" smtClean="0"/>
              <a:t>milují kyselé </a:t>
            </a:r>
            <a:r>
              <a:rPr lang="cs-CZ" sz="2400" smtClean="0"/>
              <a:t>prostředí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Pampeliška, sedmikráska chudobka, kopretiny, zvonky, řeřišnice =</a:t>
            </a:r>
          </a:p>
          <a:p>
            <a:pPr eaLnBrk="1" hangingPunct="1">
              <a:buFont typeface="Arial" charset="0"/>
              <a:buNone/>
            </a:pPr>
            <a:r>
              <a:rPr lang="cs-CZ" sz="2400" b="1" u="sng" smtClean="0"/>
              <a:t>luční byliny</a:t>
            </a: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Soubor:Scharfer Mauerpfeffer Sedum acre 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620713"/>
            <a:ext cx="3995738" cy="5122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4" descr="Soubor:Sempervirum soboliferum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32363" y="620713"/>
            <a:ext cx="3805237" cy="5075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TextovéPole 4"/>
          <p:cNvSpPr txBox="1">
            <a:spLocks noChangeArrowheads="1"/>
          </p:cNvSpPr>
          <p:nvPr/>
        </p:nvSpPr>
        <p:spPr bwMode="auto">
          <a:xfrm>
            <a:off x="323850" y="6237288"/>
            <a:ext cx="84963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Obr.10- </a:t>
            </a:r>
            <a:r>
              <a:rPr lang="cs-CZ" sz="2000" b="1"/>
              <a:t>rozchodník</a:t>
            </a:r>
            <a:r>
              <a:rPr lang="cs-CZ"/>
              <a:t>			obr.11- </a:t>
            </a:r>
            <a:r>
              <a:rPr lang="cs-CZ" sz="2000" b="1"/>
              <a:t>netřesk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Soubor:A Gänseblkümchen 45be 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404813"/>
            <a:ext cx="473392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4" descr="Soubor:Illustration Veronica officinalis0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8263" y="404813"/>
            <a:ext cx="36004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611188" y="6237288"/>
            <a:ext cx="85328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Obr.12- </a:t>
            </a:r>
            <a:r>
              <a:rPr lang="cs-CZ" sz="2000" b="1"/>
              <a:t>sedmikráska chudobka</a:t>
            </a:r>
            <a:r>
              <a:rPr lang="cs-CZ"/>
              <a:t>	 	obr. 13- </a:t>
            </a:r>
            <a:r>
              <a:rPr lang="cs-CZ" sz="2000" b="1"/>
              <a:t>rozrazil lékařský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Soubor:Thlaspi arvense.jpe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333375"/>
            <a:ext cx="4286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4" descr="Soubor:Wilder Thymian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40200" y="1412875"/>
            <a:ext cx="5238750" cy="340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611188" y="6237288"/>
            <a:ext cx="85328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Obr.14-</a:t>
            </a:r>
            <a:r>
              <a:rPr lang="cs-CZ" sz="2000" b="1"/>
              <a:t>penízek rolní</a:t>
            </a:r>
            <a:r>
              <a:rPr lang="cs-CZ"/>
              <a:t>			obr.15- </a:t>
            </a:r>
            <a:r>
              <a:rPr lang="cs-CZ" sz="2000" b="1"/>
              <a:t>mateřídouška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Soubor:Verbascum densiflorum S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404813"/>
            <a:ext cx="4286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4" descr="Soubor:Illustration Ranunculus acris0 clean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3800" y="333375"/>
            <a:ext cx="36385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395288" y="6165850"/>
            <a:ext cx="84978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Obr.16- </a:t>
            </a:r>
            <a:r>
              <a:rPr lang="cs-CZ" sz="2000" b="1"/>
              <a:t>divizna 	</a:t>
            </a:r>
            <a:r>
              <a:rPr lang="cs-CZ"/>
              <a:t>			obr.17- </a:t>
            </a:r>
            <a:r>
              <a:rPr lang="cs-CZ" sz="2000" b="1"/>
              <a:t>pryskyřník prudký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Soubor:PomnenkaAlpsk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476250"/>
            <a:ext cx="4656138" cy="349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4" descr="Soubor:Dianthus deltoides Newborough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4425" y="476250"/>
            <a:ext cx="421957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179388" y="4508500"/>
            <a:ext cx="4608512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Obr.18- </a:t>
            </a:r>
            <a:r>
              <a:rPr lang="cs-CZ" sz="2000" b="1"/>
              <a:t>pomněnka</a:t>
            </a:r>
          </a:p>
          <a:p>
            <a:r>
              <a:rPr lang="cs-CZ"/>
              <a:t>			obr.19- </a:t>
            </a:r>
            <a:r>
              <a:rPr lang="cs-CZ" sz="2000" b="1"/>
              <a:t>hvozdík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Soubor:Koeh-15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765175"/>
            <a:ext cx="4238625" cy="561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2" name="Picture 4" descr="Soubor:Pulsatilla pratensis subsp. bohemica5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188913"/>
            <a:ext cx="426720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extovéPole 3"/>
          <p:cNvSpPr txBox="1">
            <a:spLocks noChangeArrowheads="1"/>
          </p:cNvSpPr>
          <p:nvPr/>
        </p:nvSpPr>
        <p:spPr bwMode="auto">
          <a:xfrm>
            <a:off x="755650" y="6308725"/>
            <a:ext cx="88566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Obr.20- </a:t>
            </a:r>
            <a:r>
              <a:rPr lang="cs-CZ" sz="2000" b="1"/>
              <a:t>hlaváček jarní</a:t>
            </a:r>
            <a:r>
              <a:rPr lang="cs-CZ"/>
              <a:t>		obr.21- </a:t>
            </a:r>
            <a:r>
              <a:rPr lang="cs-CZ" sz="2000" b="1"/>
              <a:t>koniklec luční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 descr="Soubor:Blütenstand Sauerampfer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188913"/>
            <a:ext cx="36195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6" name="Picture 4" descr="Soubor:FloraDesconocida004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00563" y="260350"/>
            <a:ext cx="4286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ovéPole 3"/>
          <p:cNvSpPr txBox="1">
            <a:spLocks noChangeArrowheads="1"/>
          </p:cNvSpPr>
          <p:nvPr/>
        </p:nvSpPr>
        <p:spPr bwMode="auto">
          <a:xfrm>
            <a:off x="539750" y="6308725"/>
            <a:ext cx="82804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Obr.22- </a:t>
            </a:r>
            <a:r>
              <a:rPr lang="cs-CZ" sz="2000" b="1"/>
              <a:t>šťovík kyselý	</a:t>
            </a:r>
            <a:r>
              <a:rPr lang="cs-CZ"/>
              <a:t>	   obr.23- </a:t>
            </a:r>
            <a:r>
              <a:rPr lang="cs-CZ" sz="2000" b="1"/>
              <a:t>chrastavec luční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 descr="Soubor:Cardamine pratensis flowers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188913"/>
            <a:ext cx="4286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0" name="Picture 4" descr="Soubor:Plantago lanceolata3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3800" y="188913"/>
            <a:ext cx="381952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TextovéPole 3"/>
          <p:cNvSpPr txBox="1">
            <a:spLocks noChangeArrowheads="1"/>
          </p:cNvSpPr>
          <p:nvPr/>
        </p:nvSpPr>
        <p:spPr bwMode="auto">
          <a:xfrm>
            <a:off x="395288" y="6237288"/>
            <a:ext cx="89296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Obr.24- </a:t>
            </a:r>
            <a:r>
              <a:rPr lang="cs-CZ" sz="2000" b="1"/>
              <a:t>řeřišnice luční	</a:t>
            </a:r>
            <a:r>
              <a:rPr lang="cs-CZ"/>
              <a:t>		obr.25- </a:t>
            </a:r>
            <a:r>
              <a:rPr lang="cs-CZ" sz="2000" b="1"/>
              <a:t>jitrocel kopinatý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ovéPole 1"/>
          <p:cNvSpPr txBox="1">
            <a:spLocks noChangeArrowheads="1"/>
          </p:cNvSpPr>
          <p:nvPr/>
        </p:nvSpPr>
        <p:spPr bwMode="auto">
          <a:xfrm>
            <a:off x="323850" y="404813"/>
            <a:ext cx="6335713" cy="489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Calibri" pitchFamily="34" charset="0"/>
              </a:rPr>
              <a:t>Zdroje obrázků.</a:t>
            </a:r>
          </a:p>
          <a:p>
            <a:r>
              <a:rPr lang="cs-CZ" sz="1200">
                <a:latin typeface="Calibri" pitchFamily="34" charset="0"/>
              </a:rPr>
              <a:t>Obr.1-http://cs.wikipedia.org/wiki/Soubor:Illustration_Festuca_ovina0.jpg</a:t>
            </a:r>
          </a:p>
          <a:p>
            <a:r>
              <a:rPr lang="cs-CZ" sz="1200">
                <a:latin typeface="Calibri" pitchFamily="34" charset="0"/>
              </a:rPr>
              <a:t>Obr.2-http://cs.wikipedia.org/wiki/Soubor:Alopecurus_pratensis_Grote_vossenstaart_closeup.jpg</a:t>
            </a:r>
          </a:p>
          <a:p>
            <a:r>
              <a:rPr lang="cs-CZ" sz="1200">
                <a:latin typeface="Calibri" pitchFamily="34" charset="0"/>
              </a:rPr>
              <a:t>Obr.3-http://cs.wikipedia.org/wiki/Soubor:DactylisGlomerata.jpg</a:t>
            </a:r>
          </a:p>
          <a:p>
            <a:r>
              <a:rPr lang="cs-CZ" sz="1200">
                <a:latin typeface="Calibri" pitchFamily="34" charset="0"/>
              </a:rPr>
              <a:t>Obr.4-http://cs.wikipedia.org/wiki/Soubor:Illustration_Phleum_pratense0.jpg</a:t>
            </a:r>
          </a:p>
          <a:p>
            <a:r>
              <a:rPr lang="cs-CZ" sz="1200">
                <a:latin typeface="Calibri" pitchFamily="34" charset="0"/>
              </a:rPr>
              <a:t>Obr.5-http://cs.wikipedia.org/wiki/Hloh_obecn%C3%BD</a:t>
            </a:r>
          </a:p>
          <a:p>
            <a:r>
              <a:rPr lang="cs-CZ" sz="1200">
                <a:latin typeface="Calibri" pitchFamily="34" charset="0"/>
              </a:rPr>
              <a:t>Obr.6-http://cs.wikipedia.org/wiki/Soubor:Prunus_spinosa_frucht.jpeg</a:t>
            </a:r>
          </a:p>
          <a:p>
            <a:r>
              <a:rPr lang="cs-CZ" sz="1200">
                <a:latin typeface="Calibri" pitchFamily="34" charset="0"/>
              </a:rPr>
              <a:t>Obr.7-http://cs.wikipedia.org/wiki/Soubor:Rosa_canina_flower_Luc_Viatour.JPG</a:t>
            </a:r>
          </a:p>
          <a:p>
            <a:r>
              <a:rPr lang="cs-CZ" sz="1200">
                <a:latin typeface="Calibri" pitchFamily="34" charset="0"/>
              </a:rPr>
              <a:t>Obr.8-http://cs.wikipedia.org/wiki/Soubor:Juniperus_communis_communis_Italy.jpg</a:t>
            </a:r>
          </a:p>
          <a:p>
            <a:r>
              <a:rPr lang="cs-CZ" sz="1200">
                <a:latin typeface="Calibri" pitchFamily="34" charset="0"/>
              </a:rPr>
              <a:t>Obr.9-http://cs.wikipedia.org/wiki/Soubor:Flowers_of_Robinia_pseudoacacia.jpg</a:t>
            </a:r>
          </a:p>
          <a:p>
            <a:r>
              <a:rPr lang="cs-CZ" sz="1200">
                <a:latin typeface="Calibri" pitchFamily="34" charset="0"/>
              </a:rPr>
              <a:t>Obr.10-http://cs.wikipedia.org/wiki/Soubor:Scharfer_Mauerpfeffer_Sedum_acre_1.jpg</a:t>
            </a:r>
          </a:p>
          <a:p>
            <a:r>
              <a:rPr lang="cs-CZ" sz="1200">
                <a:latin typeface="Calibri" pitchFamily="34" charset="0"/>
              </a:rPr>
              <a:t>Obr.11-http://cs.wikipedia.org/wiki/Soubor:Sempervirum_soboliferum.jpg</a:t>
            </a:r>
          </a:p>
          <a:p>
            <a:r>
              <a:rPr lang="cs-CZ" sz="1200">
                <a:latin typeface="Calibri" pitchFamily="34" charset="0"/>
              </a:rPr>
              <a:t>Obr.12-http://cs.wikipedia.org/wiki/Soubor:A_G%C3%A4nseblk%C3%BCmchen_45be_1.jpg</a:t>
            </a:r>
          </a:p>
          <a:p>
            <a:r>
              <a:rPr lang="cs-CZ" sz="1200">
                <a:latin typeface="Calibri" pitchFamily="34" charset="0"/>
              </a:rPr>
              <a:t>Obr.13-http://cs.wikipedia.org/wiki/Soubor:Illustration_Veronica_officinalis0.jpg</a:t>
            </a:r>
          </a:p>
          <a:p>
            <a:r>
              <a:rPr lang="cs-CZ" sz="1200">
                <a:latin typeface="Calibri" pitchFamily="34" charset="0"/>
              </a:rPr>
              <a:t>Obr.14-http://cs.wikipedia.org/wiki/Soubor:Thlaspi_arvense.jpeg</a:t>
            </a:r>
          </a:p>
          <a:p>
            <a:r>
              <a:rPr lang="cs-CZ" sz="1200">
                <a:latin typeface="Calibri" pitchFamily="34" charset="0"/>
              </a:rPr>
              <a:t>Obr.15-http://cs.wikipedia.org/wiki/Soubor:Wilder_Thymian.jpg</a:t>
            </a:r>
          </a:p>
          <a:p>
            <a:r>
              <a:rPr lang="cs-CZ" sz="1200">
                <a:latin typeface="Calibri" pitchFamily="34" charset="0"/>
              </a:rPr>
              <a:t>Obr.16-http://cs.wikipedia.org/wiki/Soubor:PomnenkaAlpska.jpg</a:t>
            </a:r>
          </a:p>
          <a:p>
            <a:r>
              <a:rPr lang="cs-CZ" sz="1200">
                <a:latin typeface="Calibri" pitchFamily="34" charset="0"/>
              </a:rPr>
              <a:t>Obr.17-http://cs.wikipedia.org/wiki/Soubor:Dianthus_deltoides_Newborough.jpg</a:t>
            </a:r>
          </a:p>
          <a:p>
            <a:r>
              <a:rPr lang="cs-CZ" sz="1200">
                <a:latin typeface="Calibri" pitchFamily="34" charset="0"/>
              </a:rPr>
              <a:t>Obr.18-http://cs.wikipedia.org/wiki/Soubor:Verbascum_densiflorum_S2.jpg</a:t>
            </a:r>
          </a:p>
          <a:p>
            <a:r>
              <a:rPr lang="cs-CZ" sz="1200">
                <a:latin typeface="Calibri" pitchFamily="34" charset="0"/>
              </a:rPr>
              <a:t>Obr.19-http://cs.wikipedia.org/wiki/Soubor:Koeh-152.jpg</a:t>
            </a:r>
          </a:p>
          <a:p>
            <a:r>
              <a:rPr lang="cs-CZ" sz="1200">
                <a:latin typeface="Calibri" pitchFamily="34" charset="0"/>
              </a:rPr>
              <a:t>Obr.20-http://cs.wikipedia.org/wiki/Soubor:Pulsatilla_pratensis_subsp._bohemica5.jpg</a:t>
            </a:r>
          </a:p>
          <a:p>
            <a:r>
              <a:rPr lang="cs-CZ" sz="1200">
                <a:latin typeface="Calibri" pitchFamily="34" charset="0"/>
              </a:rPr>
              <a:t>Obr.21-http://cs.wikipedia.org/wiki/Soubor:Bl%C3%BCtenstand_Sauerampfer.jpg</a:t>
            </a:r>
          </a:p>
          <a:p>
            <a:r>
              <a:rPr lang="cs-CZ" sz="1200">
                <a:latin typeface="Calibri" pitchFamily="34" charset="0"/>
              </a:rPr>
              <a:t>Obr.22-http://cs.wikipedia.org/wiki/Soubor:Illustration_Ranunculus_acris0_clean.jpg</a:t>
            </a:r>
          </a:p>
          <a:p>
            <a:r>
              <a:rPr lang="cs-CZ" sz="1200">
                <a:latin typeface="Calibri" pitchFamily="34" charset="0"/>
              </a:rPr>
              <a:t>Obr.23-http://cs.wikipedia.org/wiki/Soubor:FloraDesconocida004.JPG</a:t>
            </a:r>
          </a:p>
          <a:p>
            <a:r>
              <a:rPr lang="cs-CZ" sz="1200">
                <a:latin typeface="Calibri" pitchFamily="34" charset="0"/>
              </a:rPr>
              <a:t>Obr.24-http://cs.wikipedia.org/wiki/Soubor:Cardamine_pratensis_flowers.jpg</a:t>
            </a:r>
          </a:p>
          <a:p>
            <a:r>
              <a:rPr lang="cs-CZ" sz="1200">
                <a:latin typeface="Calibri" pitchFamily="34" charset="0"/>
              </a:rPr>
              <a:t>Obr.25-http://cs.wikipedia.org/wiki/Soubor:Plantago_lanceolata3.jpg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224</Words>
  <Application>Microsoft Office PowerPoint</Application>
  <PresentationFormat>Předvádění na obrazovce (4:3)</PresentationFormat>
  <Paragraphs>62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Arial</vt:lpstr>
      <vt:lpstr>Calibri</vt:lpstr>
      <vt:lpstr>Motiv sady Office</vt:lpstr>
      <vt:lpstr>VY_52_INOVACE_69_Traviny a obiloviny- učební text</vt:lpstr>
      <vt:lpstr>Rostliny travních společenstev:</vt:lpstr>
      <vt:lpstr>Snímek 3</vt:lpstr>
      <vt:lpstr>Snímek 4</vt:lpstr>
      <vt:lpstr>Snímek 5</vt:lpstr>
      <vt:lpstr>Snímek 6</vt:lpstr>
      <vt:lpstr>3. Jednoleté byliny: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VY_52_INOVACE_69</dc:title>
  <dc:creator>Hercík</dc:creator>
  <cp:lastModifiedBy>Maminka</cp:lastModifiedBy>
  <cp:revision>21</cp:revision>
  <dcterms:created xsi:type="dcterms:W3CDTF">2011-05-22T13:57:50Z</dcterms:created>
  <dcterms:modified xsi:type="dcterms:W3CDTF">2012-03-11T09:19:25Z</dcterms:modified>
</cp:coreProperties>
</file>