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16" r:id="rId2"/>
  </p:sldMasterIdLst>
  <p:notesMasterIdLst>
    <p:notesMasterId r:id="rId14"/>
  </p:notesMasterIdLst>
  <p:sldIdLst>
    <p:sldId id="256" r:id="rId3"/>
    <p:sldId id="257" r:id="rId4"/>
    <p:sldId id="258" r:id="rId5"/>
    <p:sldId id="260" r:id="rId6"/>
    <p:sldId id="261" r:id="rId7"/>
    <p:sldId id="259" r:id="rId8"/>
    <p:sldId id="262" r:id="rId9"/>
    <p:sldId id="263" r:id="rId10"/>
    <p:sldId id="266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71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Jaroslava Všohájková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VY_52_INOVACE_1E32Ch_Termochemie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Termochemie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Jaroslava Všohájková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VY_52_INOVACE_1E32Ch_Termochemie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Termochemie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44945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74715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2895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40821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7143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29306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86460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9790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93417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806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4641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2170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994904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slouží k výuce termochemie</a:t>
            </a:r>
          </a:p>
          <a:p>
            <a:r>
              <a:rPr lang="cs-CZ" dirty="0" smtClean="0"/>
              <a:t>je určen k použití na interaktivní tabuli</a:t>
            </a:r>
          </a:p>
          <a:p>
            <a:r>
              <a:rPr lang="cs-CZ" dirty="0" smtClean="0"/>
              <a:t>jednoduchým a přehledným způsobem seznamuje žáky se základním principem průběhu termochemických reakcí</a:t>
            </a:r>
          </a:p>
          <a:p>
            <a:r>
              <a:rPr lang="cs-CZ" dirty="0" smtClean="0"/>
              <a:t>procvičuje logické myšlení, využívá mezipředmětových vztahů (přírodopis), spojuje teorii s praxí</a:t>
            </a:r>
          </a:p>
          <a:p>
            <a:r>
              <a:rPr lang="cs-CZ" dirty="0" smtClean="0"/>
              <a:t>aktivizuje žáky k dobrovolné práci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431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Termochemie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b="0" dirty="0" smtClean="0"/>
          </a:p>
          <a:p>
            <a:r>
              <a:rPr lang="cs-CZ" sz="4000" b="0" dirty="0" smtClean="0"/>
              <a:t>V průběhu chemických reakcí dochází k uvolňování či spotřebě tepelné energie – tepla.</a:t>
            </a:r>
          </a:p>
        </p:txBody>
      </p:sp>
    </p:spTree>
    <p:extLst>
      <p:ext uri="{BB962C8B-B14F-4D97-AF65-F5344CB8AC3E}">
        <p14:creationId xmlns:p14="http://schemas.microsoft.com/office/powerpoint/2010/main" val="2534417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Reakční teplo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je množství tepla, které se při reakci uvolní nebo spotřebuje.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/>
              <a:t>v</a:t>
            </a:r>
            <a:r>
              <a:rPr lang="cs-CZ" sz="2800" dirty="0" smtClean="0"/>
              <a:t> tabulkách – </a:t>
            </a:r>
            <a:r>
              <a:rPr lang="cs-CZ" sz="3200" dirty="0" smtClean="0"/>
              <a:t>molární reakční teplo </a:t>
            </a:r>
            <a:r>
              <a:rPr lang="cs-CZ" sz="3200" dirty="0" smtClean="0">
                <a:solidFill>
                  <a:srgbClr val="C00000"/>
                </a:solidFill>
              </a:rPr>
              <a:t>Q</a:t>
            </a:r>
            <a:r>
              <a:rPr lang="cs-CZ" sz="3200" baseline="-25000" dirty="0" smtClean="0">
                <a:solidFill>
                  <a:srgbClr val="C00000"/>
                </a:solidFill>
              </a:rPr>
              <a:t>m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3200" baseline="-25000" dirty="0"/>
          </a:p>
          <a:p>
            <a:pPr marL="571500" indent="-571500">
              <a:buFont typeface="Wingdings" pitchFamily="2" charset="2"/>
              <a:buChar char="§"/>
            </a:pPr>
            <a:r>
              <a:rPr lang="cs-CZ" sz="4000" baseline="-25000" dirty="0" smtClean="0"/>
              <a:t>jednotkou je </a:t>
            </a:r>
            <a:r>
              <a:rPr lang="cs-CZ" sz="4400" baseline="-25000" dirty="0" smtClean="0">
                <a:solidFill>
                  <a:srgbClr val="C00000"/>
                </a:solidFill>
              </a:rPr>
              <a:t>kJ/mol</a:t>
            </a:r>
            <a:endParaRPr lang="cs-CZ" sz="3600" baseline="-25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3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Hodnota reakčního tepla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závisí na skupenství látek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při zápisu značíme:</a:t>
            </a:r>
          </a:p>
          <a:p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 – pevné</a:t>
            </a:r>
          </a:p>
          <a:p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 – kapalné</a:t>
            </a:r>
          </a:p>
          <a:p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g – plynné</a:t>
            </a:r>
          </a:p>
          <a:p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aq – vodný roztok</a:t>
            </a:r>
            <a:endParaRPr lang="cs-CZ" sz="3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21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Reakce exotermické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§"/>
            </a:pPr>
            <a:endParaRPr lang="cs-CZ" sz="2800" dirty="0" smtClean="0"/>
          </a:p>
          <a:p>
            <a:pPr marL="457200" indent="-457200">
              <a:buFont typeface="Wingdings" pitchFamily="2" charset="2"/>
              <a:buChar char="§"/>
            </a:pPr>
            <a:endParaRPr lang="cs-CZ" sz="28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teplo se uvolňuje – získáváme ho  </a:t>
            </a:r>
            <a:r>
              <a:rPr lang="cs-CZ" sz="4400" dirty="0" smtClean="0">
                <a:solidFill>
                  <a:srgbClr val="C00000"/>
                </a:solidFill>
              </a:rPr>
              <a:t>Q</a:t>
            </a:r>
            <a:r>
              <a:rPr lang="cs-CZ" sz="4400" baseline="-25000" dirty="0" smtClean="0">
                <a:solidFill>
                  <a:srgbClr val="C00000"/>
                </a:solidFill>
              </a:rPr>
              <a:t>m</a:t>
            </a:r>
            <a:r>
              <a:rPr lang="cs-CZ" sz="4400" baseline="48000" dirty="0" smtClean="0">
                <a:solidFill>
                  <a:srgbClr val="C00000"/>
                </a:solidFill>
              </a:rPr>
              <a:t>-</a:t>
            </a:r>
            <a:endParaRPr lang="cs-CZ" sz="4400" baseline="48000" dirty="0">
              <a:solidFill>
                <a:srgbClr val="C00000"/>
              </a:solidFill>
            </a:endParaRPr>
          </a:p>
          <a:p>
            <a:r>
              <a:rPr lang="cs-CZ" sz="4400" dirty="0" smtClean="0">
                <a:solidFill>
                  <a:srgbClr val="C00000"/>
                </a:solidFill>
              </a:rPr>
              <a:t>   </a:t>
            </a:r>
            <a:r>
              <a:rPr lang="cs-CZ" sz="3200" dirty="0" smtClean="0"/>
              <a:t>2 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(g)  +   O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(l)  </a:t>
            </a:r>
            <a:r>
              <a:rPr lang="cs-CZ" sz="3200" dirty="0" smtClean="0">
                <a:sym typeface="Wingdings 3"/>
              </a:rPr>
              <a:t>  2 H</a:t>
            </a:r>
            <a:r>
              <a:rPr lang="cs-CZ" sz="3200" baseline="-25000" dirty="0" smtClean="0">
                <a:sym typeface="Wingdings 3"/>
              </a:rPr>
              <a:t>2</a:t>
            </a:r>
            <a:r>
              <a:rPr lang="cs-CZ" sz="3200" dirty="0" smtClean="0">
                <a:sym typeface="Wingdings 3"/>
              </a:rPr>
              <a:t>O(l) </a:t>
            </a:r>
          </a:p>
          <a:p>
            <a:r>
              <a:rPr lang="cs-CZ" sz="2800" dirty="0">
                <a:sym typeface="Wingdings 3"/>
              </a:rPr>
              <a:t> </a:t>
            </a:r>
            <a:r>
              <a:rPr lang="cs-CZ" sz="2800" dirty="0" smtClean="0">
                <a:sym typeface="Wingdings 3"/>
              </a:rPr>
              <a:t>                                    Qm = </a:t>
            </a:r>
            <a:r>
              <a:rPr lang="cs-CZ" sz="2800" dirty="0" smtClean="0">
                <a:solidFill>
                  <a:srgbClr val="FF0000"/>
                </a:solidFill>
                <a:sym typeface="Wingdings 3"/>
              </a:rPr>
              <a:t>-</a:t>
            </a:r>
            <a:r>
              <a:rPr lang="cs-CZ" sz="2800" dirty="0" smtClean="0">
                <a:sym typeface="Wingdings 3"/>
              </a:rPr>
              <a:t> 457 kJ/mol </a:t>
            </a:r>
            <a:endParaRPr lang="cs-CZ" sz="2800" dirty="0"/>
          </a:p>
        </p:txBody>
      </p:sp>
      <p:pic>
        <p:nvPicPr>
          <p:cNvPr id="1026" name="Picture 2" descr="C:\Users\jvsohajkova\AppData\Local\Microsoft\Windows\Temporary Internet Files\Content.IE5\S7687CZ2\MC9002410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4664"/>
            <a:ext cx="2203742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2949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reakce endotermické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Wingdings" pitchFamily="2" charset="2"/>
              <a:buChar char="§"/>
            </a:pPr>
            <a:endParaRPr lang="cs-CZ" dirty="0" smtClean="0"/>
          </a:p>
          <a:p>
            <a:pPr marL="457200" indent="-457200">
              <a:buFont typeface="Wingdings" pitchFamily="2" charset="2"/>
              <a:buChar char="§"/>
            </a:pPr>
            <a:endParaRPr lang="cs-CZ" dirty="0"/>
          </a:p>
          <a:p>
            <a:pPr marL="457200" lvl="0" indent="-457200">
              <a:buFont typeface="Wingdings" pitchFamily="2" charset="2"/>
              <a:buChar char="§"/>
            </a:pPr>
            <a:r>
              <a:rPr lang="cs-CZ" sz="2800" dirty="0">
                <a:solidFill>
                  <a:srgbClr val="000000"/>
                </a:solidFill>
              </a:rPr>
              <a:t>teplo se </a:t>
            </a:r>
            <a:r>
              <a:rPr lang="cs-CZ" sz="2800" dirty="0" smtClean="0">
                <a:solidFill>
                  <a:srgbClr val="000000"/>
                </a:solidFill>
              </a:rPr>
              <a:t>spotřebovává </a:t>
            </a:r>
            <a:r>
              <a:rPr lang="cs-CZ" sz="2800" dirty="0">
                <a:solidFill>
                  <a:srgbClr val="000000"/>
                </a:solidFill>
              </a:rPr>
              <a:t>– </a:t>
            </a:r>
            <a:r>
              <a:rPr lang="cs-CZ" sz="2800" dirty="0" smtClean="0">
                <a:solidFill>
                  <a:srgbClr val="000000"/>
                </a:solidFill>
              </a:rPr>
              <a:t>musíme ho dodávat  </a:t>
            </a:r>
            <a:r>
              <a:rPr lang="cs-CZ" sz="4400" dirty="0" smtClean="0">
                <a:solidFill>
                  <a:srgbClr val="C00000"/>
                </a:solidFill>
              </a:rPr>
              <a:t>Q</a:t>
            </a:r>
            <a:r>
              <a:rPr lang="cs-CZ" sz="4400" baseline="-25000" dirty="0" smtClean="0">
                <a:solidFill>
                  <a:srgbClr val="C00000"/>
                </a:solidFill>
              </a:rPr>
              <a:t>m</a:t>
            </a:r>
            <a:r>
              <a:rPr lang="cs-CZ" sz="4400" baseline="48000" dirty="0" smtClean="0">
                <a:solidFill>
                  <a:srgbClr val="C00000"/>
                </a:solidFill>
              </a:rPr>
              <a:t>+</a:t>
            </a:r>
            <a:endParaRPr lang="cs-CZ" sz="4400" baseline="48000" dirty="0">
              <a:solidFill>
                <a:srgbClr val="C00000"/>
              </a:solidFill>
            </a:endParaRPr>
          </a:p>
          <a:p>
            <a:pPr lvl="0"/>
            <a:r>
              <a:rPr lang="cs-CZ" sz="4400" dirty="0">
                <a:solidFill>
                  <a:srgbClr val="C00000"/>
                </a:solidFill>
              </a:rPr>
              <a:t>   </a:t>
            </a:r>
            <a:r>
              <a:rPr lang="cs-CZ" sz="3200" dirty="0" smtClean="0">
                <a:solidFill>
                  <a:srgbClr val="000000"/>
                </a:solidFill>
              </a:rPr>
              <a:t>2 H</a:t>
            </a:r>
            <a:r>
              <a:rPr lang="cs-CZ" sz="3200" baseline="-25000" dirty="0" smtClean="0">
                <a:solidFill>
                  <a:srgbClr val="000000"/>
                </a:solidFill>
              </a:rPr>
              <a:t>2</a:t>
            </a:r>
            <a:r>
              <a:rPr lang="cs-CZ" sz="3200" dirty="0" smtClean="0">
                <a:solidFill>
                  <a:srgbClr val="000000"/>
                </a:solidFill>
              </a:rPr>
              <a:t>O(l)  </a:t>
            </a:r>
            <a:r>
              <a:rPr lang="cs-CZ" sz="3200" dirty="0" smtClean="0">
                <a:solidFill>
                  <a:srgbClr val="000000"/>
                </a:solidFill>
                <a:sym typeface="Wingdings 3"/>
              </a:rPr>
              <a:t></a:t>
            </a:r>
            <a:r>
              <a:rPr lang="cs-CZ" sz="3200" dirty="0" smtClean="0">
                <a:solidFill>
                  <a:srgbClr val="000000"/>
                </a:solidFill>
              </a:rPr>
              <a:t>   H</a:t>
            </a:r>
            <a:r>
              <a:rPr lang="cs-CZ" sz="3200" baseline="-25000" dirty="0" smtClean="0">
                <a:solidFill>
                  <a:srgbClr val="000000"/>
                </a:solidFill>
              </a:rPr>
              <a:t>2</a:t>
            </a:r>
            <a:r>
              <a:rPr lang="cs-CZ" sz="3200" dirty="0" smtClean="0">
                <a:solidFill>
                  <a:srgbClr val="000000"/>
                </a:solidFill>
              </a:rPr>
              <a:t>(g)  </a:t>
            </a:r>
            <a:r>
              <a:rPr lang="cs-CZ" sz="3200" dirty="0" smtClean="0">
                <a:solidFill>
                  <a:srgbClr val="000000"/>
                </a:solidFill>
                <a:sym typeface="Wingdings 3"/>
              </a:rPr>
              <a:t>+  2 O</a:t>
            </a:r>
            <a:r>
              <a:rPr lang="cs-CZ" sz="3200" baseline="-25000" dirty="0" smtClean="0">
                <a:solidFill>
                  <a:srgbClr val="000000"/>
                </a:solidFill>
                <a:sym typeface="Wingdings 3"/>
              </a:rPr>
              <a:t>2</a:t>
            </a:r>
            <a:r>
              <a:rPr lang="cs-CZ" sz="3200" dirty="0" smtClean="0">
                <a:solidFill>
                  <a:srgbClr val="000000"/>
                </a:solidFill>
                <a:sym typeface="Wingdings 3"/>
              </a:rPr>
              <a:t>(l</a:t>
            </a:r>
            <a:r>
              <a:rPr lang="cs-CZ" sz="3200" dirty="0">
                <a:solidFill>
                  <a:srgbClr val="000000"/>
                </a:solidFill>
                <a:sym typeface="Wingdings 3"/>
              </a:rPr>
              <a:t>) </a:t>
            </a:r>
          </a:p>
          <a:p>
            <a:pPr lvl="0"/>
            <a:r>
              <a:rPr lang="cs-CZ" sz="2800" dirty="0">
                <a:solidFill>
                  <a:srgbClr val="000000"/>
                </a:solidFill>
                <a:sym typeface="Wingdings 3"/>
              </a:rPr>
              <a:t>                                     Qm = </a:t>
            </a:r>
            <a:r>
              <a:rPr lang="cs-CZ" sz="2800" dirty="0" smtClean="0">
                <a:solidFill>
                  <a:srgbClr val="000000"/>
                </a:solidFill>
                <a:sym typeface="Wingdings 3"/>
              </a:rPr>
              <a:t>457 </a:t>
            </a:r>
            <a:r>
              <a:rPr lang="cs-CZ" sz="2800" dirty="0">
                <a:solidFill>
                  <a:srgbClr val="000000"/>
                </a:solidFill>
                <a:sym typeface="Wingdings 3"/>
              </a:rPr>
              <a:t>kJ/mol </a:t>
            </a:r>
            <a:endParaRPr lang="cs-CZ" sz="2800" dirty="0">
              <a:solidFill>
                <a:srgbClr val="000000"/>
              </a:solidFill>
            </a:endParaRPr>
          </a:p>
          <a:p>
            <a:endParaRPr lang="cs-CZ" dirty="0"/>
          </a:p>
        </p:txBody>
      </p:sp>
      <p:pic>
        <p:nvPicPr>
          <p:cNvPr id="2051" name="Picture 3" descr="C:\Users\jvsohajkova\AppData\Local\Microsoft\Windows\Temporary Internet Files\Content.IE5\K0O7W0UI\MC9004109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60648"/>
            <a:ext cx="2960427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722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Reakce přímé a zpětné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  2 </a:t>
            </a:r>
            <a:r>
              <a:rPr lang="cs-CZ" sz="2400" dirty="0"/>
              <a:t>H</a:t>
            </a:r>
            <a:r>
              <a:rPr lang="cs-CZ" sz="2400" baseline="-25000" dirty="0"/>
              <a:t>2</a:t>
            </a:r>
            <a:r>
              <a:rPr lang="cs-CZ" sz="2400" dirty="0"/>
              <a:t>(g)  +   O</a:t>
            </a:r>
            <a:r>
              <a:rPr lang="cs-CZ" sz="2400" baseline="-25000" dirty="0"/>
              <a:t>2</a:t>
            </a:r>
            <a:r>
              <a:rPr lang="cs-CZ" sz="2400" dirty="0"/>
              <a:t>(l)  </a:t>
            </a:r>
            <a:r>
              <a:rPr lang="cs-CZ" sz="2400" dirty="0">
                <a:sym typeface="Wingdings 3"/>
              </a:rPr>
              <a:t>  2 H</a:t>
            </a:r>
            <a:r>
              <a:rPr lang="cs-CZ" sz="2400" baseline="-25000" dirty="0">
                <a:sym typeface="Wingdings 3"/>
              </a:rPr>
              <a:t>2</a:t>
            </a:r>
            <a:r>
              <a:rPr lang="cs-CZ" sz="2400" dirty="0">
                <a:sym typeface="Wingdings 3"/>
              </a:rPr>
              <a:t>O(l) </a:t>
            </a:r>
            <a:r>
              <a:rPr lang="cs-CZ" dirty="0" smtClean="0">
                <a:sym typeface="Wingdings 3"/>
              </a:rPr>
              <a:t>         Qm </a:t>
            </a:r>
            <a:r>
              <a:rPr lang="cs-CZ" dirty="0">
                <a:sym typeface="Wingdings 3"/>
              </a:rPr>
              <a:t>=</a:t>
            </a:r>
            <a:r>
              <a:rPr lang="cs-CZ" sz="4000" dirty="0">
                <a:sym typeface="Wingdings 3"/>
              </a:rPr>
              <a:t> </a:t>
            </a:r>
            <a:r>
              <a:rPr lang="cs-CZ" sz="2800" dirty="0">
                <a:solidFill>
                  <a:srgbClr val="FF0000"/>
                </a:solidFill>
                <a:sym typeface="Wingdings 3"/>
              </a:rPr>
              <a:t>-</a:t>
            </a:r>
            <a:r>
              <a:rPr lang="cs-CZ" sz="4000" dirty="0">
                <a:sym typeface="Wingdings 3"/>
              </a:rPr>
              <a:t> </a:t>
            </a:r>
            <a:r>
              <a:rPr lang="cs-CZ" dirty="0">
                <a:sym typeface="Wingdings 3"/>
              </a:rPr>
              <a:t>457 kJ/mol </a:t>
            </a:r>
            <a:endParaRPr lang="cs-CZ" dirty="0"/>
          </a:p>
          <a:p>
            <a:pPr lvl="0"/>
            <a:r>
              <a:rPr lang="cs-CZ" sz="3600" dirty="0">
                <a:solidFill>
                  <a:srgbClr val="C00000"/>
                </a:solidFill>
              </a:rPr>
              <a:t> </a:t>
            </a:r>
            <a:r>
              <a:rPr lang="cs-CZ" sz="2400" dirty="0">
                <a:solidFill>
                  <a:srgbClr val="000000"/>
                </a:solidFill>
              </a:rPr>
              <a:t>2 H</a:t>
            </a:r>
            <a:r>
              <a:rPr lang="cs-CZ" sz="2400" baseline="-25000" dirty="0">
                <a:solidFill>
                  <a:srgbClr val="000000"/>
                </a:solidFill>
              </a:rPr>
              <a:t>2</a:t>
            </a:r>
            <a:r>
              <a:rPr lang="cs-CZ" sz="2400" dirty="0">
                <a:solidFill>
                  <a:srgbClr val="000000"/>
                </a:solidFill>
              </a:rPr>
              <a:t>O(l)  </a:t>
            </a:r>
            <a:r>
              <a:rPr lang="cs-CZ" sz="2400" dirty="0">
                <a:solidFill>
                  <a:srgbClr val="000000"/>
                </a:solidFill>
                <a:sym typeface="Wingdings 3"/>
              </a:rPr>
              <a:t></a:t>
            </a:r>
            <a:r>
              <a:rPr lang="cs-CZ" sz="2400" dirty="0">
                <a:solidFill>
                  <a:srgbClr val="000000"/>
                </a:solidFill>
              </a:rPr>
              <a:t>   H</a:t>
            </a:r>
            <a:r>
              <a:rPr lang="cs-CZ" sz="2400" baseline="-25000" dirty="0">
                <a:solidFill>
                  <a:srgbClr val="000000"/>
                </a:solidFill>
              </a:rPr>
              <a:t>2</a:t>
            </a:r>
            <a:r>
              <a:rPr lang="cs-CZ" sz="2400" dirty="0">
                <a:solidFill>
                  <a:srgbClr val="000000"/>
                </a:solidFill>
              </a:rPr>
              <a:t>(g)  </a:t>
            </a:r>
            <a:r>
              <a:rPr lang="cs-CZ" sz="2400" dirty="0">
                <a:solidFill>
                  <a:srgbClr val="000000"/>
                </a:solidFill>
                <a:sym typeface="Wingdings 3"/>
              </a:rPr>
              <a:t>+  2 O</a:t>
            </a:r>
            <a:r>
              <a:rPr lang="cs-CZ" sz="2400" baseline="-25000" dirty="0">
                <a:solidFill>
                  <a:srgbClr val="000000"/>
                </a:solidFill>
                <a:sym typeface="Wingdings 3"/>
              </a:rPr>
              <a:t>2</a:t>
            </a:r>
            <a:r>
              <a:rPr lang="cs-CZ" sz="2400" dirty="0">
                <a:solidFill>
                  <a:srgbClr val="000000"/>
                </a:solidFill>
                <a:sym typeface="Wingdings 3"/>
              </a:rPr>
              <a:t>(l) </a:t>
            </a:r>
            <a:r>
              <a:rPr lang="cs-CZ" sz="2400" dirty="0" smtClean="0">
                <a:solidFill>
                  <a:srgbClr val="000000"/>
                </a:solidFill>
                <a:sym typeface="Wingdings 3"/>
              </a:rPr>
              <a:t>       </a:t>
            </a:r>
            <a:r>
              <a:rPr lang="cs-CZ" dirty="0" smtClean="0">
                <a:solidFill>
                  <a:srgbClr val="000000"/>
                </a:solidFill>
                <a:sym typeface="Wingdings 3"/>
              </a:rPr>
              <a:t> </a:t>
            </a:r>
            <a:r>
              <a:rPr lang="cs-CZ" dirty="0">
                <a:solidFill>
                  <a:srgbClr val="000000"/>
                </a:solidFill>
                <a:sym typeface="Wingdings 3"/>
              </a:rPr>
              <a:t>Qm = 457 kJ/mol </a:t>
            </a:r>
            <a:endParaRPr lang="cs-CZ" dirty="0" smtClean="0">
              <a:solidFill>
                <a:srgbClr val="000000"/>
              </a:solidFill>
              <a:sym typeface="Wingdings 3"/>
            </a:endParaRPr>
          </a:p>
          <a:p>
            <a:pPr lvl="0"/>
            <a:endParaRPr lang="cs-CZ" dirty="0">
              <a:solidFill>
                <a:srgbClr val="000000"/>
              </a:solidFill>
              <a:sym typeface="Wingdings 3"/>
            </a:endParaRPr>
          </a:p>
          <a:p>
            <a:pPr lvl="0"/>
            <a:r>
              <a:rPr lang="cs-CZ" sz="3600" dirty="0" smtClean="0">
                <a:solidFill>
                  <a:srgbClr val="FF0000"/>
                </a:solidFill>
                <a:sym typeface="Wingdings 3"/>
              </a:rPr>
              <a:t>Molární reakční teplo reakce přímé a zpětné je až na znaménko </a:t>
            </a:r>
            <a:r>
              <a:rPr lang="cs-CZ" sz="3600" u="sng" dirty="0" smtClean="0">
                <a:solidFill>
                  <a:srgbClr val="FF0000"/>
                </a:solidFill>
                <a:sym typeface="Wingdings 3"/>
              </a:rPr>
              <a:t>stejné</a:t>
            </a:r>
            <a:r>
              <a:rPr lang="cs-CZ" sz="3600" dirty="0" smtClean="0">
                <a:solidFill>
                  <a:srgbClr val="FF0000"/>
                </a:solidFill>
                <a:sym typeface="Wingdings 3"/>
              </a:rPr>
              <a:t>.</a:t>
            </a:r>
          </a:p>
          <a:p>
            <a:pPr lvl="0"/>
            <a:endParaRPr lang="cs-CZ" dirty="0">
              <a:solidFill>
                <a:srgbClr val="000000"/>
              </a:solidFill>
              <a:sym typeface="Wingdings 3"/>
            </a:endParaRPr>
          </a:p>
          <a:p>
            <a:pPr lvl="0"/>
            <a:endParaRPr lang="cs-CZ" dirty="0">
              <a:solidFill>
                <a:srgbClr val="0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10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Uveď příklady exotermických a endotermických reakcí v běžném životě.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Vyhledej v tabulkách příklady hodnot molárního reakčního tepla.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Zapiš reakci: Plynný </a:t>
            </a:r>
            <a:r>
              <a:rPr lang="cs-CZ" sz="2400" dirty="0"/>
              <a:t>oxid uhličitý reaguje s kapalnou vodou a vzniká pevná glukóza a plynný </a:t>
            </a:r>
            <a:r>
              <a:rPr lang="cs-CZ" sz="2400" dirty="0" smtClean="0"/>
              <a:t>kyslík. Aby </a:t>
            </a:r>
            <a:r>
              <a:rPr lang="cs-CZ" sz="2400" dirty="0"/>
              <a:t>reakce proběhla, musí ze slunce </a:t>
            </a:r>
            <a:r>
              <a:rPr lang="cs-CZ" sz="2400" dirty="0" smtClean="0"/>
              <a:t>dodat </a:t>
            </a:r>
            <a:r>
              <a:rPr lang="cs-CZ" sz="2400" dirty="0"/>
              <a:t>energii 2 830kJ/mol</a:t>
            </a:r>
            <a:r>
              <a:rPr lang="cs-CZ" sz="2400" dirty="0" smtClean="0"/>
              <a:t>.</a:t>
            </a:r>
            <a:endParaRPr lang="cs-CZ" sz="2400" dirty="0"/>
          </a:p>
          <a:p>
            <a:pPr marL="914400" lvl="1" indent="-457200">
              <a:buClrTx/>
            </a:pPr>
            <a:r>
              <a:rPr lang="cs-CZ" dirty="0"/>
              <a:t>O jakou reakci se jedná?</a:t>
            </a:r>
          </a:p>
          <a:p>
            <a:pPr marL="914400" lvl="1" indent="-457200">
              <a:buClrTx/>
            </a:pPr>
            <a:r>
              <a:rPr lang="cs-CZ" dirty="0"/>
              <a:t>Kde a kdy probíhá?</a:t>
            </a:r>
          </a:p>
          <a:p>
            <a:pPr marL="914400" lvl="1" indent="-457200">
              <a:buClrTx/>
            </a:pPr>
            <a:r>
              <a:rPr lang="cs-CZ" dirty="0"/>
              <a:t>Kolik energie získáme z 1 molu glukózy při dýchání?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8810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Dobrovolný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7620000" cy="4373563"/>
          </a:xfrm>
        </p:spPr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Vyhledej </a:t>
            </a:r>
            <a:r>
              <a:rPr lang="cs-CZ" sz="3200" dirty="0"/>
              <a:t>v učebnici a s pomocí učitele připrav pro spolužáky příklad reakce exotermické a </a:t>
            </a:r>
            <a:r>
              <a:rPr lang="cs-CZ" sz="3200" dirty="0" smtClean="0"/>
              <a:t>endotermické.</a:t>
            </a:r>
            <a:endParaRPr lang="cs-CZ" sz="32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09733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692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264</TotalTime>
  <Words>332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Základní</vt:lpstr>
      <vt:lpstr>Motiv systému Office</vt:lpstr>
      <vt:lpstr>Prezentace aplikace PowerPoint</vt:lpstr>
      <vt:lpstr>Anotace:</vt:lpstr>
      <vt:lpstr>Termochemie</vt:lpstr>
      <vt:lpstr>Reakční teplo</vt:lpstr>
      <vt:lpstr>Hodnota reakčního tepla</vt:lpstr>
      <vt:lpstr>Reakce exotermické</vt:lpstr>
      <vt:lpstr>reakce endotermické</vt:lpstr>
      <vt:lpstr>Reakce přímé a zpětné</vt:lpstr>
      <vt:lpstr>Úkoly:</vt:lpstr>
      <vt:lpstr>Dobrovolný úkol: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Všohájková Jaroslava</cp:lastModifiedBy>
  <cp:revision>35</cp:revision>
  <dcterms:created xsi:type="dcterms:W3CDTF">2011-08-21T15:31:45Z</dcterms:created>
  <dcterms:modified xsi:type="dcterms:W3CDTF">2012-03-10T20:56:42Z</dcterms:modified>
</cp:coreProperties>
</file>