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2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4" r:id="rId9"/>
    <p:sldId id="265" r:id="rId10"/>
    <p:sldId id="26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53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722376" y="2688336"/>
            <a:ext cx="7772400" cy="3108960"/>
          </a:xfrm>
        </p:spPr>
        <p:txBody>
          <a:bodyPr anchor="t" anchorCtr="0">
            <a:noAutofit/>
          </a:bodyPr>
          <a:lstStyle>
            <a:lvl1pPr algn="ctr">
              <a:defRPr lang="en-US" sz="6200" b="1" cap="none" spc="0" dirty="0" smtClean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722376" y="1133856"/>
            <a:ext cx="7772400" cy="1508760"/>
          </a:xfrm>
        </p:spPr>
        <p:txBody>
          <a:bodyPr anchor="b">
            <a:normAutofit/>
          </a:bodyPr>
          <a:lstStyle>
            <a:lvl1pPr marL="0" indent="0" algn="ctr">
              <a:buNone/>
              <a:defRPr lang="en-US" sz="2200" b="0">
                <a:solidFill>
                  <a:schemeClr val="tx2">
                    <a:shade val="55000"/>
                  </a:schemeClr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604F9B6A-538E-40A2-810A-10F5D56FB7C4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8BF4D267-E830-4EB9-B905-EFF4162B7AB4}" type="slidenum">
              <a:rPr lang="cs-CZ" smtClean="0"/>
              <a:t>‹#›</a:t>
            </a:fld>
            <a:endParaRPr lang="cs-CZ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4F9B6A-538E-40A2-810A-10F5D56FB7C4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F4D267-E830-4EB9-B905-EFF4162B7AB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690563" y="491696"/>
            <a:ext cx="7762875" cy="5874608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orbel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77240" y="795996"/>
            <a:ext cx="7589520" cy="3112843"/>
          </a:xfrm>
        </p:spPr>
        <p:txBody>
          <a:bodyPr anchor="b">
            <a:normAutofit/>
          </a:bodyPr>
          <a:lstStyle>
            <a:lvl1pPr algn="ctr">
              <a:buNone/>
              <a:defRPr lang="en-US" sz="6200" b="1" cap="none" spc="0" dirty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77240" y="3948552"/>
            <a:ext cx="7589520" cy="1509712"/>
          </a:xfrm>
        </p:spPr>
        <p:txBody>
          <a:bodyPr anchor="t">
            <a:normAutofit/>
          </a:bodyPr>
          <a:lstStyle>
            <a:lvl1pPr indent="0" algn="ctr">
              <a:buNone/>
              <a:defRPr lang="en-US" sz="22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>
          <a:xfrm>
            <a:off x="762000" y="5958840"/>
            <a:ext cx="2133600" cy="365760"/>
          </a:xfrm>
        </p:spPr>
        <p:txBody>
          <a:bodyPr/>
          <a:lstStyle/>
          <a:p>
            <a:fld id="{604F9B6A-538E-40A2-810A-10F5D56FB7C4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>
          <a:xfrm>
            <a:off x="3124200" y="5958840"/>
            <a:ext cx="28956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>
          <a:xfrm>
            <a:off x="6248400" y="5958840"/>
            <a:ext cx="2133600" cy="365760"/>
          </a:xfrm>
        </p:spPr>
        <p:txBody>
          <a:bodyPr/>
          <a:lstStyle/>
          <a:p>
            <a:fld id="{8BF4D267-E830-4EB9-B905-EFF4162B7AB4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4F9B6A-538E-40A2-810A-10F5D56FB7C4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F4D267-E830-4EB9-B905-EFF4162B7AB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965960" y="2785402"/>
            <a:ext cx="5760720" cy="914400"/>
          </a:xfrm>
        </p:spPr>
        <p:txBody>
          <a:bodyPr lIns="91440" rIns="91440" anchor="ctr">
            <a:noAutofit/>
          </a:bodyPr>
          <a:lstStyle>
            <a:lvl1pPr algn="ctr">
              <a:defRPr sz="35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1600200" y="547468"/>
            <a:ext cx="3383280" cy="639762"/>
          </a:xfrm>
          <a:prstGeom prst="roundRect">
            <a:avLst>
              <a:gd name="adj" fmla="val 6772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1600200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5128846" y="547468"/>
            <a:ext cx="3383280" cy="639762"/>
          </a:xfrm>
          <a:prstGeom prst="roundRect">
            <a:avLst>
              <a:gd name="adj" fmla="val 5673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5128846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4F9B6A-538E-40A2-810A-10F5D56FB7C4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8BF4D267-E830-4EB9-B905-EFF4162B7AB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4F9B6A-538E-40A2-810A-10F5D56FB7C4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F4D267-E830-4EB9-B905-EFF4162B7AB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4F9B6A-538E-40A2-810A-10F5D56FB7C4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F4D267-E830-4EB9-B905-EFF4162B7AB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828801" y="2888565"/>
            <a:ext cx="5486400" cy="914400"/>
          </a:xfrm>
        </p:spPr>
        <p:txBody>
          <a:bodyPr anchor="b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l">
              <a:defRPr sz="28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2590800" y="602566"/>
            <a:ext cx="5943600" cy="54864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 rot="16200000">
            <a:off x="-859303" y="2888566"/>
            <a:ext cx="5486400" cy="914400"/>
          </a:xfrm>
        </p:spPr>
        <p:txBody>
          <a:bodyPr lIns="91440" rIns="91440"/>
          <a:lstStyle>
            <a:lvl1pPr marL="0" indent="0" algn="l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4F9B6A-538E-40A2-810A-10F5D56FB7C4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8BF4D267-E830-4EB9-B905-EFF4162B7AB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4740812" y="794822"/>
            <a:ext cx="3960051" cy="5294376"/>
          </a:xfrm>
          <a:prstGeom prst="roundRect">
            <a:avLst>
              <a:gd name="adj" fmla="val 3541"/>
            </a:avLst>
          </a:prstGeom>
          <a:solidFill>
            <a:srgbClr val="FFFFFF">
              <a:alpha val="40000"/>
            </a:srgbClr>
          </a:solidFill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277728" y="3501743"/>
            <a:ext cx="3200400" cy="1143000"/>
          </a:xfrm>
        </p:spPr>
        <p:txBody>
          <a:bodyPr anchor="t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ctr">
              <a:buNone/>
              <a:defRPr sz="26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527537" y="821202"/>
            <a:ext cx="4550899" cy="5215597"/>
          </a:xfrm>
          <a:prstGeom prst="roundRect">
            <a:avLst>
              <a:gd name="adj" fmla="val 622"/>
            </a:avLst>
          </a:prstGeom>
          <a:solidFill>
            <a:schemeClr val="bg1">
              <a:lumMod val="85000"/>
            </a:schemeClr>
          </a:solidFill>
          <a:ln w="101600">
            <a:solidFill>
              <a:srgbClr val="FFFFFF"/>
            </a:solidFill>
            <a:miter lim="800000"/>
          </a:ln>
          <a:effectLst>
            <a:outerShdw blurRad="65000" dist="25000" dir="5400000" algn="t" rotWithShape="0">
              <a:schemeClr val="bg2">
                <a:shade val="30000"/>
                <a:satMod val="250000"/>
                <a:alpha val="85000"/>
              </a:schemeClr>
            </a:outerShdw>
          </a:effectLst>
          <a:scene3d>
            <a:camera prst="orthographicFront"/>
            <a:lightRig rig="soft" dir="t">
              <a:rot lat="0" lon="0" rev="20100000"/>
            </a:lightRig>
          </a:scene3d>
          <a:sp3d contourW="3810">
            <a:bevelT w="95250" h="25400"/>
            <a:contourClr>
              <a:schemeClr val="bg2">
                <a:shade val="45000"/>
                <a:satMod val="145000"/>
              </a:schemeClr>
            </a:contourClr>
          </a:sp3d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>
                <a:solidFill>
                  <a:schemeClr val="tx1"/>
                </a:solidFill>
              </a:defRPr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277728" y="1600200"/>
            <a:ext cx="3200400" cy="1825343"/>
          </a:xfrm>
        </p:spPr>
        <p:txBody>
          <a:bodyPr bIns="0" anchor="b">
            <a:normAutofit/>
          </a:bodyPr>
          <a:lstStyle>
            <a:lvl1pPr marL="0" marR="0" indent="0" algn="ctr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4F9B6A-538E-40A2-810A-10F5D56FB7C4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F4D267-E830-4EB9-B905-EFF4162B7AB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4F9B6A-538E-40A2-810A-10F5D56FB7C4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F4D267-E830-4EB9-B905-EFF4162B7AB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4F9B6A-538E-40A2-810A-10F5D56FB7C4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F4D267-E830-4EB9-B905-EFF4162B7AB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ounded Rectangle 8"/>
          <p:cNvSpPr/>
          <p:nvPr/>
        </p:nvSpPr>
        <p:spPr>
          <a:xfrm>
            <a:off x="342900" y="228600"/>
            <a:ext cx="8458200" cy="6400800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orbel"/>
              <a:ea typeface="+mn-ea"/>
              <a:cs typeface="+mn-cs"/>
            </a:endParaRPr>
          </a:p>
        </p:txBody>
      </p:sp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604F9B6A-538E-40A2-810A-10F5D56FB7C4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14404"/>
            <a:ext cx="2895600" cy="36576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8BF4D267-E830-4EB9-B905-EFF4162B7AB4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xStyles>
    <p:titleStyle>
      <a:defPPr>
        <a:defRPr sz="4400">
          <a:solidFill>
            <a:schemeClr val="tx2">
              <a:shade val="80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53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/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457200" indent="-274320" algn="l" eaLnBrk="1" hangingPunct="1">
        <a:buClr>
          <a:schemeClr val="accent1"/>
        </a:buClr>
        <a:buSzPct val="80000"/>
        <a:buFont typeface="Wingdings 2" pitchFamily="18" charset="2"/>
        <a:buChar char="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758952" indent="-228600" algn="l" eaLnBrk="1" hangingPunct="1">
        <a:buClr>
          <a:schemeClr val="accent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1033272" indent="-228600" algn="l" eaLnBrk="1" hangingPunct="1">
        <a:buClr>
          <a:schemeClr val="accent3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298448" indent="-228600" algn="l" eaLnBrk="1" hangingPunct="1">
        <a:buClr>
          <a:schemeClr val="accent4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554480" indent="-228600" algn="l" eaLnBrk="1" hangingPunct="1">
        <a:buClr>
          <a:schemeClr val="accent5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810512" indent="-228600" algn="l" eaLnBrk="1" hangingPunct="1">
        <a:buClr>
          <a:schemeClr val="accent6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207568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340864" indent="-228600" algn="l" eaLnBrk="1" hangingPunct="1">
        <a:buClr>
          <a:schemeClr val="accent2"/>
        </a:buClr>
        <a:buFont typeface="Wingdings 2" pitchFamily="18" charset="2"/>
        <a:buChar char=""/>
        <a:defRPr sz="1600" baseline="0">
          <a:latin typeface="+mn-lt"/>
        </a:defRPr>
      </a:lvl8pPr>
      <a:lvl9pPr marL="2596896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7" Type="http://schemas.openxmlformats.org/officeDocument/2006/relationships/image" Target="../media/image8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7" Type="http://schemas.openxmlformats.org/officeDocument/2006/relationships/image" Target="../media/image14.jpeg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jpeg"/><Relationship Id="rId5" Type="http://schemas.openxmlformats.org/officeDocument/2006/relationships/image" Target="../media/image12.jpeg"/><Relationship Id="rId4" Type="http://schemas.openxmlformats.org/officeDocument/2006/relationships/image" Target="../media/image11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wmf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915816" y="1124744"/>
            <a:ext cx="2880320" cy="323056"/>
          </a:xfrm>
        </p:spPr>
        <p:txBody>
          <a:bodyPr>
            <a:normAutofit/>
          </a:bodyPr>
          <a:lstStyle/>
          <a:p>
            <a:r>
              <a:rPr lang="cs-CZ" sz="800" dirty="0" smtClean="0"/>
              <a:t>nadpis</a:t>
            </a:r>
            <a:endParaRPr lang="cs-CZ" sz="8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827584" y="3068961"/>
            <a:ext cx="7560840" cy="2520280"/>
          </a:xfrm>
        </p:spPr>
        <p:txBody>
          <a:bodyPr>
            <a:normAutofit fontScale="92500" lnSpcReduction="20000"/>
          </a:bodyPr>
          <a:lstStyle/>
          <a:p>
            <a:pPr marL="0" lvl="0" indent="0" algn="ctr">
              <a:spcBef>
                <a:spcPts val="0"/>
              </a:spcBef>
              <a:buNone/>
            </a:pPr>
            <a:r>
              <a:rPr lang="cs-CZ" sz="1800" dirty="0">
                <a:solidFill>
                  <a:prstClr val="black"/>
                </a:solidFill>
              </a:rPr>
              <a:t>Základní škola, Hrádek 203</a:t>
            </a:r>
          </a:p>
          <a:p>
            <a:pPr marL="0" lvl="0" indent="0" algn="ctr">
              <a:spcBef>
                <a:spcPts val="0"/>
              </a:spcBef>
              <a:buNone/>
            </a:pPr>
            <a:r>
              <a:rPr lang="cs-CZ" sz="1800" dirty="0">
                <a:solidFill>
                  <a:prstClr val="black"/>
                </a:solidFill>
              </a:rPr>
              <a:t>Projekt: </a:t>
            </a:r>
            <a:r>
              <a:rPr lang="cs-CZ" sz="1800" dirty="0" smtClean="0">
                <a:solidFill>
                  <a:prstClr val="black"/>
                </a:solidFill>
              </a:rPr>
              <a:t>CZ.1.07/1.400/21.1220</a:t>
            </a:r>
            <a:endParaRPr lang="cs-CZ" sz="1800" dirty="0">
              <a:solidFill>
                <a:prstClr val="black"/>
              </a:solidFill>
            </a:endParaRPr>
          </a:p>
          <a:p>
            <a:pPr marL="0" lvl="0" indent="0" algn="ctr">
              <a:spcBef>
                <a:spcPts val="0"/>
              </a:spcBef>
              <a:buNone/>
            </a:pPr>
            <a:r>
              <a:rPr lang="cs-CZ" sz="1800" dirty="0" smtClean="0">
                <a:solidFill>
                  <a:prstClr val="black"/>
                </a:solidFill>
              </a:rPr>
              <a:t>VY_32_INOVACE_03_Věcné učení_07_9. </a:t>
            </a:r>
            <a:r>
              <a:rPr lang="cs-CZ" sz="1800" dirty="0" err="1" smtClean="0">
                <a:solidFill>
                  <a:prstClr val="black"/>
                </a:solidFill>
              </a:rPr>
              <a:t>ročník_Nakupujeme</a:t>
            </a:r>
            <a:r>
              <a:rPr lang="cs-CZ" sz="1800" dirty="0" smtClean="0">
                <a:solidFill>
                  <a:prstClr val="black"/>
                </a:solidFill>
              </a:rPr>
              <a:t> potraviny</a:t>
            </a:r>
            <a:endParaRPr lang="cs-CZ" sz="1800" dirty="0">
              <a:solidFill>
                <a:prstClr val="black"/>
              </a:solidFill>
            </a:endParaRPr>
          </a:p>
          <a:p>
            <a:pPr marL="0" lvl="0" indent="0" algn="ctr">
              <a:spcBef>
                <a:spcPts val="0"/>
              </a:spcBef>
              <a:buNone/>
            </a:pPr>
            <a:r>
              <a:rPr lang="cs-CZ" sz="1800" dirty="0" smtClean="0">
                <a:solidFill>
                  <a:prstClr val="black"/>
                </a:solidFill>
              </a:rPr>
              <a:t>Autor: Mgr</a:t>
            </a:r>
            <a:r>
              <a:rPr lang="cs-CZ" sz="1800" dirty="0">
                <a:solidFill>
                  <a:prstClr val="black"/>
                </a:solidFill>
              </a:rPr>
              <a:t>. Jana </a:t>
            </a:r>
            <a:r>
              <a:rPr lang="cs-CZ" sz="1800" dirty="0" err="1">
                <a:solidFill>
                  <a:prstClr val="black"/>
                </a:solidFill>
              </a:rPr>
              <a:t>Burdzová</a:t>
            </a:r>
            <a:endParaRPr lang="cs-CZ" sz="1800" dirty="0">
              <a:solidFill>
                <a:prstClr val="black"/>
              </a:solidFill>
            </a:endParaRPr>
          </a:p>
          <a:p>
            <a:pPr marL="0" lvl="0" indent="0" algn="ctr">
              <a:spcBef>
                <a:spcPts val="0"/>
              </a:spcBef>
              <a:buNone/>
            </a:pPr>
            <a:r>
              <a:rPr lang="cs-CZ" sz="1800" dirty="0">
                <a:solidFill>
                  <a:prstClr val="black"/>
                </a:solidFill>
              </a:rPr>
              <a:t>Použití: určeno k prezentaci na interaktivní </a:t>
            </a:r>
            <a:r>
              <a:rPr lang="cs-CZ" sz="1800" dirty="0" smtClean="0">
                <a:solidFill>
                  <a:prstClr val="black"/>
                </a:solidFill>
              </a:rPr>
              <a:t>tabuli</a:t>
            </a:r>
          </a:p>
          <a:p>
            <a:pPr marL="0" lvl="0" indent="0" algn="ctr">
              <a:spcBef>
                <a:spcPts val="0"/>
              </a:spcBef>
              <a:buNone/>
            </a:pPr>
            <a:endParaRPr lang="cs-CZ" sz="1800" dirty="0">
              <a:solidFill>
                <a:prstClr val="black"/>
              </a:solidFill>
            </a:endParaRPr>
          </a:p>
          <a:p>
            <a:pPr marL="0" lvl="0" indent="0" algn="ctr">
              <a:spcBef>
                <a:spcPts val="0"/>
              </a:spcBef>
              <a:buNone/>
            </a:pPr>
            <a:r>
              <a:rPr lang="cs-CZ" sz="1800" dirty="0" smtClean="0">
                <a:solidFill>
                  <a:prstClr val="black"/>
                </a:solidFill>
              </a:rPr>
              <a:t>Anotace: Jedná se o výukovou prezentaci určenou k procvičování učiva. Žáci jsou vedeni k procvičování paměti a vyhledávání správných odpovědí. Výukový materiál je určen pro žáky se středně těžkým mentálním postižením.</a:t>
            </a:r>
            <a:endParaRPr lang="cs-CZ" sz="1800" dirty="0">
              <a:solidFill>
                <a:prstClr val="black"/>
              </a:solidFill>
            </a:endParaRPr>
          </a:p>
          <a:p>
            <a:pPr marL="0" lvl="0" indent="0" algn="ctr">
              <a:buNone/>
            </a:pPr>
            <a:endParaRPr lang="cs-CZ" sz="1800" dirty="0">
              <a:solidFill>
                <a:prstClr val="black">
                  <a:tint val="75000"/>
                </a:prstClr>
              </a:solidFill>
            </a:endParaRPr>
          </a:p>
          <a:p>
            <a:endParaRPr lang="cs-CZ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836712"/>
            <a:ext cx="6022975" cy="12961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530529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819944"/>
          </a:xfrm>
        </p:spPr>
        <p:txBody>
          <a:bodyPr>
            <a:normAutofit/>
          </a:bodyPr>
          <a:lstStyle/>
          <a:p>
            <a:r>
              <a:rPr lang="cs-CZ" sz="3200" dirty="0" smtClean="0"/>
              <a:t>Maminka poslala Pavla nakoupit. Měl přinést:</a:t>
            </a:r>
            <a:endParaRPr lang="cs-CZ" sz="32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deset rohlíků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půlku chleba</a:t>
            </a:r>
          </a:p>
          <a:p>
            <a:pPr marL="0" indent="0">
              <a:buNone/>
            </a:pPr>
            <a:endParaRPr lang="cs-CZ" dirty="0">
              <a:solidFill>
                <a:schemeClr val="accent4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cs-CZ" dirty="0"/>
              <a:t>l</a:t>
            </a:r>
            <a:r>
              <a:rPr lang="cs-CZ" dirty="0" smtClean="0"/>
              <a:t>itr mléka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sýr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p</a:t>
            </a:r>
            <a:r>
              <a:rPr lang="cs-CZ" dirty="0" smtClean="0"/>
              <a:t>olohrubou mouku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kostkový cukr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s</a:t>
            </a:r>
            <a:r>
              <a:rPr lang="cs-CZ" dirty="0" smtClean="0"/>
              <a:t>klenici marmelády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d</a:t>
            </a:r>
            <a:r>
              <a:rPr lang="cs-CZ" dirty="0" smtClean="0"/>
              <a:t>va citróny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99840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  <p:bldP spid="6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819944"/>
          </a:xfrm>
        </p:spPr>
        <p:txBody>
          <a:bodyPr>
            <a:normAutofit/>
          </a:bodyPr>
          <a:lstStyle/>
          <a:p>
            <a:r>
              <a:rPr lang="cs-CZ" sz="3600" dirty="0" smtClean="0"/>
              <a:t>Podívej se, co už má Pavel v košíku.</a:t>
            </a:r>
            <a:endParaRPr lang="cs-CZ" sz="3600" dirty="0"/>
          </a:p>
        </p:txBody>
      </p:sp>
      <p:pic>
        <p:nvPicPr>
          <p:cNvPr id="1026" name="Picture 2" descr="C:\Users\n37n\AppData\Local\Microsoft\Windows\Temporary Internet Files\Content.IE5\DE4CGPLA\MC900197516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2106877"/>
            <a:ext cx="1296144" cy="12515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n37n\AppData\Local\Microsoft\Windows\Temporary Internet Files\Content.IE5\AM1I8PN9\MP90040252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8590" y="4290694"/>
            <a:ext cx="1631202" cy="16312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n37n\AppData\Local\Microsoft\Windows\Temporary Internet Files\Content.IE5\K0O7W0UI\MC90028718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42449" y="2010021"/>
            <a:ext cx="1277411" cy="13123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n37n\AppData\Local\Microsoft\Windows\Temporary Internet Files\Content.IE5\DE4CGPLA\MC900441751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4021146"/>
            <a:ext cx="2300808" cy="23008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n37n\AppData\Local\Microsoft\Windows\Temporary Internet Files\Content.IE5\S7687CZ2\MC900441776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34124" y="2010021"/>
            <a:ext cx="1231500" cy="1231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n37n\AppData\Local\Microsoft\Windows\Temporary Internet Files\Content.IE5\DE4CGPLA\MC900300049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4520" y="4543888"/>
            <a:ext cx="1053267" cy="8579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301268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963960"/>
          </a:xfrm>
        </p:spPr>
        <p:txBody>
          <a:bodyPr>
            <a:normAutofit/>
          </a:bodyPr>
          <a:lstStyle/>
          <a:p>
            <a:r>
              <a:rPr lang="cs-CZ" sz="3600" dirty="0" smtClean="0"/>
              <a:t>Zakroužkuj, na co ještě zapomněl.</a:t>
            </a:r>
            <a:endParaRPr lang="cs-CZ" sz="3600" dirty="0"/>
          </a:p>
        </p:txBody>
      </p:sp>
      <p:pic>
        <p:nvPicPr>
          <p:cNvPr id="3074" name="Picture 2" descr="C:\Users\n37n\AppData\Local\Microsoft\Windows\Temporary Internet Files\Content.IE5\AM1I8PN9\MC900325372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05223" y="1628800"/>
            <a:ext cx="1349418" cy="14435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n37n\AppData\Local\Microsoft\Windows\Temporary Internet Files\Content.IE5\AM1I8PN9\MC90041302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46969" y="4797152"/>
            <a:ext cx="2396880" cy="11614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n37n\AppData\Local\Microsoft\Windows\Temporary Internet Files\Content.IE5\S7687CZ2\MC90025162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17024" y="1887937"/>
            <a:ext cx="1702142" cy="22224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n37n\AppData\Local\Microsoft\Windows\Temporary Internet Files\Content.IE5\S7687CZ2\MP900402073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52220" y="1772816"/>
            <a:ext cx="1512168" cy="22671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Users\n37n\AppData\Local\Microsoft\Windows\Temporary Internet Files\Content.IE5\AM1I8PN9\MP900386122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8098" y="4797152"/>
            <a:ext cx="2088232" cy="13782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1" name="Picture 9" descr="C:\Users\n37n\AppData\Local\Microsoft\Windows\Temporary Internet Files\Content.IE5\K0O7W0UI\MP900402510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3628621"/>
            <a:ext cx="1368152" cy="1368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047541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0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0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747936"/>
          </a:xfrm>
        </p:spPr>
        <p:txBody>
          <a:bodyPr>
            <a:normAutofit/>
          </a:bodyPr>
          <a:lstStyle/>
          <a:p>
            <a:r>
              <a:rPr lang="cs-CZ" sz="3600" dirty="0" smtClean="0"/>
              <a:t>Správné řešení:</a:t>
            </a:r>
            <a:endParaRPr lang="cs-CZ" sz="3600" dirty="0"/>
          </a:p>
        </p:txBody>
      </p:sp>
      <p:pic>
        <p:nvPicPr>
          <p:cNvPr id="4099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2564904"/>
            <a:ext cx="2081758" cy="22324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2636912"/>
            <a:ext cx="1511300" cy="22685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284825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963960"/>
          </a:xfrm>
        </p:spPr>
        <p:txBody>
          <a:bodyPr>
            <a:normAutofit fontScale="90000"/>
          </a:bodyPr>
          <a:lstStyle/>
          <a:p>
            <a:r>
              <a:rPr lang="cs-CZ" sz="3600" dirty="0" smtClean="0"/>
              <a:t>Kolik citrónů měl Pavel mamince přinést?</a:t>
            </a:r>
            <a:br>
              <a:rPr lang="cs-CZ" sz="3600" dirty="0" smtClean="0"/>
            </a:br>
            <a:r>
              <a:rPr lang="cs-CZ" sz="3600" dirty="0" smtClean="0"/>
              <a:t>Vyznač správnou odpověď.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82880" indent="0">
              <a:buNone/>
            </a:pPr>
            <a:r>
              <a:rPr lang="cs-CZ" dirty="0" smtClean="0"/>
              <a:t>půl kila</a:t>
            </a:r>
          </a:p>
          <a:p>
            <a:pPr marL="182880" indent="0">
              <a:buNone/>
            </a:pPr>
            <a:endParaRPr lang="cs-CZ" dirty="0"/>
          </a:p>
          <a:p>
            <a:pPr marL="182880" indent="0">
              <a:buNone/>
            </a:pPr>
            <a:r>
              <a:rPr lang="cs-CZ" dirty="0" smtClean="0"/>
              <a:t>kilo</a:t>
            </a:r>
            <a:endParaRPr lang="cs-CZ" dirty="0"/>
          </a:p>
          <a:p>
            <a:pPr marL="182880" indent="0">
              <a:buNone/>
            </a:pPr>
            <a:endParaRPr lang="cs-CZ" dirty="0" smtClean="0"/>
          </a:p>
          <a:p>
            <a:pPr marL="182880" indent="0">
              <a:buNone/>
            </a:pPr>
            <a:r>
              <a:rPr lang="cs-CZ" dirty="0"/>
              <a:t>č</a:t>
            </a:r>
            <a:r>
              <a:rPr lang="cs-CZ" dirty="0" smtClean="0"/>
              <a:t>tyři kusy</a:t>
            </a:r>
          </a:p>
          <a:p>
            <a:pPr marL="182880" indent="0">
              <a:buNone/>
            </a:pPr>
            <a:endParaRPr lang="cs-CZ" dirty="0"/>
          </a:p>
          <a:p>
            <a:pPr marL="182880" indent="0">
              <a:buNone/>
            </a:pPr>
            <a:r>
              <a:rPr lang="cs-CZ" dirty="0"/>
              <a:t>d</a:t>
            </a:r>
            <a:r>
              <a:rPr lang="cs-CZ" dirty="0" smtClean="0"/>
              <a:t>va kusy</a:t>
            </a:r>
          </a:p>
          <a:p>
            <a:pPr marL="182880" indent="0">
              <a:buNone/>
            </a:pPr>
            <a:endParaRPr lang="cs-CZ" dirty="0"/>
          </a:p>
          <a:p>
            <a:pPr marL="182880" indent="0">
              <a:buNone/>
            </a:pPr>
            <a:r>
              <a:rPr lang="cs-CZ" dirty="0"/>
              <a:t>t</a:t>
            </a:r>
            <a:r>
              <a:rPr lang="cs-CZ" dirty="0" smtClean="0"/>
              <a:t>ři kusy</a:t>
            </a:r>
          </a:p>
          <a:p>
            <a:pPr marL="182880" indent="0">
              <a:buNone/>
            </a:pPr>
            <a:endParaRPr lang="cs-CZ" dirty="0"/>
          </a:p>
          <a:p>
            <a:pPr marL="182880" indent="0">
              <a:buNone/>
            </a:pPr>
            <a:endParaRPr lang="cs-CZ" dirty="0" smtClean="0"/>
          </a:p>
          <a:p>
            <a:pPr marL="182880" indent="0">
              <a:buNone/>
            </a:pPr>
            <a:endParaRPr lang="cs-CZ" dirty="0"/>
          </a:p>
          <a:p>
            <a:pPr marL="182880" indent="0">
              <a:buNone/>
            </a:pPr>
            <a:endParaRPr lang="cs-CZ" dirty="0" smtClean="0"/>
          </a:p>
          <a:p>
            <a:pPr marL="182880" indent="0">
              <a:buNone/>
            </a:pPr>
            <a:endParaRPr lang="cs-CZ" dirty="0"/>
          </a:p>
          <a:p>
            <a:pPr marL="18288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531099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Správné řešení:</a:t>
            </a:r>
            <a:endParaRPr lang="cs-CZ" sz="3600" dirty="0"/>
          </a:p>
        </p:txBody>
      </p:sp>
      <p:pic>
        <p:nvPicPr>
          <p:cNvPr id="5122" name="Picture 2" descr="C:\Users\n37n\AppData\Local\Microsoft\Windows\Temporary Internet Files\Content.IE5\AM1I8PN9\MC90034046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2204864"/>
            <a:ext cx="3240360" cy="34363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010712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600" dirty="0" smtClean="0"/>
              <a:t>Pamatuješ si, kolik měl koupit rohlíků? Vyznač správnou odpověď.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82880" indent="0">
              <a:buNone/>
            </a:pPr>
            <a:r>
              <a:rPr lang="cs-CZ" dirty="0" smtClean="0"/>
              <a:t>5</a:t>
            </a:r>
          </a:p>
          <a:p>
            <a:pPr marL="182880" indent="0">
              <a:buNone/>
            </a:pPr>
            <a:endParaRPr lang="cs-CZ" dirty="0"/>
          </a:p>
          <a:p>
            <a:pPr marL="182880" indent="0">
              <a:buNone/>
            </a:pPr>
            <a:r>
              <a:rPr lang="cs-CZ" dirty="0" smtClean="0"/>
              <a:t>12</a:t>
            </a:r>
          </a:p>
          <a:p>
            <a:pPr marL="182880" indent="0">
              <a:buNone/>
            </a:pPr>
            <a:endParaRPr lang="cs-CZ" dirty="0"/>
          </a:p>
          <a:p>
            <a:pPr marL="182880" indent="0">
              <a:buNone/>
            </a:pPr>
            <a:r>
              <a:rPr lang="cs-CZ" dirty="0" smtClean="0"/>
              <a:t>10</a:t>
            </a:r>
          </a:p>
          <a:p>
            <a:pPr marL="182880" indent="0">
              <a:buNone/>
            </a:pPr>
            <a:endParaRPr lang="cs-CZ" dirty="0"/>
          </a:p>
          <a:p>
            <a:pPr marL="182880" indent="0">
              <a:buNone/>
            </a:pPr>
            <a:r>
              <a:rPr lang="cs-CZ" dirty="0" smtClean="0"/>
              <a:t>15</a:t>
            </a:r>
          </a:p>
          <a:p>
            <a:pPr marL="182880" indent="0">
              <a:buNone/>
            </a:pPr>
            <a:endParaRPr lang="cs-CZ" dirty="0"/>
          </a:p>
          <a:p>
            <a:pPr marL="182880" indent="0">
              <a:buNone/>
            </a:pPr>
            <a:r>
              <a:rPr lang="cs-CZ" dirty="0" smtClean="0"/>
              <a:t>8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557169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/>
              <a:t>Správné řešení: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212976"/>
            <a:ext cx="8229600" cy="2913187"/>
          </a:xfrm>
        </p:spPr>
        <p:txBody>
          <a:bodyPr/>
          <a:lstStyle/>
          <a:p>
            <a:pPr marL="182880" indent="0" algn="ctr">
              <a:buNone/>
            </a:pPr>
            <a:r>
              <a:rPr lang="cs-CZ" dirty="0" smtClean="0"/>
              <a:t>Pavel měl koupit deset rohlíků.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057802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>
                <a:solidFill>
                  <a:schemeClr val="tx1"/>
                </a:solidFill>
              </a:rPr>
              <a:t>Citace</a:t>
            </a:r>
            <a:br>
              <a:rPr lang="cs-CZ" sz="2400" dirty="0">
                <a:solidFill>
                  <a:schemeClr val="tx1"/>
                </a:solidFill>
              </a:rPr>
            </a:br>
            <a:r>
              <a:rPr lang="cs-CZ" sz="2400" dirty="0">
                <a:solidFill>
                  <a:schemeClr val="tx1"/>
                </a:solidFill>
              </a:rPr>
              <a:t>ilustrace: www.office.microsoft.com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4070407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arnival">
  <a:themeElements>
    <a:clrScheme name="Carnival">
      <a:dk1>
        <a:sysClr val="windowText" lastClr="000000"/>
      </a:dk1>
      <a:lt1>
        <a:sysClr val="window" lastClr="FFFFFF"/>
      </a:lt1>
      <a:dk2>
        <a:srgbClr val="2A2D6C"/>
      </a:dk2>
      <a:lt2>
        <a:srgbClr val="FCED90"/>
      </a:lt2>
      <a:accent1>
        <a:srgbClr val="E0B602"/>
      </a:accent1>
      <a:accent2>
        <a:srgbClr val="C77D00"/>
      </a:accent2>
      <a:accent3>
        <a:srgbClr val="C43D1F"/>
      </a:accent3>
      <a:accent4>
        <a:srgbClr val="B42469"/>
      </a:accent4>
      <a:accent5>
        <a:srgbClr val="7B309B"/>
      </a:accent5>
      <a:accent6>
        <a:srgbClr val="4560AD"/>
      </a:accent6>
      <a:hlink>
        <a:srgbClr val="118FBF"/>
      </a:hlink>
      <a:folHlink>
        <a:srgbClr val="0CA15F"/>
      </a:folHlink>
    </a:clrScheme>
    <a:fontScheme name="Carnival">
      <a:majorFont>
        <a:latin typeface="Bodoni MT"/>
        <a:ea typeface=""/>
        <a:cs typeface=""/>
        <a:font script="Cyrl" typeface="Times New Roman"/>
        <a:font script="Grek" typeface="Times New Roman"/>
        <a:font script="Jpan" typeface="HG明朝E"/>
        <a:font script="Hang" typeface="HY목각파임B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Verdana"/>
        <a:ea typeface=""/>
        <a:cs typeface=""/>
        <a:font script="Jpan" typeface="ＭＳ Ｐゴシック"/>
        <a:font script="Hang" typeface="맑은 고딕"/>
        <a:font script="Hans" typeface="华文楷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Carnival">
      <a: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tint val="75000"/>
                <a:satMod val="170000"/>
              </a:schemeClr>
            </a:gs>
            <a:gs pos="37000">
              <a:schemeClr val="phClr">
                <a:tint val="50000"/>
                <a:satMod val="180000"/>
              </a:schemeClr>
            </a:gs>
            <a:gs pos="50000">
              <a:schemeClr val="phClr">
                <a:tint val="46000"/>
                <a:satMod val="180000"/>
              </a:schemeClr>
            </a:gs>
            <a:gs pos="64000">
              <a:schemeClr val="phClr">
                <a:tint val="50000"/>
                <a:satMod val="180000"/>
              </a:schemeClr>
            </a:gs>
            <a:gs pos="100000">
              <a:schemeClr val="phClr">
                <a:tint val="75000"/>
                <a:satMod val="17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hade val="35000"/>
                <a:satMod val="190000"/>
              </a:schemeClr>
            </a:gs>
            <a:gs pos="30000">
              <a:schemeClr val="phClr">
                <a:shade val="64000"/>
                <a:satMod val="165000"/>
              </a:schemeClr>
            </a:gs>
            <a:gs pos="46000">
              <a:schemeClr val="phClr">
                <a:shade val="74000"/>
                <a:satMod val="165000"/>
              </a:schemeClr>
            </a:gs>
            <a:gs pos="56000">
              <a:schemeClr val="phClr">
                <a:shade val="74000"/>
                <a:satMod val="165000"/>
              </a:schemeClr>
            </a:gs>
            <a:gs pos="70000">
              <a:schemeClr val="phClr">
                <a:shade val="64000"/>
                <a:satMod val="165000"/>
              </a:schemeClr>
            </a:gs>
            <a:gs pos="100000">
              <a:schemeClr val="phClr">
                <a:shade val="35000"/>
                <a:satMod val="190000"/>
              </a:schemeClr>
            </a:gs>
          </a:gsLst>
          <a:lin ang="5400000" scaled="0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54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000" dir="54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000" dir="540000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contrasting" dir="tr">
              <a:rot lat="0" lon="0" rev="7000000"/>
            </a:lightRig>
          </a:scene3d>
          <a:sp3d prstMaterial="powder">
            <a:bevelT w="110000" h="50000"/>
          </a:sp3d>
        </a:effectStyle>
      </a:effectStyleLst>
      <a:bg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shade val="68000"/>
                <a:satMod val="150000"/>
              </a:schemeClr>
            </a:gs>
            <a:gs pos="40000">
              <a:schemeClr val="phClr">
                <a:tint val="90000"/>
                <a:satMod val="220000"/>
              </a:schemeClr>
            </a:gs>
            <a:gs pos="50000">
              <a:schemeClr val="phClr">
                <a:tint val="86500"/>
                <a:satMod val="255000"/>
              </a:schemeClr>
            </a:gs>
            <a:gs pos="53000">
              <a:schemeClr val="phClr">
                <a:tint val="86500"/>
                <a:satMod val="255000"/>
              </a:schemeClr>
            </a:gs>
            <a:gs pos="62000">
              <a:schemeClr val="phClr">
                <a:tint val="90000"/>
                <a:satMod val="220000"/>
              </a:schemeClr>
            </a:gs>
            <a:gs pos="100000">
              <a:schemeClr val="phClr">
                <a:shade val="68000"/>
                <a:satMod val="15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190000"/>
              </a:schemeClr>
              <a:schemeClr val="phClr">
                <a:shade val="78000"/>
                <a:satMod val="18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TC010205351[[fn=Karnevalový motiv]]</Template>
  <TotalTime>84</TotalTime>
  <Words>152</Words>
  <Application>Microsoft Office PowerPoint</Application>
  <PresentationFormat>Předvádění na obrazovce (4:3)</PresentationFormat>
  <Paragraphs>65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Carnival</vt:lpstr>
      <vt:lpstr>nadpis</vt:lpstr>
      <vt:lpstr>Maminka poslala Pavla nakoupit. Měl přinést:</vt:lpstr>
      <vt:lpstr>Podívej se, co už má Pavel v košíku.</vt:lpstr>
      <vt:lpstr>Zakroužkuj, na co ještě zapomněl.</vt:lpstr>
      <vt:lpstr>Správné řešení:</vt:lpstr>
      <vt:lpstr>Kolik citrónů měl Pavel mamince přinést? Vyznač správnou odpověď.</vt:lpstr>
      <vt:lpstr>Správné řešení:</vt:lpstr>
      <vt:lpstr>Pamatuješ si, kolik měl koupit rohlíků? Vyznač správnou odpověď.</vt:lpstr>
      <vt:lpstr>Správné řešení:</vt:lpstr>
      <vt:lpstr>Citace ilustrace: www.office.microsoft.com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n37n</dc:creator>
  <cp:lastModifiedBy>n37n</cp:lastModifiedBy>
  <cp:revision>13</cp:revision>
  <dcterms:created xsi:type="dcterms:W3CDTF">2011-10-10T20:28:33Z</dcterms:created>
  <dcterms:modified xsi:type="dcterms:W3CDTF">2013-01-10T18:05:54Z</dcterms:modified>
</cp:coreProperties>
</file>