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9" r:id="rId11"/>
    <p:sldId id="270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447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102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520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697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351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594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967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389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838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551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302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1952A-DA4B-4EC2-A558-759F3AD9253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31766-5232-403E-92DF-B1887D779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344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1196752"/>
            <a:ext cx="3456384" cy="576064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068960"/>
            <a:ext cx="7848872" cy="3384376"/>
          </a:xfrm>
        </p:spPr>
        <p:txBody>
          <a:bodyPr>
            <a:normAutofit fontScale="92500"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učení_10_9. </a:t>
            </a:r>
            <a:r>
              <a:rPr lang="cs-CZ" sz="22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ročník_Chřipka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léčba onemocnění a možnosti prevence</a:t>
            </a: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2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2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tabuli</a:t>
            </a:r>
          </a:p>
          <a:p>
            <a:pPr lvl="0">
              <a:spcBef>
                <a:spcPts val="0"/>
              </a:spcBef>
            </a:pP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k opakování již získaných znalostí a zároveň k seznámení s některými novými pojmy. Prezentace by měla sloužit jako obrazová a textová podpora při výuce o léčbě chřipky a o možnostech prevence. Materiál je určen pro výuku žáků se středně těžkým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80728"/>
            <a:ext cx="6021089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999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Příznaky chřipky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J</a:t>
            </a:r>
            <a:r>
              <a:rPr lang="cs-CZ" sz="2400" dirty="0" smtClean="0"/>
              <a:t>aké potíže nás trápí, když onemocníme chřipkou? Zakroužkuj správné možnosti.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z</a:t>
            </a:r>
            <a:r>
              <a:rPr lang="cs-CZ" sz="2400" dirty="0" smtClean="0">
                <a:solidFill>
                  <a:srgbClr val="002060"/>
                </a:solidFill>
              </a:rPr>
              <a:t>výšená teplota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uchýř na noze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olest hlavy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s</a:t>
            </a:r>
            <a:r>
              <a:rPr lang="cs-CZ" sz="2400" dirty="0" smtClean="0">
                <a:solidFill>
                  <a:srgbClr val="002060"/>
                </a:solidFill>
              </a:rPr>
              <a:t>vědivé pupínky na kůži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z</a:t>
            </a:r>
            <a:r>
              <a:rPr lang="cs-CZ" sz="2400" dirty="0" smtClean="0">
                <a:solidFill>
                  <a:srgbClr val="002060"/>
                </a:solidFill>
              </a:rPr>
              <a:t>lomená ruka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k</a:t>
            </a:r>
            <a:r>
              <a:rPr lang="cs-CZ" sz="2400" dirty="0" smtClean="0">
                <a:solidFill>
                  <a:srgbClr val="002060"/>
                </a:solidFill>
              </a:rPr>
              <a:t>ašel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únava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286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zvýšená teplota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bolest hlavy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kašel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únava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n37n\AppData\Local\Microsoft\Windows\Temporary Internet Files\Content.IE5\AM1I8PN9\MC9003474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184" y="2276872"/>
            <a:ext cx="411478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Léčba chřipky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Nejdůležitější je, aby nemocný zůstal doma v                    ,  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il čaj s                       a užíval léky, které mu předepsal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pan                         nebo paní                           .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2051" name="Picture 3" descr="C:\Users\n37n\AppData\Local\Microsoft\Windows\Temporary Internet Files\Content.IE5\K0O7W0UI\MC900352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68760"/>
            <a:ext cx="1539084" cy="125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37n\AppData\Local\Microsoft\Windows\Temporary Internet Files\Content.IE5\DE4CGPLA\MP9004034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49375"/>
            <a:ext cx="1314080" cy="875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37n\AppData\Local\Microsoft\Windows\Temporary Internet Files\Content.IE5\S7687CZ2\MP9004384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818995"/>
            <a:ext cx="1656184" cy="251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37n\AppData\Local\Microsoft\Windows\Temporary Internet Files\Content.IE5\K0O7W0UI\MP9004317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504" y="3912029"/>
            <a:ext cx="1554467" cy="233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4161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484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Bývají to léky na snížení teploty, které bereme </a:t>
            </a:r>
          </a:p>
          <a:p>
            <a:pPr marL="0" indent="0">
              <a:buNone/>
            </a:pPr>
            <a:r>
              <a:rPr lang="cs-CZ" dirty="0" smtClean="0"/>
              <a:t>pouze při horečce.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Dále to může být </a:t>
            </a:r>
            <a:r>
              <a:rPr lang="cs-CZ" dirty="0"/>
              <a:t> </a:t>
            </a:r>
            <a:r>
              <a:rPr lang="cs-CZ" dirty="0" smtClean="0"/>
              <a:t>              proti kašli.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6" name="Picture 4" descr="C:\Users\n37n\AppData\Local\Microsoft\Windows\Temporary Internet Files\Content.IE5\DE4CGPLA\MP900431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528" y="1556792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AM1I8PN9\MC900340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013176"/>
            <a:ext cx="1245696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257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Jak dlouho trvá léčení?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Léčení</a:t>
            </a:r>
            <a:r>
              <a:rPr lang="cs-CZ" dirty="0" smtClean="0"/>
              <a:t> trvá jeden až dva týdny.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Nejdůležitější je zůstat opravdu doma v klidu   </a:t>
            </a:r>
          </a:p>
          <a:p>
            <a:pPr marL="0" indent="0">
              <a:buNone/>
            </a:pPr>
            <a:r>
              <a:rPr lang="cs-CZ" dirty="0" smtClean="0"/>
              <a:t>v posteli.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n37n\AppData\Local\Microsoft\Windows\Temporary Internet Files\Content.IE5\AM1I8PN9\MC900359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89040"/>
            <a:ext cx="3024336" cy="240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842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Co je to </a:t>
            </a:r>
            <a:r>
              <a:rPr lang="cs-CZ" sz="3600" b="1" dirty="0" smtClean="0">
                <a:solidFill>
                  <a:srgbClr val="C00000"/>
                </a:solidFill>
              </a:rPr>
              <a:t>přecházení</a:t>
            </a:r>
            <a:r>
              <a:rPr lang="cs-CZ" sz="3600" dirty="0" smtClean="0"/>
              <a:t> nemoci?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Pokud si nemocný vezme lék proti horečce, neleží a chodí mezi lidi.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Čím ohrožuje okolí?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Čím ohrožuje sebe?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40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Čím ohrožuje okolí?</a:t>
            </a:r>
          </a:p>
          <a:p>
            <a:pPr marL="0" indent="0">
              <a:buNone/>
            </a:pPr>
            <a:r>
              <a:rPr lang="cs-CZ" dirty="0" smtClean="0"/>
              <a:t>Když chodí nemocný mezi lidi, roznáší chřipkové viry. Ty se přenášejí z osoby na osobu kapičkami slin při kašli.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Čím ohrožuje sebe?</a:t>
            </a:r>
          </a:p>
          <a:p>
            <a:pPr marL="0" indent="0">
              <a:buNone/>
            </a:pPr>
            <a:r>
              <a:rPr lang="cs-CZ" dirty="0" smtClean="0"/>
              <a:t>Nemocnému hrozí, že se u něj rozvinou komplikace, například zápal plic. Chřipkový virus mu také může vážně poškodit orgány v těle, například srdce.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817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Pozor!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Chřipka může být smrtelná pro staré lidi. Také ohrožuje dlouhodobě nemocné. 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Pozor na komplikace z chřipky! U některých nemocných se může rozvinout například zápal plic, zánět průdušek nebo jiné závažné onemocnění.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47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Co je to chřipková epidemie?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Pokud se chřipkou nakazí vysoký počet lidí, lékaři začnou hovořit o </a:t>
            </a:r>
            <a:r>
              <a:rPr lang="cs-CZ" b="1" dirty="0" smtClean="0">
                <a:solidFill>
                  <a:srgbClr val="7030A0"/>
                </a:solidFill>
              </a:rPr>
              <a:t>chřipkové epidemii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Proč bývají v době chřipkové epidemie zakázány návštěvy v nemocnicích?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47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Zákaz návštěv v nemocnici chrání pacienty, kteří jsou zesláblí nemocí. Pro ně by mohla nákaza chřipkou znamenat smrtelné ohrožení.</a:t>
            </a:r>
            <a:endParaRPr lang="cs-CZ" dirty="0"/>
          </a:p>
        </p:txBody>
      </p:sp>
      <p:pic>
        <p:nvPicPr>
          <p:cNvPr id="6146" name="Picture 2" descr="C:\Users\n37n\AppData\Local\Microsoft\Windows\Temporary Internet Files\Content.IE5\AM1I8PN9\MC900359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29000"/>
            <a:ext cx="2592288" cy="2852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90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Co můžeme udělat, abychom nedostali chřipku?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Nejdůležitější je snažit se nemoci předejít.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Předcházení nemoci se jinak také nazývá</a:t>
            </a:r>
            <a:r>
              <a:rPr lang="cs-CZ" b="1" dirty="0" smtClean="0">
                <a:solidFill>
                  <a:srgbClr val="C00000"/>
                </a:solidFill>
              </a:rPr>
              <a:t> prevence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55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Hlavní pravidla chřipkové prevence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2400" dirty="0"/>
              <a:t>J</a:t>
            </a:r>
            <a:r>
              <a:rPr lang="cs-CZ" sz="2400" dirty="0" smtClean="0"/>
              <a:t>íme více zeleniny a ovoce, abychom dodali tělu dostatek vitamínů.</a:t>
            </a:r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Vyhýbáme se kontaktu s nemocnými.</a:t>
            </a:r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Nechodíme na místa, kde se schází mnoho lidí (kino, divadlo, koncerty).</a:t>
            </a:r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Pravidelně si myjeme ruce.</a:t>
            </a:r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Při kýchání si papírovým kapesníkem zakrýváme nos a ústa. Použitý kapesník vyhazujeme, nedáváme ho do kapsy.</a:t>
            </a:r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740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435280" cy="568863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4400" dirty="0" smtClean="0"/>
              <a:t>6</a:t>
            </a:r>
            <a:r>
              <a:rPr lang="cs-CZ" sz="5100" dirty="0" smtClean="0"/>
              <a:t>.    Pokud nestihneme vytáhnout kapesník, kýchneme do rukávu.</a:t>
            </a:r>
          </a:p>
          <a:p>
            <a:pPr marL="0" indent="0">
              <a:buNone/>
            </a:pPr>
            <a:endParaRPr lang="cs-CZ" sz="5100" dirty="0"/>
          </a:p>
          <a:p>
            <a:pPr marL="457200" indent="-457200">
              <a:buAutoNum type="arabicPeriod" startAt="7"/>
            </a:pPr>
            <a:r>
              <a:rPr lang="cs-CZ" sz="5100" dirty="0" smtClean="0"/>
              <a:t>Nepůjčujeme si od ostatních sklenice, příbory, mobilní              telefon, hračky.</a:t>
            </a:r>
          </a:p>
          <a:p>
            <a:pPr marL="457200" indent="-457200">
              <a:buAutoNum type="arabicPeriod" startAt="7"/>
            </a:pPr>
            <a:endParaRPr lang="cs-CZ" sz="5100" dirty="0" smtClean="0"/>
          </a:p>
          <a:p>
            <a:pPr marL="457200" indent="-457200">
              <a:buAutoNum type="arabicPeriod" startAt="7"/>
            </a:pPr>
            <a:r>
              <a:rPr lang="cs-CZ" sz="5100" dirty="0" smtClean="0"/>
              <a:t>Nezdravíme se podáváním ruky a líbáním.</a:t>
            </a:r>
          </a:p>
          <a:p>
            <a:pPr marL="457200" indent="-457200">
              <a:buAutoNum type="arabicPeriod" startAt="7"/>
            </a:pPr>
            <a:endParaRPr lang="cs-CZ" sz="5100" dirty="0"/>
          </a:p>
          <a:p>
            <a:pPr marL="457200" indent="-457200">
              <a:buAutoNum type="arabicPeriod" startAt="7"/>
            </a:pPr>
            <a:r>
              <a:rPr lang="cs-CZ" sz="5100" dirty="0" smtClean="0"/>
              <a:t>Nedotýkáme se rukama obličeje, abychom nezanesli nákazu např. do očí.</a:t>
            </a:r>
          </a:p>
          <a:p>
            <a:pPr marL="457200" indent="-457200">
              <a:buAutoNum type="arabicPeriod" startAt="7"/>
            </a:pPr>
            <a:endParaRPr lang="cs-CZ" sz="5100" dirty="0"/>
          </a:p>
          <a:p>
            <a:pPr marL="457200" indent="-457200">
              <a:buAutoNum type="arabicPeriod" startAt="7"/>
            </a:pPr>
            <a:r>
              <a:rPr lang="cs-CZ" sz="5100" dirty="0" smtClean="0"/>
              <a:t>Pokud jsme nemocní, zůstaneme doma a léčíme se, chřipku nikdy nepřecházíme!</a:t>
            </a:r>
          </a:p>
          <a:p>
            <a:pPr marL="457200" indent="-457200">
              <a:buAutoNum type="arabicPeriod" startAt="7"/>
            </a:pPr>
            <a:endParaRPr lang="cs-CZ" sz="4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971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br>
              <a:rPr lang="cs-CZ" sz="2800" dirty="0" smtClean="0"/>
            </a:br>
            <a:r>
              <a:rPr lang="cs-CZ" sz="2800" dirty="0" smtClean="0"/>
              <a:t>ilustrace: 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8867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</TotalTime>
  <Words>517</Words>
  <Application>Microsoft Office PowerPoint</Application>
  <PresentationFormat>Předvádění na obrazovce (4:3)</PresentationFormat>
  <Paragraphs>117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n</vt:lpstr>
      <vt:lpstr>Příznaky chřipky</vt:lpstr>
      <vt:lpstr>Správné řešení</vt:lpstr>
      <vt:lpstr>Léčba chřipky</vt:lpstr>
      <vt:lpstr>Prezentace aplikace PowerPoint</vt:lpstr>
      <vt:lpstr>Jak dlouho trvá léčení?</vt:lpstr>
      <vt:lpstr>Co je to přecházení nemoci?</vt:lpstr>
      <vt:lpstr>Řešení</vt:lpstr>
      <vt:lpstr>Prezentace aplikace PowerPoint</vt:lpstr>
      <vt:lpstr>Co je to chřipková epidemie?</vt:lpstr>
      <vt:lpstr>Řešení</vt:lpstr>
      <vt:lpstr>Co můžeme udělat, abychom nedostali chřipku?</vt:lpstr>
      <vt:lpstr>Hlavní pravidla chřipkové prevence</vt:lpstr>
      <vt:lpstr>Prezentace aplikace PowerPoint</vt:lpstr>
      <vt:lpstr>Citace 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20</cp:revision>
  <dcterms:created xsi:type="dcterms:W3CDTF">2011-10-31T14:02:17Z</dcterms:created>
  <dcterms:modified xsi:type="dcterms:W3CDTF">2013-01-10T18:10:16Z</dcterms:modified>
</cp:coreProperties>
</file>