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2" r:id="rId6"/>
    <p:sldId id="260" r:id="rId7"/>
    <p:sldId id="261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15816" y="1772816"/>
            <a:ext cx="3240360" cy="288032"/>
          </a:xfrm>
        </p:spPr>
        <p:txBody>
          <a:bodyPr>
            <a:normAutofit/>
          </a:bodyPr>
          <a:lstStyle/>
          <a:p>
            <a:r>
              <a:rPr lang="cs-CZ" sz="800" dirty="0" smtClean="0"/>
              <a:t>n</a:t>
            </a:r>
            <a:endParaRPr lang="cs-CZ" sz="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3140968"/>
            <a:ext cx="7704856" cy="2880320"/>
          </a:xfrm>
        </p:spPr>
        <p:txBody>
          <a:bodyPr>
            <a:normAutofit lnSpcReduction="10000"/>
          </a:bodyPr>
          <a:lstStyle/>
          <a:p>
            <a:pPr lvl="0">
              <a:spcBef>
                <a:spcPts val="0"/>
              </a:spcBef>
            </a:pPr>
            <a:r>
              <a:rPr lang="cs-CZ" sz="22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škola, Hrádek 203</a:t>
            </a:r>
          </a:p>
          <a:p>
            <a:pPr lvl="0">
              <a:spcBef>
                <a:spcPts val="0"/>
              </a:spcBef>
            </a:pPr>
            <a:r>
              <a:rPr lang="cs-CZ" sz="22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Projekt: CZ.1.07/1.400/21.1220</a:t>
            </a:r>
          </a:p>
          <a:p>
            <a:pPr lvl="0">
              <a:spcBef>
                <a:spcPts val="0"/>
              </a:spcBef>
            </a:pPr>
            <a:r>
              <a:rPr lang="cs-CZ" sz="22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VY_32_INOVACE_03_Věcné </a:t>
            </a:r>
            <a:r>
              <a:rPr lang="cs-CZ" sz="22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učení_13_9. </a:t>
            </a:r>
            <a:r>
              <a:rPr lang="cs-CZ" sz="220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ročník_Stavba</a:t>
            </a:r>
            <a:r>
              <a:rPr lang="cs-CZ" sz="22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zubu</a:t>
            </a:r>
            <a:endParaRPr lang="cs-CZ" sz="22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2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Mgr. Jana </a:t>
            </a:r>
            <a:r>
              <a:rPr lang="cs-CZ" sz="2200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Burdzová</a:t>
            </a:r>
            <a:endParaRPr lang="cs-CZ" sz="22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2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Použití: určeno k prezentaci na interaktivní </a:t>
            </a:r>
            <a:r>
              <a:rPr lang="cs-CZ" sz="22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tabuli</a:t>
            </a:r>
          </a:p>
          <a:p>
            <a:pPr lvl="0">
              <a:spcBef>
                <a:spcPts val="0"/>
              </a:spcBef>
            </a:pPr>
            <a:endParaRPr lang="cs-CZ" sz="22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2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Jedná se o výukovou prezentaci učiva, která by měla především pomocí obrázků přiblížit žákům stavbu zubu. Materiál je určen pro výuku žáků se středně těžkým mentálním postižením.</a:t>
            </a:r>
            <a:endParaRPr lang="cs-CZ" sz="22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196752"/>
            <a:ext cx="6021089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7854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Dokážete říci, ze kterých částí se skládá zub?</a:t>
            </a:r>
            <a:endParaRPr lang="cs-CZ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8" name="Picture 4" descr="C:\Users\n37n\AppData\Local\Microsoft\Windows\Temporary Internet Files\Content.IE5\K0O7W0UI\MP90042437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060848"/>
            <a:ext cx="3856783" cy="3856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99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/>
              <a:t>Viditelná část zubu se nazývá </a:t>
            </a:r>
            <a:r>
              <a:rPr lang="cs-CZ" sz="3200" b="1" dirty="0">
                <a:solidFill>
                  <a:srgbClr val="0070C0"/>
                </a:solidFill>
              </a:rPr>
              <a:t>korunka</a:t>
            </a:r>
            <a:r>
              <a:rPr lang="cs-CZ" sz="3200" dirty="0" smtClean="0"/>
              <a:t>. Korunku pokrývá tvrdá </a:t>
            </a:r>
            <a:r>
              <a:rPr lang="cs-CZ" sz="3200" b="1" dirty="0" smtClean="0"/>
              <a:t>zubní sklovina</a:t>
            </a:r>
            <a:r>
              <a:rPr lang="cs-CZ" sz="3200" dirty="0" smtClean="0"/>
              <a:t>.</a:t>
            </a: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pic>
        <p:nvPicPr>
          <p:cNvPr id="4" name="Picture 2" descr="C:\Users\n37n\AppData\Local\Microsoft\Windows\Temporary Internet Files\Content.IE5\K0O7W0UI\MC90015193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132856"/>
            <a:ext cx="2376264" cy="4114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leva 4"/>
          <p:cNvSpPr/>
          <p:nvPr/>
        </p:nvSpPr>
        <p:spPr>
          <a:xfrm>
            <a:off x="5868144" y="283866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1249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Ta část zubu, která se celá ukrývá v dásni, se nazývá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rgbClr val="0070C0"/>
                </a:solidFill>
              </a:rPr>
              <a:t>kořen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pic>
        <p:nvPicPr>
          <p:cNvPr id="2050" name="Picture 2" descr="C:\Users\n37n\AppData\Local\Microsoft\Windows\Temporary Internet Files\Content.IE5\K0O7W0UI\MC9001519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684" y="1988840"/>
            <a:ext cx="2304256" cy="399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Šipka doleva 7"/>
          <p:cNvSpPr/>
          <p:nvPr/>
        </p:nvSpPr>
        <p:spPr>
          <a:xfrm>
            <a:off x="5640278" y="4351738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393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/>
              <a:t>Co najdeme uvnitř zubu?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283968" y="1600200"/>
            <a:ext cx="468052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Pod </a:t>
            </a:r>
            <a:r>
              <a:rPr lang="cs-CZ" sz="2400" b="1" dirty="0"/>
              <a:t>zubní sklovinou </a:t>
            </a:r>
            <a:r>
              <a:rPr lang="cs-CZ" sz="2400" dirty="0" smtClean="0"/>
              <a:t>(č. 1) se </a:t>
            </a:r>
            <a:r>
              <a:rPr lang="cs-CZ" sz="2400" dirty="0"/>
              <a:t>nachází </a:t>
            </a:r>
            <a:r>
              <a:rPr lang="cs-CZ" sz="2400" b="1" dirty="0"/>
              <a:t>zubovina</a:t>
            </a:r>
            <a:r>
              <a:rPr lang="cs-CZ" sz="2400" dirty="0"/>
              <a:t> </a:t>
            </a:r>
            <a:r>
              <a:rPr lang="cs-CZ" sz="2400" dirty="0" smtClean="0"/>
              <a:t>(č. 2</a:t>
            </a:r>
            <a:r>
              <a:rPr lang="cs-CZ" sz="2400" dirty="0"/>
              <a:t>) a pod ní </a:t>
            </a:r>
            <a:r>
              <a:rPr lang="cs-CZ" sz="2400" b="1" dirty="0"/>
              <a:t>zubní dřeň </a:t>
            </a:r>
            <a:r>
              <a:rPr lang="cs-CZ" sz="2400" dirty="0" smtClean="0"/>
              <a:t>(č. 3</a:t>
            </a:r>
            <a:r>
              <a:rPr lang="cs-CZ" sz="2400" dirty="0"/>
              <a:t>).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5124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484784"/>
            <a:ext cx="3816424" cy="4668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639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Úkol č. 1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Znovu si dobře prohlédni obrázek a zkus určit, které části zubu jsou označeny písmeny 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</a:t>
            </a:r>
            <a:r>
              <a:rPr lang="cs-CZ" dirty="0" err="1" smtClean="0"/>
              <a:t>a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B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484784"/>
            <a:ext cx="3916464" cy="4640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7977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Řešení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1403648" y="1628800"/>
            <a:ext cx="2880320" cy="4525963"/>
          </a:xfrm>
        </p:spPr>
        <p:txBody>
          <a:bodyPr/>
          <a:lstStyle/>
          <a:p>
            <a:pPr marL="0" indent="0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A </a:t>
            </a:r>
            <a:r>
              <a:rPr lang="cs-CZ" dirty="0" smtClean="0"/>
              <a:t>– korunka</a:t>
            </a:r>
          </a:p>
          <a:p>
            <a:pPr marL="0" indent="0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B </a:t>
            </a:r>
            <a:r>
              <a:rPr lang="cs-CZ" dirty="0" smtClean="0"/>
              <a:t>– kořen</a:t>
            </a:r>
            <a:endParaRPr lang="cs-CZ" b="1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8388" y="1600200"/>
            <a:ext cx="3818223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4429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Úkol č. 2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187624" y="1600200"/>
            <a:ext cx="3308176" cy="452596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Které části zubu jsou označeny čísly</a:t>
            </a:r>
            <a:r>
              <a:rPr lang="cs-CZ" b="1" dirty="0" smtClean="0">
                <a:solidFill>
                  <a:srgbClr val="FF0000"/>
                </a:solidFill>
              </a:rPr>
              <a:t> 1</a:t>
            </a:r>
            <a:r>
              <a:rPr lang="cs-CZ" dirty="0" smtClean="0"/>
              <a:t>, </a:t>
            </a:r>
            <a:r>
              <a:rPr lang="cs-CZ" b="1" dirty="0" smtClean="0">
                <a:solidFill>
                  <a:srgbClr val="FF0000"/>
                </a:solidFill>
              </a:rPr>
              <a:t>2</a:t>
            </a:r>
            <a:r>
              <a:rPr lang="cs-CZ" dirty="0" smtClean="0"/>
              <a:t> a </a:t>
            </a:r>
            <a:r>
              <a:rPr lang="cs-CZ" b="1" dirty="0" smtClean="0">
                <a:solidFill>
                  <a:srgbClr val="FF0000"/>
                </a:solidFill>
              </a:rPr>
              <a:t>3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286" y="1601369"/>
            <a:ext cx="3816427" cy="452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502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Řešení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1</a:t>
            </a:r>
            <a:r>
              <a:rPr lang="cs-CZ" dirty="0" smtClean="0"/>
              <a:t> – zubní sklovina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2</a:t>
            </a:r>
            <a:r>
              <a:rPr lang="cs-CZ" dirty="0" smtClean="0"/>
              <a:t> – zubovina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3</a:t>
            </a:r>
            <a:r>
              <a:rPr lang="cs-CZ" dirty="0" smtClean="0"/>
              <a:t> – zubní dřeň</a:t>
            </a:r>
            <a:endParaRPr lang="cs-CZ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286" y="1601369"/>
            <a:ext cx="3816427" cy="452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351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Citace</a:t>
            </a:r>
            <a:br>
              <a:rPr lang="cs-CZ" sz="2000" dirty="0" smtClean="0"/>
            </a:br>
            <a:r>
              <a:rPr lang="cs-CZ" sz="2000" dirty="0" smtClean="0"/>
              <a:t>ilustrace: </a:t>
            </a:r>
            <a:r>
              <a:rPr lang="cs-CZ" sz="2000" dirty="0" smtClean="0">
                <a:hlinkClick r:id="rId2"/>
              </a:rPr>
              <a:t>www.office.microsoft.com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obr. průřez zubu [cit. 2011-11-21] 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/>
              <a:t> </a:t>
            </a:r>
            <a:r>
              <a:rPr lang="cs-CZ" sz="2000" dirty="0" smtClean="0"/>
              <a:t>na www: </a:t>
            </a:r>
            <a:r>
              <a:rPr lang="cs-CZ" sz="2000" b="1" dirty="0" smtClean="0"/>
              <a:t>&lt;</a:t>
            </a:r>
            <a:r>
              <a:rPr lang="cs-CZ" sz="2000" dirty="0" smtClean="0"/>
              <a:t>http://upload.wikimedia.org/</a:t>
            </a:r>
            <a:r>
              <a:rPr lang="cs-CZ" sz="2000" dirty="0" err="1" smtClean="0"/>
              <a:t>wikipedia</a:t>
            </a:r>
            <a:r>
              <a:rPr lang="cs-CZ" sz="2000" dirty="0" smtClean="0"/>
              <a:t>/</a:t>
            </a:r>
            <a:r>
              <a:rPr lang="cs-CZ" sz="2000" dirty="0" err="1" smtClean="0"/>
              <a:t>commons</a:t>
            </a:r>
            <a:r>
              <a:rPr lang="cs-CZ" sz="2000" dirty="0" smtClean="0"/>
              <a:t>/</a:t>
            </a:r>
            <a:r>
              <a:rPr lang="cs-CZ" sz="2000" dirty="0" err="1" smtClean="0"/>
              <a:t>thumb</a:t>
            </a:r>
            <a:r>
              <a:rPr lang="cs-CZ" sz="2000" dirty="0" smtClean="0"/>
              <a:t>/1/11/Tooth_section_international.png/496px-Tooth_section_international.png</a:t>
            </a:r>
            <a:r>
              <a:rPr lang="cs-CZ" sz="2000" b="1" dirty="0"/>
              <a:t>&gt;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28854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188</Words>
  <Application>Microsoft Office PowerPoint</Application>
  <PresentationFormat>Předvádění na obrazovce (4:3)</PresentationFormat>
  <Paragraphs>39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n</vt:lpstr>
      <vt:lpstr>Dokážete říci, ze kterých částí se skládá zub?</vt:lpstr>
      <vt:lpstr>Viditelná část zubu se nazývá korunka. Korunku pokrývá tvrdá zubní sklovina. </vt:lpstr>
      <vt:lpstr>Ta část zubu, která se celá ukrývá v dásni, se nazývá kořen.</vt:lpstr>
      <vt:lpstr>Co najdeme uvnitř zubu?</vt:lpstr>
      <vt:lpstr>Úkol č. 1</vt:lpstr>
      <vt:lpstr>Řešení</vt:lpstr>
      <vt:lpstr>Úkol č. 2</vt:lpstr>
      <vt:lpstr>Řešení</vt:lpstr>
      <vt:lpstr>Citace ilustrace: www.office.microsoft.com obr. průřez zubu [cit. 2011-11-21] . Dostupný pod licencí Creative Commons na www: &lt;http://upload.wikimedia.org/wikipedia/commons/thumb/1/11/Tooth_section_international.png/496px-Tooth_section_international.png&gt;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n37n</dc:creator>
  <cp:lastModifiedBy>n37n</cp:lastModifiedBy>
  <cp:revision>19</cp:revision>
  <dcterms:created xsi:type="dcterms:W3CDTF">2011-11-21T16:14:18Z</dcterms:created>
  <dcterms:modified xsi:type="dcterms:W3CDTF">2013-01-10T18:41:26Z</dcterms:modified>
</cp:coreProperties>
</file>