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59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6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5AF4D-1E51-4A01-8E1F-267B914AD3A7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917AA-AB53-4347-8B90-4EAC1C226F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314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8F52B-2C75-419A-B836-E953E648AD2C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CE1D6-7122-4767-9166-F6BA01CCF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493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CA69ED-EA46-48FA-B40E-50DFE819FBF1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00986-E43D-4286-89DE-F830947BEF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490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00447-0C80-4EC1-BD19-DCC45F925620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F479C9-432E-4207-B3C8-FEEDEBD7A3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818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69807-8A52-45AD-9605-9BF93399DBB2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1E298-EE20-4005-9778-7E06D6B39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46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E28A0-BDBC-4D93-986A-61DA893A2FE6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27CC8-3D50-4E02-8E09-BFB376DC4A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0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7717C-1B7B-4D80-AAE2-656F47CFFC29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C5FBB4-EB06-4B09-B748-81BA0A0E9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16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E5D4E-E7FF-42F2-AA14-E4D7FC7F676C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CBC5F-759B-4A7F-83BC-A23F6BDA6C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4221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CAC83D-6BF7-4BF8-8839-FD92FBF284FB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7A5364-2616-4E37-BD3F-367C717B1C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660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E5E62B-086B-4C96-BF6A-F050D782DAD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084112-E552-449A-AF5D-D53D5D410F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507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A0B44-5975-4774-A395-3C27F52495C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4687B-15A4-44C0-835C-5779692D19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958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ADB51AE-0A26-4714-9599-AEFC9078A73B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C396F28-F87F-4F88-9B21-8471D34405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0/03/Wild_ry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7/71/Wheat_field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4/41/Illustration_Avena_sativa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upload.wikimedia.org/wikipedia/commons/c/c4/Illustration_Hordeum_vulgare0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9/9d/Zea_Mays_L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hyperlink" Target="http://upload.wikimedia.org/wikipedia/commons/a/a1/Suikermais_bloeiende_kolf_Zea_mays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9/97/Ergot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http://upload.wikimedia.org/wikipedia/commons/5/54/Bruine_roest_op_tarwe_(Puccinia_recondita_f.sp._tritici_on_Triticum_aestivum)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b/bc/Doperwt_rijserwt_peulen_Pisum_sativum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http://upload.wikimedia.org/wikipedia/commons/d/d5/Sunflowers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a/a3/Koeh-169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4/43/Zuckerr%C3%BCbe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c/c3/Trifolium_arvense_2005.07.11_09.23.43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hyperlink" Target="http://upload.wikimedia.org/wikipedia/commons/e/e2/Lucerne_flowers.jp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upload.wikimedia.org/wikipedia/commons/a/ac/Root-nodule01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1.jpeg"/><Relationship Id="rId2" Type="http://schemas.openxmlformats.org/officeDocument/2006/relationships/hyperlink" Target="http://upload.wikimedia.org/wikipedia/commons/4/40/Erophila_verna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8/84/Thlaspi_arvense2_eF.jpg" TargetMode="External"/><Relationship Id="rId5" Type="http://schemas.openxmlformats.org/officeDocument/2006/relationships/image" Target="../media/image20.jpeg"/><Relationship Id="rId4" Type="http://schemas.openxmlformats.org/officeDocument/2006/relationships/hyperlink" Target="http://upload.wikimedia.org/wikipedia/commons/c/cb/Papaver_rhoeas_LC0050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upload.wikimedia.org/wikipedia/commons/2/21/Koeh-203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5799" y="2564904"/>
            <a:ext cx="7772400" cy="2235200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VY_52_INOVACE_70_Rostliny polí - 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5735" y="4725144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468312" y="1651926"/>
            <a:ext cx="82073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6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b="1" u="sng" dirty="0" smtClean="0"/>
              <a:t>Rostliny polí: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692150"/>
            <a:ext cx="8229600" cy="2160588"/>
          </a:xfrm>
        </p:spPr>
        <p:txBody>
          <a:bodyPr rtlCol="0">
            <a:normAutofit fontScale="92500" lnSpcReduction="20000"/>
          </a:bodyPr>
          <a:lstStyle/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b="1" dirty="0" smtClean="0"/>
              <a:t>OBILÍ: </a:t>
            </a:r>
            <a:r>
              <a:rPr lang="cs-CZ" sz="2400" dirty="0" smtClean="0"/>
              <a:t>patří mezi traviny- plody = </a:t>
            </a:r>
            <a:r>
              <a:rPr lang="cs-CZ" sz="2400" b="1" dirty="0" smtClean="0"/>
              <a:t>obilky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Pšenice obecná, žito seté, ječmen dvouřadý, oves setý, kukuřice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smtClean="0"/>
              <a:t>Obilka -</a:t>
            </a:r>
            <a:r>
              <a:rPr lang="cs-CZ" sz="2400" u="sng" smtClean="0"/>
              <a:t> </a:t>
            </a:r>
            <a:r>
              <a:rPr lang="cs-CZ" sz="2400" u="sng" dirty="0" smtClean="0"/>
              <a:t>zárodek- </a:t>
            </a:r>
            <a:r>
              <a:rPr lang="cs-CZ" sz="2400" dirty="0" smtClean="0"/>
              <a:t>základy stonku, listu, kořenu</a:t>
            </a:r>
            <a:r>
              <a:rPr lang="cs-CZ" sz="2400" u="sng" dirty="0" smtClean="0"/>
              <a:t> - děloha- </a:t>
            </a:r>
            <a:r>
              <a:rPr lang="cs-CZ" sz="2400" dirty="0" smtClean="0"/>
              <a:t>zásobní látky pro klíčení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/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		</a:t>
            </a:r>
            <a:endParaRPr lang="cs-CZ" sz="2400" u="sng" dirty="0" smtClean="0"/>
          </a:p>
        </p:txBody>
      </p:sp>
      <p:pic>
        <p:nvPicPr>
          <p:cNvPr id="3076" name="Obrázek 3" descr="skenování0061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07"/>
          <a:stretch/>
        </p:blipFill>
        <p:spPr bwMode="auto">
          <a:xfrm>
            <a:off x="2484438" y="1916832"/>
            <a:ext cx="6037518" cy="4941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395288" y="6092825"/>
            <a:ext cx="15128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Obr.1</a:t>
            </a:r>
          </a:p>
        </p:txBody>
      </p:sp>
      <p:sp>
        <p:nvSpPr>
          <p:cNvPr id="3078" name="TextovéPole 5"/>
          <p:cNvSpPr txBox="1">
            <a:spLocks noChangeArrowheads="1"/>
          </p:cNvSpPr>
          <p:nvPr/>
        </p:nvSpPr>
        <p:spPr bwMode="auto">
          <a:xfrm>
            <a:off x="539750" y="3933825"/>
            <a:ext cx="33845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>
                <a:latin typeface="Calibri" pitchFamily="34" charset="0"/>
              </a:rPr>
              <a:t>Jednoděložné rostliny</a:t>
            </a:r>
          </a:p>
        </p:txBody>
      </p:sp>
      <p:sp>
        <p:nvSpPr>
          <p:cNvPr id="3079" name="TextovéPole 6"/>
          <p:cNvSpPr txBox="1">
            <a:spLocks noChangeArrowheads="1"/>
          </p:cNvSpPr>
          <p:nvPr/>
        </p:nvSpPr>
        <p:spPr bwMode="auto">
          <a:xfrm>
            <a:off x="6588224" y="2989768"/>
            <a:ext cx="24114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 dirty="0">
                <a:latin typeface="Calibri" pitchFamily="34" charset="0"/>
              </a:rPr>
              <a:t>Dvouděložné rostliny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Wild ry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052513"/>
            <a:ext cx="3455987" cy="517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4" descr="Soubor:Wheat field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1125538"/>
            <a:ext cx="3708400" cy="514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TextovéPole 3"/>
          <p:cNvSpPr txBox="1">
            <a:spLocks noChangeArrowheads="1"/>
          </p:cNvSpPr>
          <p:nvPr/>
        </p:nvSpPr>
        <p:spPr bwMode="auto">
          <a:xfrm>
            <a:off x="179388" y="188913"/>
            <a:ext cx="102250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Obr.2- </a:t>
            </a:r>
            <a:r>
              <a:rPr lang="cs-CZ" sz="2000" b="1">
                <a:latin typeface="Calibri" pitchFamily="34" charset="0"/>
              </a:rPr>
              <a:t>žito seté                                                  </a:t>
            </a:r>
            <a:r>
              <a:rPr lang="cs-CZ">
                <a:latin typeface="Calibri" pitchFamily="34" charset="0"/>
              </a:rPr>
              <a:t>obr.3- </a:t>
            </a:r>
            <a:r>
              <a:rPr lang="cs-CZ" sz="2000" b="1">
                <a:latin typeface="Calibri" pitchFamily="34" charset="0"/>
              </a:rPr>
              <a:t>pšenice obecná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Illustration Avena sativa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143000"/>
            <a:ext cx="347662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4" descr="Soubor:Illustration Hordeum vulgare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152525"/>
            <a:ext cx="3514725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468313" y="476250"/>
            <a:ext cx="86756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Obr.4- </a:t>
            </a:r>
            <a:r>
              <a:rPr lang="cs-CZ" sz="2000" b="1">
                <a:latin typeface="Calibri" pitchFamily="34" charset="0"/>
              </a:rPr>
              <a:t>oves setý                                                          </a:t>
            </a:r>
            <a:r>
              <a:rPr lang="cs-CZ">
                <a:latin typeface="Calibri" pitchFamily="34" charset="0"/>
              </a:rPr>
              <a:t>obr.5- </a:t>
            </a:r>
            <a:r>
              <a:rPr lang="cs-CZ" sz="2000" b="1">
                <a:latin typeface="Calibri" pitchFamily="34" charset="0"/>
              </a:rPr>
              <a:t>ječmen dvouřadý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Zea Mays 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908050"/>
            <a:ext cx="418147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2" descr="Soubor:Suikermais bloeiende kolf Zea may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700" y="836613"/>
            <a:ext cx="430530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ovéPole 4"/>
          <p:cNvSpPr txBox="1">
            <a:spLocks noChangeArrowheads="1"/>
          </p:cNvSpPr>
          <p:nvPr/>
        </p:nvSpPr>
        <p:spPr bwMode="auto">
          <a:xfrm>
            <a:off x="250825" y="333375"/>
            <a:ext cx="87137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Obr.6- </a:t>
            </a:r>
            <a:r>
              <a:rPr lang="cs-CZ" sz="2000" b="1">
                <a:latin typeface="Calibri" pitchFamily="34" charset="0"/>
              </a:rPr>
              <a:t>kukuřice setá                                                       </a:t>
            </a:r>
            <a:r>
              <a:rPr lang="cs-CZ">
                <a:latin typeface="Calibri" pitchFamily="34" charset="0"/>
              </a:rPr>
              <a:t>obr.7- </a:t>
            </a:r>
            <a:r>
              <a:rPr lang="cs-CZ" sz="2000" b="1">
                <a:latin typeface="Calibri" pitchFamily="34" charset="0"/>
              </a:rPr>
              <a:t>palice kukuřice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75"/>
          </a:xfrm>
        </p:spPr>
        <p:txBody>
          <a:bodyPr/>
          <a:lstStyle/>
          <a:p>
            <a:pPr algn="l" eaLnBrk="1" hangingPunct="1"/>
            <a:r>
              <a:rPr lang="cs-CZ" sz="2400" b="1" u="sng" smtClean="0"/>
              <a:t>Cizopasníci obilovin: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95288" y="692150"/>
            <a:ext cx="8229600" cy="9366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smtClean="0"/>
              <a:t>Houby</a:t>
            </a:r>
            <a:r>
              <a:rPr lang="cs-CZ" sz="2400" smtClean="0"/>
              <a:t>: rzi a sněti - snižují výnosy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Paličkovice nachová - </a:t>
            </a:r>
            <a:r>
              <a:rPr lang="cs-CZ" sz="2400" b="1" smtClean="0"/>
              <a:t>námel</a:t>
            </a:r>
            <a:r>
              <a:rPr lang="cs-CZ" sz="2400" smtClean="0"/>
              <a:t>- jedovatý- výroba léků</a:t>
            </a:r>
          </a:p>
          <a:p>
            <a:pPr eaLnBrk="1" hangingPunct="1">
              <a:buFont typeface="Arial" charset="0"/>
              <a:buNone/>
            </a:pPr>
            <a:endParaRPr lang="cs-CZ" sz="2400" smtClean="0"/>
          </a:p>
        </p:txBody>
      </p:sp>
      <p:pic>
        <p:nvPicPr>
          <p:cNvPr id="7172" name="Picture 2" descr="Soubor:Ergot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700213"/>
            <a:ext cx="3644900" cy="486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4" descr="Soubor:Bruine roest op tarwe (Puccinia recondita f.sp. tritici on Triticum aestivum)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63500"/>
            <a:ext cx="2411412" cy="679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4" name="TextovéPole 5"/>
          <p:cNvSpPr txBox="1">
            <a:spLocks noChangeArrowheads="1"/>
          </p:cNvSpPr>
          <p:nvPr/>
        </p:nvSpPr>
        <p:spPr bwMode="auto">
          <a:xfrm>
            <a:off x="4356100" y="2133600"/>
            <a:ext cx="25923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Obr.8		obr.9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395288" y="-242888"/>
            <a:ext cx="8229600" cy="1143001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Jednoleté plodiny polí: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9366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smtClean="0"/>
              <a:t>Hrách, slunečnice, řepka 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Některé přezimují- řepka olejka</a:t>
            </a:r>
          </a:p>
          <a:p>
            <a:pPr eaLnBrk="1" hangingPunct="1">
              <a:buFont typeface="Arial" charset="0"/>
              <a:buNone/>
            </a:pPr>
            <a:endParaRPr lang="cs-CZ" sz="2400" smtClean="0"/>
          </a:p>
        </p:txBody>
      </p:sp>
      <p:pic>
        <p:nvPicPr>
          <p:cNvPr id="8196" name="Picture 2" descr="Soubor:Doperwt rijserwt peulen Pisum sativum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44675"/>
            <a:ext cx="3590925" cy="478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4" descr="Soubor:Sunflower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2420938"/>
            <a:ext cx="5992812" cy="370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8" name="TextovéPole 5"/>
          <p:cNvSpPr txBox="1">
            <a:spLocks noChangeArrowheads="1"/>
          </p:cNvSpPr>
          <p:nvPr/>
        </p:nvSpPr>
        <p:spPr bwMode="auto">
          <a:xfrm>
            <a:off x="3995738" y="1989138"/>
            <a:ext cx="46085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Obr.10				obr.11</a:t>
            </a:r>
          </a:p>
        </p:txBody>
      </p:sp>
      <p:sp>
        <p:nvSpPr>
          <p:cNvPr id="8199" name="TextovéPole 6"/>
          <p:cNvSpPr txBox="1">
            <a:spLocks noChangeArrowheads="1"/>
          </p:cNvSpPr>
          <p:nvPr/>
        </p:nvSpPr>
        <p:spPr bwMode="auto">
          <a:xfrm>
            <a:off x="3995738" y="6237288"/>
            <a:ext cx="42481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Hrách setý       slunečnice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Koeh-16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404813"/>
            <a:ext cx="4918075" cy="604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1331913" y="476250"/>
            <a:ext cx="46085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Obr.12 </a:t>
            </a:r>
            <a:r>
              <a:rPr lang="cs-CZ" sz="2400" b="1">
                <a:latin typeface="Calibri" pitchFamily="34" charset="0"/>
              </a:rPr>
              <a:t>řepka olejka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Dvouleté plodiny: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762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smtClean="0"/>
              <a:t>Řepa cukrovka</a:t>
            </a:r>
            <a:r>
              <a:rPr lang="cs-CZ" sz="2400" smtClean="0"/>
              <a:t>:</a:t>
            </a:r>
          </a:p>
        </p:txBody>
      </p:sp>
      <p:pic>
        <p:nvPicPr>
          <p:cNvPr id="10244" name="Picture 2" descr="Soubor:Zuckerrüb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908050"/>
            <a:ext cx="411480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TextovéPole 4"/>
          <p:cNvSpPr txBox="1">
            <a:spLocks noChangeArrowheads="1"/>
          </p:cNvSpPr>
          <p:nvPr/>
        </p:nvSpPr>
        <p:spPr bwMode="auto">
          <a:xfrm>
            <a:off x="3132138" y="836613"/>
            <a:ext cx="12239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Obr.13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Vytrvalé rostliny: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7626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Jetel, vojtěška= pícniny- krmivo</a:t>
            </a:r>
          </a:p>
        </p:txBody>
      </p:sp>
      <p:pic>
        <p:nvPicPr>
          <p:cNvPr id="11268" name="Picture 2" descr="Soubor:Trifolium arvense 2005.07.11 09.23.43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628775"/>
            <a:ext cx="3779838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4" descr="Soubor:Lucerne flower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575" y="1341438"/>
            <a:ext cx="3527425" cy="5284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0" name="TextovéPole 7"/>
          <p:cNvSpPr txBox="1">
            <a:spLocks noChangeArrowheads="1"/>
          </p:cNvSpPr>
          <p:nvPr/>
        </p:nvSpPr>
        <p:spPr bwMode="auto">
          <a:xfrm>
            <a:off x="3779838" y="1700213"/>
            <a:ext cx="2016125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Obr.14	      obr.15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1" descr="skenování006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981075"/>
            <a:ext cx="8201025" cy="536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684213" y="549275"/>
            <a:ext cx="36004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Obr.16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b="1" u="sng" dirty="0" smtClean="0"/>
              <a:t>Zelené hnojení: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20891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smtClean="0"/>
              <a:t>Ornice </a:t>
            </a:r>
            <a:r>
              <a:rPr lang="cs-CZ" sz="2400" smtClean="0"/>
              <a:t>= svrchní část půdy-</a:t>
            </a:r>
            <a:r>
              <a:rPr lang="cs-CZ" sz="2400" b="1" smtClean="0"/>
              <a:t> humus- </a:t>
            </a:r>
            <a:r>
              <a:rPr lang="cs-CZ" sz="2400" smtClean="0"/>
              <a:t>obnovuje úrodnost, je vytvářen z organických zbytků bakteriemi- hnůj,</a:t>
            </a:r>
          </a:p>
          <a:p>
            <a:pPr eaLnBrk="1" hangingPunct="1">
              <a:buFont typeface="Arial" charset="0"/>
              <a:buNone/>
            </a:pPr>
            <a:r>
              <a:rPr lang="cs-CZ" sz="2400" b="1" smtClean="0"/>
              <a:t>Zelené hnojení- </a:t>
            </a:r>
            <a:r>
              <a:rPr lang="cs-CZ" sz="2400" smtClean="0"/>
              <a:t>zaorané rostliny</a:t>
            </a:r>
          </a:p>
          <a:p>
            <a:pPr eaLnBrk="1" hangingPunct="1">
              <a:buFont typeface="Arial" charset="0"/>
              <a:buNone/>
            </a:pPr>
            <a:r>
              <a:rPr lang="cs-CZ" sz="2400" b="1" smtClean="0"/>
              <a:t>Hlízkové bakterie- </a:t>
            </a:r>
            <a:r>
              <a:rPr lang="cs-CZ" sz="2400" smtClean="0"/>
              <a:t>žijí na kořenech bobovitých rostlin - váží vzdušný dusík do půdy</a:t>
            </a:r>
            <a:endParaRPr lang="cs-CZ" sz="2400" b="1" smtClean="0"/>
          </a:p>
        </p:txBody>
      </p:sp>
      <p:pic>
        <p:nvPicPr>
          <p:cNvPr id="13316" name="Picture 2" descr="Soubor:Root-nodule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1113" y="2565400"/>
            <a:ext cx="5322887" cy="399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TextovéPole 4"/>
          <p:cNvSpPr txBox="1">
            <a:spLocks noChangeArrowheads="1"/>
          </p:cNvSpPr>
          <p:nvPr/>
        </p:nvSpPr>
        <p:spPr bwMode="auto">
          <a:xfrm>
            <a:off x="1619250" y="3284538"/>
            <a:ext cx="21605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Obr.17</a:t>
            </a:r>
          </a:p>
        </p:txBody>
      </p:sp>
      <p:sp>
        <p:nvSpPr>
          <p:cNvPr id="13318" name="TextovéPole 5"/>
          <p:cNvSpPr txBox="1">
            <a:spLocks noChangeArrowheads="1"/>
          </p:cNvSpPr>
          <p:nvPr/>
        </p:nvSpPr>
        <p:spPr bwMode="auto">
          <a:xfrm>
            <a:off x="0" y="5229225"/>
            <a:ext cx="32035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        Hlízkové bakterie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b="1" u="sng" dirty="0" smtClean="0"/>
              <a:t>Plevele polí: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0323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smtClean="0"/>
              <a:t>Jednoleté: </a:t>
            </a:r>
            <a:r>
              <a:rPr lang="cs-CZ" sz="2400" smtClean="0"/>
              <a:t>vlčí mák, penízek rolní, osívka jarní</a:t>
            </a:r>
          </a:p>
          <a:p>
            <a:pPr eaLnBrk="1" hangingPunct="1">
              <a:buFont typeface="Arial" charset="0"/>
              <a:buNone/>
            </a:pPr>
            <a:endParaRPr lang="cs-CZ" sz="2400" smtClean="0"/>
          </a:p>
        </p:txBody>
      </p:sp>
      <p:pic>
        <p:nvPicPr>
          <p:cNvPr id="14340" name="Picture 2" descr="Soubor:Erophila verna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3068638"/>
            <a:ext cx="4616450" cy="345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4" descr="Soubor:Papaver rhoeas LC005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2420938"/>
            <a:ext cx="2801938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6" descr="Soubor:Thlaspi arvense2 eF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300" y="1989138"/>
            <a:ext cx="3187700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3" name="TextovéPole 6"/>
          <p:cNvSpPr txBox="1">
            <a:spLocks noChangeArrowheads="1"/>
          </p:cNvSpPr>
          <p:nvPr/>
        </p:nvSpPr>
        <p:spPr bwMode="auto">
          <a:xfrm>
            <a:off x="0" y="1628775"/>
            <a:ext cx="86042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Obr.18   </a:t>
            </a:r>
            <a:r>
              <a:rPr lang="cs-CZ" sz="2000" b="1">
                <a:latin typeface="Calibri" pitchFamily="34" charset="0"/>
              </a:rPr>
              <a:t>osívka rolní	</a:t>
            </a:r>
            <a:r>
              <a:rPr lang="cs-CZ">
                <a:latin typeface="Calibri" pitchFamily="34" charset="0"/>
              </a:rPr>
              <a:t>    obr.19	</a:t>
            </a:r>
            <a:r>
              <a:rPr lang="cs-CZ" sz="2000" b="1">
                <a:latin typeface="Calibri" pitchFamily="34" charset="0"/>
              </a:rPr>
              <a:t>mák vlčí	</a:t>
            </a:r>
            <a:r>
              <a:rPr lang="cs-CZ">
                <a:latin typeface="Calibri" pitchFamily="34" charset="0"/>
              </a:rPr>
              <a:t>	obr.20 </a:t>
            </a:r>
            <a:r>
              <a:rPr lang="cs-CZ" sz="2000" b="1">
                <a:latin typeface="Calibri" pitchFamily="34" charset="0"/>
              </a:rPr>
              <a:t>penízek rolní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0323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smtClean="0"/>
              <a:t>Vytrvalé plevele:</a:t>
            </a:r>
            <a:r>
              <a:rPr lang="cs-CZ" sz="2400" smtClean="0"/>
              <a:t> přežívají díky oddenkům- pýr plazivý, pcháče</a:t>
            </a:r>
            <a:endParaRPr lang="cs-CZ" sz="2400" b="1" u="sng" smtClean="0"/>
          </a:p>
        </p:txBody>
      </p:sp>
      <p:pic>
        <p:nvPicPr>
          <p:cNvPr id="15363" name="Picture 2" descr="Soubor:Koeh-203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190625"/>
            <a:ext cx="4410075" cy="566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755650" y="1052513"/>
            <a:ext cx="36004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Obr.21 </a:t>
            </a:r>
            <a:r>
              <a:rPr lang="cs-CZ" sz="2000" b="1">
                <a:latin typeface="Calibri" pitchFamily="34" charset="0"/>
              </a:rPr>
              <a:t>pýr plazivý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Obdélník 2"/>
          <p:cNvSpPr>
            <a:spLocks noChangeArrowheads="1"/>
          </p:cNvSpPr>
          <p:nvPr/>
        </p:nvSpPr>
        <p:spPr bwMode="auto">
          <a:xfrm>
            <a:off x="250825" y="333375"/>
            <a:ext cx="8893175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sz="1200">
              <a:latin typeface="Calibri" pitchFamily="34" charset="0"/>
            </a:endParaRPr>
          </a:p>
          <a:p>
            <a:endParaRPr lang="cs-CZ" sz="1200">
              <a:latin typeface="Calibri" pitchFamily="34" charset="0"/>
            </a:endParaRPr>
          </a:p>
          <a:p>
            <a:r>
              <a:rPr lang="cs-CZ" sz="1200">
                <a:latin typeface="Calibri" pitchFamily="34" charset="0"/>
              </a:rPr>
              <a:t>Zdroje obrázků:</a:t>
            </a:r>
          </a:p>
          <a:p>
            <a:r>
              <a:rPr lang="cs-CZ" sz="1200">
                <a:latin typeface="Calibri" pitchFamily="34" charset="0"/>
              </a:rPr>
              <a:t>Obr.1- učebnice- Ekologický přírodopis pro 6.ročník</a:t>
            </a:r>
          </a:p>
          <a:p>
            <a:r>
              <a:rPr lang="cs-CZ" sz="1200">
                <a:latin typeface="Calibri" pitchFamily="34" charset="0"/>
              </a:rPr>
              <a:t>Obr.2- http://cs.wikipedia.org/wiki/Soubor:Wild_rye.jpg </a:t>
            </a:r>
          </a:p>
          <a:p>
            <a:r>
              <a:rPr lang="cs-CZ" sz="1200">
                <a:latin typeface="Calibri" pitchFamily="34" charset="0"/>
              </a:rPr>
              <a:t>obr.3- http://cs.wikipedia.org/wiki/Soubor:Wheat_field.jpg</a:t>
            </a:r>
          </a:p>
          <a:p>
            <a:r>
              <a:rPr lang="cs-CZ" sz="1200">
                <a:latin typeface="Calibri" pitchFamily="34" charset="0"/>
              </a:rPr>
              <a:t>Obr.4-http://cs.wikipedia.org/wiki/Soubor:Illustration_Avena_sativa0.jpg</a:t>
            </a:r>
          </a:p>
          <a:p>
            <a:r>
              <a:rPr lang="cs-CZ" sz="1200">
                <a:latin typeface="Calibri" pitchFamily="34" charset="0"/>
              </a:rPr>
              <a:t>Obr.5-http://cs.wikipedia.org/wiki/Soubor:Illustration_Hordeum_vulgare0.jpg</a:t>
            </a:r>
          </a:p>
          <a:p>
            <a:r>
              <a:rPr lang="cs-CZ" sz="1200">
                <a:latin typeface="Calibri" pitchFamily="34" charset="0"/>
              </a:rPr>
              <a:t>Obr.6-Http://cs.wikipedia.org/wiki/Soubor:Zea_Mays_L.jpg</a:t>
            </a:r>
          </a:p>
          <a:p>
            <a:r>
              <a:rPr lang="cs-CZ" sz="1200">
                <a:latin typeface="Calibri" pitchFamily="34" charset="0"/>
              </a:rPr>
              <a:t>Obr.7-http://cs.wikipedia.org/wiki/Soubor:Suikermais_bloeiende_kolf_Zea_mays.jpg</a:t>
            </a:r>
          </a:p>
          <a:p>
            <a:r>
              <a:rPr lang="cs-CZ" sz="1200">
                <a:latin typeface="Calibri" pitchFamily="34" charset="0"/>
              </a:rPr>
              <a:t>obr.8-http://cs.wikipedia.org/wiki/Soubor:Ergot01.jpg</a:t>
            </a:r>
          </a:p>
          <a:p>
            <a:r>
              <a:rPr lang="cs-CZ" sz="1200">
                <a:latin typeface="Calibri" pitchFamily="34" charset="0"/>
              </a:rPr>
              <a:t>Obr.9-http://cs.wikipedia.org/wiki/Soubor:Bruine_roest_op_tarwe_(Puccinia_recondita_f.sp._tritici_on_Triticum_aestivum).jpg</a:t>
            </a:r>
          </a:p>
          <a:p>
            <a:r>
              <a:rPr lang="cs-CZ" sz="1200">
                <a:latin typeface="Calibri" pitchFamily="34" charset="0"/>
              </a:rPr>
              <a:t>Obr.10-http://cs.wikipedia.org/wiki/Soubor:Doperwt_rijserwt_peulen_Pisum_sativum.jpg</a:t>
            </a:r>
          </a:p>
          <a:p>
            <a:r>
              <a:rPr lang="cs-CZ" sz="1200">
                <a:latin typeface="Calibri" pitchFamily="34" charset="0"/>
              </a:rPr>
              <a:t>obr.11-http://cs.wikipedia.org/wiki/Soubor:Sunflowers.jpg</a:t>
            </a:r>
          </a:p>
          <a:p>
            <a:r>
              <a:rPr lang="cs-CZ" sz="1200">
                <a:latin typeface="Calibri" pitchFamily="34" charset="0"/>
              </a:rPr>
              <a:t>Obr.12-http://cs.wikipedia.org/wiki/Soubor:Koeh-169.jpg</a:t>
            </a:r>
          </a:p>
          <a:p>
            <a:r>
              <a:rPr lang="cs-CZ" sz="1200">
                <a:latin typeface="Calibri" pitchFamily="34" charset="0"/>
              </a:rPr>
              <a:t>Obr.13-http://cs.wikipedia.org/wiki/Soubor:Zuckerr%C3%BCbe.jpg</a:t>
            </a:r>
          </a:p>
          <a:p>
            <a:r>
              <a:rPr lang="cs-CZ" sz="1200">
                <a:latin typeface="Calibri" pitchFamily="34" charset="0"/>
              </a:rPr>
              <a:t>Obr.14-http://cs.wikipedia.org/wiki/Soubor:Trifolium_arvense_2005.07.11_09.23.43.jpg</a:t>
            </a:r>
          </a:p>
          <a:p>
            <a:r>
              <a:rPr lang="cs-CZ" sz="1200">
                <a:latin typeface="Calibri" pitchFamily="34" charset="0"/>
              </a:rPr>
              <a:t>Obr.15-http://cs.wikipedia.org/wiki/Soubor:Lucerne_flowers.jpg</a:t>
            </a:r>
          </a:p>
          <a:p>
            <a:r>
              <a:rPr lang="cs-CZ" sz="1200">
                <a:latin typeface="Calibri" pitchFamily="34" charset="0"/>
              </a:rPr>
              <a:t>Obr.16- učebnice: Ekologický přírodopis pro 6. třídu</a:t>
            </a:r>
          </a:p>
          <a:p>
            <a:r>
              <a:rPr lang="cs-CZ" sz="1200">
                <a:latin typeface="Calibri" pitchFamily="34" charset="0"/>
              </a:rPr>
              <a:t>Obr.17-http://cs.wikipedia.org/wiki/Soubor:Root-nodule01.jpg</a:t>
            </a:r>
          </a:p>
          <a:p>
            <a:r>
              <a:rPr lang="cs-CZ" sz="1200">
                <a:latin typeface="Calibri" pitchFamily="34" charset="0"/>
              </a:rPr>
              <a:t>Obr.18-http://cs.wikipedia.org/wiki/Soubor:Erophila_verna1.JPG</a:t>
            </a:r>
          </a:p>
          <a:p>
            <a:r>
              <a:rPr lang="cs-CZ" sz="1200">
                <a:latin typeface="Calibri" pitchFamily="34" charset="0"/>
              </a:rPr>
              <a:t>Obr.19-http://cs.wikipedia.org/wiki/Soubor:Papaver_rhoeas_LC0050.jpg</a:t>
            </a:r>
          </a:p>
          <a:p>
            <a:r>
              <a:rPr lang="cs-CZ" sz="1200">
                <a:latin typeface="Calibri" pitchFamily="34" charset="0"/>
              </a:rPr>
              <a:t>Obr.20-http://cs.wikipedia.org/wiki/Soubor:Thlaspi_arvense2_eF.jpg</a:t>
            </a:r>
          </a:p>
          <a:p>
            <a:r>
              <a:rPr lang="cs-CZ" sz="1200">
                <a:latin typeface="Calibri" pitchFamily="34" charset="0"/>
              </a:rPr>
              <a:t>Obr.21-http://cs.wikipedia.org/wiki/Soubor:Koeh-203.jpg</a:t>
            </a:r>
          </a:p>
          <a:p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286</Words>
  <Application>Microsoft Office PowerPoint</Application>
  <PresentationFormat>Předvádění na obrazovce (4:3)</PresentationFormat>
  <Paragraphs>66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VY_52_INOVACE_70_Rostliny polí - učební text</vt:lpstr>
      <vt:lpstr>Rostliny polí:</vt:lpstr>
      <vt:lpstr>Prezentace aplikace PowerPoint</vt:lpstr>
      <vt:lpstr>Prezentace aplikace PowerPoint</vt:lpstr>
      <vt:lpstr>Prezentace aplikace PowerPoint</vt:lpstr>
      <vt:lpstr>Cizopasníci obilovin:</vt:lpstr>
      <vt:lpstr>Jednoleté plodiny polí:</vt:lpstr>
      <vt:lpstr>Prezentace aplikace PowerPoint</vt:lpstr>
      <vt:lpstr>Dvouleté plodiny:</vt:lpstr>
      <vt:lpstr>Vytrvalé rostliny:</vt:lpstr>
      <vt:lpstr>Prezentace aplikace PowerPoint</vt:lpstr>
      <vt:lpstr>Zelené hnojení:</vt:lpstr>
      <vt:lpstr>Plevele polí: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VY_52_INOVACE_69</dc:title>
  <dc:creator>Hercík</dc:creator>
  <cp:lastModifiedBy>Hercíková</cp:lastModifiedBy>
  <cp:revision>23</cp:revision>
  <dcterms:created xsi:type="dcterms:W3CDTF">2011-05-29T16:19:50Z</dcterms:created>
  <dcterms:modified xsi:type="dcterms:W3CDTF">2011-06-30T07:38:54Z</dcterms:modified>
</cp:coreProperties>
</file>