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56" r:id="rId1"/>
  </p:sldMasterIdLst>
  <p:notesMasterIdLst>
    <p:notesMasterId r:id="rId15"/>
  </p:notesMasterIdLst>
  <p:handoutMasterIdLst>
    <p:handoutMasterId r:id="rId16"/>
  </p:handoutMasterIdLst>
  <p:sldIdLst>
    <p:sldId id="261" r:id="rId2"/>
    <p:sldId id="259" r:id="rId3"/>
    <p:sldId id="262" r:id="rId4"/>
    <p:sldId id="271" r:id="rId5"/>
    <p:sldId id="263" r:id="rId6"/>
    <p:sldId id="265" r:id="rId7"/>
    <p:sldId id="266" r:id="rId8"/>
    <p:sldId id="267" r:id="rId9"/>
    <p:sldId id="268" r:id="rId10"/>
    <p:sldId id="269" r:id="rId11"/>
    <p:sldId id="270" r:id="rId12"/>
    <p:sldId id="272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107" d="100"/>
          <a:sy n="107" d="100"/>
        </p:scale>
        <p:origin x="-108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308B9B3F-1DC7-441A-8949-2ADF1E38856E}" type="slidenum">
              <a:rPr lang="cs-CZ" smtClean="0"/>
              <a:pPr/>
              <a:t>4</a:t>
            </a:fld>
            <a:endParaRPr lang="cs-CZ" smtClean="0"/>
          </a:p>
        </p:txBody>
      </p:sp>
      <p:sp>
        <p:nvSpPr>
          <p:cNvPr id="18435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843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512" y="4343231"/>
            <a:ext cx="5485536" cy="4037751"/>
          </a:xfrm>
          <a:noFill/>
        </p:spPr>
        <p:txBody>
          <a:bodyPr wrap="none" anchor="ctr"/>
          <a:lstStyle/>
          <a:p>
            <a:pPr>
              <a:spcBef>
                <a:spcPct val="0"/>
              </a:spcBef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</a:pPr>
            <a:endParaRPr lang="cs-CZ" sz="1800" dirty="0" smtClean="0">
              <a:latin typeface="Arial" charset="0"/>
              <a:ea typeface="SimSun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youtube.com/watch?v=Mr9ZPJ6Wa-M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.wmf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//upload.wikimedia.org/wikipedia/commons/e/e3/Vysehrad_Nahrobek_Karla_Capka_a_Olgy_Scheinpflugove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obrazky.cz/?step=20&amp;filter=1&amp;s=&amp;size=any&amp;sId=7ZCXhOxxC--b_i2qrot1&amp;orientation=&amp;q=karel+%C4%8Dapek+rur" TargetMode="External"/><Relationship Id="rId3" Type="http://schemas.openxmlformats.org/officeDocument/2006/relationships/hyperlink" Target="http://cs.wikipedia.org/wiki/Karel_%C4%8Capek" TargetMode="External"/><Relationship Id="rId7" Type="http://schemas.openxmlformats.org/officeDocument/2006/relationships/hyperlink" Target="http://obrazky.cz/?step=20&amp;filter=1&amp;s=&amp;size=any&amp;sId=7ZCXhOxxC4Z7_iyh5SNd&amp;orientation=&amp;q=karel+%C4%8Dapek+matka&amp;from=19" TargetMode="External"/><Relationship Id="rId12" Type="http://schemas.openxmlformats.org/officeDocument/2006/relationships/hyperlink" Target="http://www.youtube.com/watch?v=Mr9ZPJ6Wa-M" TargetMode="External"/><Relationship Id="rId2" Type="http://schemas.openxmlformats.org/officeDocument/2006/relationships/hyperlink" Target="http://obrazky.cz/?q=karel+%C4%8Dape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brazky.cz/?step=20&amp;filter=1&amp;s=&amp;size=any&amp;sId=7ZCXhOxxw0Rs_GyHpNGO&amp;orientation=&amp;q=%C4%8Dapek+a+masaryk" TargetMode="External"/><Relationship Id="rId11" Type="http://schemas.openxmlformats.org/officeDocument/2006/relationships/hyperlink" Target="http://cs.wikipedia.org/wiki/Soubor:Vysehrad_Nahrobek_Karla_Capka_a_Olgy_Scheinpflugove.jpg" TargetMode="External"/><Relationship Id="rId5" Type="http://schemas.openxmlformats.org/officeDocument/2006/relationships/hyperlink" Target="http://obrazky.cz/?step=20&amp;filter=1&amp;s=&amp;size=any&amp;sId=7ZCXhOxxwmRK_G2NBa3F&amp;orientation=&amp;q=pov%C3%ADdky+z+druh%C3%A9+kapsy" TargetMode="External"/><Relationship Id="rId10" Type="http://schemas.openxmlformats.org/officeDocument/2006/relationships/hyperlink" Target="http://obrazky.cz/?step=20&amp;filter=1&amp;s=&amp;size=any&amp;sId=7ZCXhOxxCh7J6nlUv3DM&amp;orientation=&amp;q=karel+%C4%8Dapek+devatero+poh%C3%A1dek" TargetMode="External"/><Relationship Id="rId4" Type="http://schemas.openxmlformats.org/officeDocument/2006/relationships/hyperlink" Target="http://obrazky.cz/?step=20&amp;filter=1&amp;s=&amp;size=any&amp;sId=ZpvB-OIgwSov_SEci015&amp;orientation=&amp;q=pov%C3%ADdky+z+jedn%C3%A9+kapsy" TargetMode="External"/><Relationship Id="rId9" Type="http://schemas.openxmlformats.org/officeDocument/2006/relationships/hyperlink" Target="http://obrazky.cz/?step=20&amp;filter=1&amp;s=&amp;size=any&amp;sId=7ZCXhOxxCTMP6SyDln1z&amp;orientation=&amp;q=%C4%8Dapek+d%C3%A1%C5%A1enk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český jazyk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9.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Karel Čapek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dirty="0" err="1" smtClean="0"/>
              <a:t>Mgr.Romana</a:t>
            </a:r>
            <a:r>
              <a:rPr lang="cs-CZ" dirty="0" smtClean="0"/>
              <a:t> Rusinová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Karel čapek</a:t>
            </a:r>
            <a:endParaRPr lang="cs-CZ" sz="96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pPr algn="ctr"/>
            <a:r>
              <a:rPr lang="cs-CZ" sz="4800" dirty="0" smtClean="0"/>
              <a:t>1890 - 1938</a:t>
            </a:r>
            <a:endParaRPr lang="cs-CZ" sz="4800" dirty="0"/>
          </a:p>
        </p:txBody>
      </p:sp>
      <p:pic>
        <p:nvPicPr>
          <p:cNvPr id="10" name="Zástupný symbol pro obsah 9" descr="Capek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292080" y="2348880"/>
            <a:ext cx="3035088" cy="4005064"/>
          </a:xfrm>
        </p:spPr>
      </p:pic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/>
          <a:lstStyle/>
          <a:p>
            <a:r>
              <a:rPr lang="cs-CZ" sz="3000" dirty="0" smtClean="0"/>
              <a:t>narodil se v Malých Svatoňovicích</a:t>
            </a:r>
          </a:p>
          <a:p>
            <a:r>
              <a:rPr lang="cs-CZ" sz="3000" dirty="0" smtClean="0"/>
              <a:t>vystudoval filozofickou fakultu Univerzity Karlovy</a:t>
            </a:r>
          </a:p>
          <a:p>
            <a:r>
              <a:rPr lang="cs-CZ" sz="3000" dirty="0" smtClean="0"/>
              <a:t>působil jako vychovatel, knihovník a novinář</a:t>
            </a:r>
          </a:p>
          <a:p>
            <a:r>
              <a:rPr lang="cs-CZ" sz="3000" dirty="0" smtClean="0"/>
              <a:t>publikoval v Národních listech a Lidových novinách ( tvůrce sloupku )</a:t>
            </a:r>
          </a:p>
          <a:p>
            <a:r>
              <a:rPr lang="cs-CZ" sz="3000" dirty="0" smtClean="0"/>
              <a:t>mimořádně dobrý amatérský fotograf</a:t>
            </a:r>
          </a:p>
          <a:p>
            <a:r>
              <a:rPr lang="cs-CZ" sz="3000" dirty="0" smtClean="0"/>
              <a:t>byl ženatý s herečkou Olgou </a:t>
            </a:r>
            <a:r>
              <a:rPr lang="cs-CZ" sz="3000" dirty="0" err="1" smtClean="0"/>
              <a:t>Scheinpflugovou</a:t>
            </a:r>
            <a:endParaRPr lang="cs-CZ" sz="3000" dirty="0" smtClean="0"/>
          </a:p>
          <a:p>
            <a:r>
              <a:rPr lang="cs-CZ" sz="3000" dirty="0" smtClean="0"/>
              <a:t>r.1995 mu byl in memoriam propůjčen Řád TGM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1835696" y="1484784"/>
            <a:ext cx="5701059" cy="5085481"/>
            <a:chOff x="831" y="907"/>
            <a:chExt cx="3363" cy="3060"/>
          </a:xfrm>
        </p:grpSpPr>
        <p:pic>
          <p:nvPicPr>
            <p:cNvPr id="4100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831" y="907"/>
              <a:ext cx="3364" cy="3061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</p:spPr>
        </p:pic>
        <p:sp>
          <p:nvSpPr>
            <p:cNvPr id="4101" name="Rectangle 3"/>
            <p:cNvSpPr>
              <a:spLocks noChangeArrowheads="1"/>
            </p:cNvSpPr>
            <p:nvPr/>
          </p:nvSpPr>
          <p:spPr bwMode="auto">
            <a:xfrm>
              <a:off x="831" y="907"/>
              <a:ext cx="3364" cy="3061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4099" name="Text Box 4"/>
          <p:cNvSpPr txBox="1">
            <a:spLocks noChangeArrowheads="1"/>
          </p:cNvSpPr>
          <p:nvPr/>
        </p:nvSpPr>
        <p:spPr bwMode="auto">
          <a:xfrm>
            <a:off x="0" y="319088"/>
            <a:ext cx="8229600" cy="1052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tIns="0" anchor="ctr"/>
          <a:lstStyle/>
          <a:p>
            <a:pPr hangingPunct="1">
              <a:lnSpc>
                <a:spcPct val="100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5400" dirty="0">
              <a:solidFill>
                <a:srgbClr val="04617B"/>
              </a:solidFill>
              <a:latin typeface="Arial Black" pitchFamily="32" charset="0"/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Rukopis </a:t>
            </a:r>
            <a:r>
              <a:rPr lang="cs-CZ" dirty="0" err="1" smtClean="0"/>
              <a:t>karla</a:t>
            </a:r>
            <a:r>
              <a:rPr lang="cs-CZ" dirty="0" smtClean="0"/>
              <a:t> čapka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Povídky</a:t>
            </a:r>
          </a:p>
          <a:p>
            <a:r>
              <a:rPr lang="cs-CZ" dirty="0" smtClean="0"/>
              <a:t>Povídky z jedné kapsy</a:t>
            </a:r>
          </a:p>
          <a:p>
            <a:r>
              <a:rPr lang="cs-CZ" dirty="0" smtClean="0"/>
              <a:t>Povídky z druhé kapsy</a:t>
            </a:r>
          </a:p>
          <a:p>
            <a:r>
              <a:rPr lang="cs-CZ" dirty="0" smtClean="0"/>
              <a:t>- detektivní náměty, jsou psané na motivy denních zpráv, většinou mají překvapivý zvrat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Básník - </a:t>
            </a:r>
            <a:r>
              <a:rPr lang="cs-CZ" dirty="0" smtClean="0"/>
              <a:t>stará žena je sražena autem, svědkem je básník, který napíše báseň zdánlivě plnou nesmyslů. Nakonec se z básně rozluští číslo a barva auta a viník je dopaden.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Případ s dítětem - </a:t>
            </a:r>
            <a:r>
              <a:rPr lang="cs-CZ" dirty="0" smtClean="0"/>
              <a:t>je ukradeno tříměsíční dítě, zjistí se, že je vzala žena, která ve spánku udusila své vlastní dítě. Potřebovala alimenty.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Zmizení pana </a:t>
            </a:r>
            <a:r>
              <a:rPr lang="cs-CZ" dirty="0" err="1" smtClean="0">
                <a:solidFill>
                  <a:srgbClr val="00B050"/>
                </a:solidFill>
              </a:rPr>
              <a:t>Hirsche</a:t>
            </a:r>
            <a:r>
              <a:rPr lang="cs-CZ" dirty="0" smtClean="0">
                <a:solidFill>
                  <a:srgbClr val="00B050"/>
                </a:solidFill>
              </a:rPr>
              <a:t> - </a:t>
            </a:r>
            <a:r>
              <a:rPr lang="cs-CZ" dirty="0" smtClean="0"/>
              <a:t>byl zavražděn obchodník s perskými koberci. Zabalený v koberci byl přenesen do úschovy na nádraží, na obličeji mu zůstaly stopy po nekvalitní barvě z koberce.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13" name="Zástupný symbol pro obsah 12" descr="povidky_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580112" y="1844824"/>
            <a:ext cx="2664296" cy="4210246"/>
          </a:xfrm>
        </p:spPr>
      </p:pic>
      <p:pic>
        <p:nvPicPr>
          <p:cNvPr id="12" name="Zástupný symbol pro obsah 11" descr="povidky_1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755576" y="1844824"/>
            <a:ext cx="2736304" cy="432403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Drama</a:t>
            </a:r>
          </a:p>
          <a:p>
            <a:r>
              <a:rPr lang="cs-CZ" dirty="0" smtClean="0"/>
              <a:t>výrazně protifašistický charakter</a:t>
            </a:r>
          </a:p>
          <a:p>
            <a:r>
              <a:rPr lang="cs-CZ" dirty="0" smtClean="0"/>
              <a:t>Matka</a:t>
            </a:r>
          </a:p>
          <a:p>
            <a:r>
              <a:rPr lang="cs-CZ" dirty="0" smtClean="0"/>
              <a:t>Bílá nemoc</a:t>
            </a:r>
          </a:p>
          <a:p>
            <a:endParaRPr lang="cs-CZ" dirty="0" smtClean="0"/>
          </a:p>
          <a:p>
            <a:r>
              <a:rPr lang="cs-CZ" dirty="0" err="1" smtClean="0"/>
              <a:t>sci</a:t>
            </a:r>
            <a:r>
              <a:rPr lang="cs-CZ" dirty="0" smtClean="0"/>
              <a:t> – </a:t>
            </a:r>
            <a:r>
              <a:rPr lang="cs-CZ" dirty="0" err="1" smtClean="0"/>
              <a:t>fi</a:t>
            </a:r>
            <a:endParaRPr lang="cs-CZ" dirty="0" smtClean="0"/>
          </a:p>
          <a:p>
            <a:r>
              <a:rPr lang="cs-CZ" dirty="0" smtClean="0"/>
              <a:t>R.U.R.</a:t>
            </a:r>
          </a:p>
          <a:p>
            <a:r>
              <a:rPr lang="cs-CZ" dirty="0" smtClean="0"/>
              <a:t>román Válka s mloky</a:t>
            </a:r>
          </a:p>
          <a:p>
            <a:r>
              <a:rPr lang="cs-CZ" dirty="0" smtClean="0">
                <a:latin typeface="+mj-lt"/>
              </a:rPr>
              <a:t>- světově proslulý román, kterým Karel Čapek poukázal na nebezpečí rozmachu fašismu a reálnou hrozbu druhé světové války. </a:t>
            </a:r>
          </a:p>
          <a:p>
            <a:endParaRPr lang="cs-CZ" dirty="0"/>
          </a:p>
        </p:txBody>
      </p:sp>
      <p:pic>
        <p:nvPicPr>
          <p:cNvPr id="13" name="Zástupný symbol pro obsah 12" descr="mlok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92080" y="1556792"/>
            <a:ext cx="2088232" cy="2088232"/>
          </a:xfrm>
        </p:spPr>
      </p:pic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1026" name="Picture 2" descr="náhled obrázku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3789040"/>
            <a:ext cx="1606677" cy="2448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záliby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Cestování</a:t>
            </a:r>
          </a:p>
          <a:p>
            <a:r>
              <a:rPr lang="cs-CZ" dirty="0" smtClean="0"/>
              <a:t>Italské listy</a:t>
            </a:r>
          </a:p>
          <a:p>
            <a:r>
              <a:rPr lang="cs-CZ" dirty="0" smtClean="0"/>
              <a:t>Anglické listy</a:t>
            </a:r>
          </a:p>
          <a:p>
            <a:r>
              <a:rPr lang="cs-CZ" dirty="0" smtClean="0"/>
              <a:t>Cesta na sever</a:t>
            </a:r>
          </a:p>
          <a:p>
            <a:r>
              <a:rPr lang="cs-CZ" dirty="0" smtClean="0"/>
              <a:t>Výlety do Španěl</a:t>
            </a:r>
          </a:p>
          <a:p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Anglické listy</a:t>
            </a:r>
          </a:p>
          <a:p>
            <a:r>
              <a:rPr lang="cs-CZ" dirty="0" smtClean="0">
                <a:latin typeface="Franklin Gothic Medium" pitchFamily="34" charset="0"/>
              </a:rPr>
              <a:t>kniha vznikla při dvouměsíčním pobytu spisovatele v Anglii</a:t>
            </a:r>
          </a:p>
          <a:p>
            <a:r>
              <a:rPr lang="cs-CZ" dirty="0" smtClean="0">
                <a:latin typeface="Franklin Gothic Medium" pitchFamily="34" charset="0"/>
              </a:rPr>
              <a:t>charakterizuje anglickou národní povahu</a:t>
            </a:r>
          </a:p>
          <a:p>
            <a:r>
              <a:rPr lang="cs-CZ" dirty="0" smtClean="0">
                <a:latin typeface="Franklin Gothic Medium" pitchFamily="34" charset="0"/>
              </a:rPr>
              <a:t>upozorňuje na kulturní rozdíly mezi ostrovní říší a starým kontinentem</a:t>
            </a:r>
          </a:p>
          <a:p>
            <a:r>
              <a:rPr lang="cs-CZ" dirty="0" smtClean="0">
                <a:latin typeface="Franklin Gothic Medium" pitchFamily="34" charset="0"/>
              </a:rPr>
              <a:t>vyjadřuje svůj respekt k britským demokratickým tradicím</a:t>
            </a:r>
          </a:p>
          <a:p>
            <a:endParaRPr lang="cs-CZ" dirty="0" smtClean="0">
              <a:latin typeface="Franklin Gothic Medium" pitchFamily="34" charset="0"/>
            </a:endParaRPr>
          </a:p>
          <a:p>
            <a:endParaRPr lang="cs-CZ" dirty="0" smtClean="0">
              <a:solidFill>
                <a:srgbClr val="000000"/>
              </a:solidFill>
              <a:latin typeface="Trebuchet MS" pitchFamily="32" charset="0"/>
            </a:endParaRPr>
          </a:p>
          <a:p>
            <a:endParaRPr lang="cs-CZ" dirty="0" smtClean="0">
              <a:solidFill>
                <a:srgbClr val="000000"/>
              </a:solidFill>
              <a:latin typeface="Trebuchet MS" pitchFamily="32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25604" name="Picture 4" descr="C:\Users\uživatel\Desktop\P1014167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11560" y="3933056"/>
            <a:ext cx="3241376" cy="24310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/>
      <p:bldP spid="10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Zahradničení</a:t>
            </a:r>
          </a:p>
          <a:p>
            <a:r>
              <a:rPr lang="cs-CZ" dirty="0" smtClean="0"/>
              <a:t>Zahradníkův rok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Zvířata</a:t>
            </a:r>
          </a:p>
          <a:p>
            <a:r>
              <a:rPr lang="cs-CZ" dirty="0" smtClean="0"/>
              <a:t>Měl jsem psa a kočku</a:t>
            </a:r>
          </a:p>
          <a:p>
            <a:r>
              <a:rPr lang="cs-CZ" dirty="0" err="1" smtClean="0"/>
              <a:t>Dášeňka</a:t>
            </a:r>
            <a:r>
              <a:rPr lang="cs-CZ" dirty="0" smtClean="0"/>
              <a:t> čili život štěněte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Tvorba pro děti</a:t>
            </a:r>
          </a:p>
          <a:p>
            <a:r>
              <a:rPr lang="cs-CZ" dirty="0" smtClean="0"/>
              <a:t>Devatero pohádek</a:t>
            </a:r>
          </a:p>
          <a:p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27651" name="Picture 3" descr="C:\Users\uživatel\Pictures\dasenk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5085183"/>
            <a:ext cx="1152128" cy="1695085"/>
          </a:xfrm>
          <a:prstGeom prst="rect">
            <a:avLst/>
          </a:prstGeom>
          <a:noFill/>
        </p:spPr>
      </p:pic>
      <p:pic>
        <p:nvPicPr>
          <p:cNvPr id="27652" name="Picture 4" descr="C:\Users\uživatel\Pictures\devatero pohadek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2996952"/>
            <a:ext cx="2173766" cy="2088232"/>
          </a:xfrm>
          <a:prstGeom prst="rect">
            <a:avLst/>
          </a:prstGeom>
          <a:noFill/>
        </p:spPr>
      </p:pic>
      <p:pic>
        <p:nvPicPr>
          <p:cNvPr id="27653" name="Picture 5" descr="C:\Users\uživatel\AppData\Local\Microsoft\Windows\Temporary Internet Files\Content.IE5\FJW9160Y\MC90030764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51721" y="5085184"/>
            <a:ext cx="504056" cy="2924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Setkání s </a:t>
            </a:r>
            <a:r>
              <a:rPr lang="cs-CZ" dirty="0" err="1" smtClean="0"/>
              <a:t>t.g.masarykem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8515672" cy="2764904"/>
          </a:xfrm>
        </p:spPr>
        <p:txBody>
          <a:bodyPr>
            <a:normAutofit/>
          </a:bodyPr>
          <a:lstStyle/>
          <a:p>
            <a:r>
              <a:rPr lang="cs-CZ" sz="2900" dirty="0" smtClean="0"/>
              <a:t>22. března 1922 byl Karel Čapek osobně poprvé představen prezidentu T.G. Masarykovi. Jeho názory zaznamenal v knihách „Hovory s T.G.M.“, „Mlčení s T.G.M.“ a „Nablízku T.G.M.“ Společně je pojilo hluboké přátelství.</a:t>
            </a:r>
          </a:p>
          <a:p>
            <a:endParaRPr lang="cs-CZ" sz="2900" dirty="0" smtClean="0"/>
          </a:p>
          <a:p>
            <a:endParaRPr lang="cs-CZ" sz="3000" dirty="0"/>
          </a:p>
        </p:txBody>
      </p:sp>
      <p:pic>
        <p:nvPicPr>
          <p:cNvPr id="18" name="Zástupný symbol pro obsah 17" descr="capek_masaryk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131840" y="3933056"/>
            <a:ext cx="3661330" cy="2602977"/>
          </a:xfrm>
        </p:spPr>
      </p:pic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Náhrobek </a:t>
            </a:r>
            <a:r>
              <a:rPr lang="cs-CZ" dirty="0" err="1" smtClean="0"/>
              <a:t>karla</a:t>
            </a:r>
            <a:r>
              <a:rPr lang="cs-CZ" dirty="0" smtClean="0"/>
              <a:t> čapka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28674" name="Picture 2" descr="Soubor:Vysehrad Nahrobek Karla Capka a Olgy Scheinpflugove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1844824"/>
            <a:ext cx="3249234" cy="43323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>
                <a:hlinkClick r:id="rId2"/>
              </a:rPr>
              <a:t>http://obrazky.cz/?q=karel+%C4%8Dapek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http://cs.wikipedia.org/wiki/Karel_%C4%8Capek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http://obrazky.cz/?step=20&amp;filter=1&amp;s=&amp;size=any&amp;sId=ZpvB-OIgwSov_SEci015&amp;orientation=&amp;q=pov%C3%ADdky+z+jedn%C3%A9+kapsy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http://obrazky.cz/?step=20&amp;filter=1&amp;s=&amp;size=any&amp;sId=7ZCXhOxxwmRK_G2NBa3F&amp;orientation=&amp;q=pov%C3%ADdky+z+druh%C3%A9+kapsy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http://obrazky.cz/?step=20&amp;filter=1&amp;s=&amp;size=any&amp;sId=7ZCXhOxxw0Rs_GyHpNGO&amp;orientation=&amp;q=%C4%8Dapek+a+masaryk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http://obrazky.cz/?step=20&amp;filter=1&amp;s=&amp;size=any&amp;sId=7ZCXhOxxC4Z7_iyh5SNd&amp;orientation=&amp;q=karel+%C4%8Dapek+matka&amp;from=19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http://obrazky.cz/?step=20&amp;filter=1&amp;s=&amp;size=any&amp;sId=7ZCXhOxxC--b_i2qrot1&amp;orientation=&amp;q=karel+%C4%8Dapek+rur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http://obrazky.cz/?step=20&amp;filter=1&amp;s=&amp;size=any&amp;sId=7ZCXhOxxCTMP6SyDln1z&amp;orientation=&amp;q=%C4%8Dapek+d%C3%A1%C5%A1enka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http://obrazky.cz/?step=20&amp;filter=1&amp;s=&amp;size=any&amp;sId=7ZCXhOxxCh7J6nlUv3DM&amp;orientation=&amp;q=karel+%C4%8Dapek+devatero+poh%C3%A1dek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http://cs.wikipedia.org/wiki/Soubor:Vysehrad_Nahrobek_Karla_Capka_a_Olgy_Scheinpflugove.jpg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http://www.</a:t>
            </a:r>
            <a:r>
              <a:rPr lang="cs-CZ" dirty="0" err="1" smtClean="0">
                <a:hlinkClick r:id="rId12"/>
              </a:rPr>
              <a:t>youtube.com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watch</a:t>
            </a:r>
            <a:r>
              <a:rPr lang="cs-CZ" dirty="0" smtClean="0">
                <a:hlinkClick r:id="rId12"/>
              </a:rPr>
              <a:t>?v=Mr9ZPJ6Wa-M</a:t>
            </a:r>
            <a:endParaRPr lang="cs-CZ" dirty="0" smtClean="0"/>
          </a:p>
          <a:p>
            <a:r>
              <a:rPr lang="cs-CZ" dirty="0" smtClean="0"/>
              <a:t>Fotoarchiv autora</a:t>
            </a:r>
          </a:p>
          <a:p>
            <a:r>
              <a:rPr lang="cs-CZ" dirty="0" smtClean="0"/>
              <a:t>Panorama české literatury, </a:t>
            </a:r>
            <a:r>
              <a:rPr lang="cs-CZ" dirty="0" err="1" smtClean="0"/>
              <a:t>Rubico</a:t>
            </a:r>
            <a:r>
              <a:rPr lang="cs-CZ" dirty="0" smtClean="0"/>
              <a:t> s.r.o., Olomouc 1994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173</TotalTime>
  <Words>521</Words>
  <Application>Microsoft Office PowerPoint</Application>
  <PresentationFormat>Předvádění na obrazovce (4:3)</PresentationFormat>
  <Paragraphs>117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Základní škola a mateřská škola Staré Město   Interaktivní škola pro žáka 21.století</vt:lpstr>
      <vt:lpstr>Karel čapek</vt:lpstr>
      <vt:lpstr>Snímek 3</vt:lpstr>
      <vt:lpstr>Rukopis karla čapka</vt:lpstr>
      <vt:lpstr>dílo</vt:lpstr>
      <vt:lpstr>Snímek 6</vt:lpstr>
      <vt:lpstr>Snímek 7</vt:lpstr>
      <vt:lpstr>Snímek 8</vt:lpstr>
      <vt:lpstr>záliby</vt:lpstr>
      <vt:lpstr>Snímek 10</vt:lpstr>
      <vt:lpstr>Setkání s t.g.masarykem</vt:lpstr>
      <vt:lpstr>Náhrobek karla čapka</vt:lpstr>
      <vt:lpstr>Přehled zdrojů a odkazů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uživatel</cp:lastModifiedBy>
  <cp:revision>49</cp:revision>
  <dcterms:created xsi:type="dcterms:W3CDTF">2010-07-04T09:26:34Z</dcterms:created>
  <dcterms:modified xsi:type="dcterms:W3CDTF">2013-01-09T17:24:13Z</dcterms:modified>
</cp:coreProperties>
</file>