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772400" cy="2971800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algn="r"/>
            <a:endParaRPr lang="cs-CZ" dirty="0" smtClean="0"/>
          </a:p>
          <a:p>
            <a:pPr algn="r"/>
            <a:endParaRPr lang="cs-CZ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7184" y="116632"/>
            <a:ext cx="5261767" cy="864096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02591844"/>
              </p:ext>
            </p:extLst>
          </p:nvPr>
        </p:nvGraphicFramePr>
        <p:xfrm>
          <a:off x="467544" y="1628800"/>
          <a:ext cx="7859216" cy="4595900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2362726"/>
                <a:gridCol w="5496490"/>
              </a:tblGrid>
              <a:tr h="432048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EU_52_sada1_11_ZPM_Strukturovaná</a:t>
                      </a:r>
                      <a:r>
                        <a:rPr lang="cs-CZ" sz="1200" b="1" i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práce  v dílně</a:t>
                      </a:r>
                      <a:r>
                        <a:rPr lang="cs-CZ" sz="12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_Cup</a:t>
                      </a:r>
                      <a:r>
                        <a:rPr lang="cs-CZ" sz="1400" b="1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endParaRPr lang="cs-CZ" sz="14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79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škola, Základní škola a Mateřská škola, Karviná, p. o.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2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Bc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 Kateřina Cuperová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52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Prostřednictvím prezentace žáci získávají povědomí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 zkušenost s prac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í v dřevařské dílně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oblast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Odborné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činnosti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Calibri"/>
                          <a:ea typeface="Calibri"/>
                          <a:cs typeface="Times New Roman"/>
                        </a:rPr>
                        <a:t>Zpracování přírodního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oblast/téma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2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Zpracování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přírodního materiálu/Zpracování dřeva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9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Znát význam, účel, a užitečnost vykonané práce, nakládat s materiály s ohledem na životní prostředí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95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Krabicové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úkoly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dřevařská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dílna,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řezání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dřeva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smirkování,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cvikání proutí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Druh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PPT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Typ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vzdělávání, 1. ročník Praktické školy jednoleté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9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10. 12.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2012                           Třída: I. PRŠ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29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Vlastní tvorba krabic i fotodokumentace autora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43608" y="2332281"/>
            <a:ext cx="70567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accent3">
                    <a:lumMod val="50000"/>
                  </a:schemeClr>
                </a:solidFill>
              </a:rPr>
              <a:t>     </a:t>
            </a:r>
            <a:endParaRPr lang="cs-CZ" sz="5400" dirty="0"/>
          </a:p>
        </p:txBody>
      </p:sp>
      <p:sp>
        <p:nvSpPr>
          <p:cNvPr id="3" name="Nadpis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3240360"/>
          </a:xfrm>
        </p:spPr>
        <p:txBody>
          <a:bodyPr/>
          <a:lstStyle/>
          <a:p>
            <a:r>
              <a:rPr lang="cs-CZ" sz="6600" b="1" dirty="0" smtClean="0">
                <a:solidFill>
                  <a:schemeClr val="accent6">
                    <a:lumMod val="50000"/>
                  </a:schemeClr>
                </a:solidFill>
              </a:rPr>
              <a:t>Strukturovaná práce </a:t>
            </a:r>
            <a:br>
              <a:rPr lang="cs-CZ" sz="66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v  dílně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Podnadpis 2"/>
          <p:cNvSpPr>
            <a:spLocks noGrp="1"/>
          </p:cNvSpPr>
          <p:nvPr>
            <p:ph type="subTitle" idx="1"/>
          </p:nvPr>
        </p:nvSpPr>
        <p:spPr>
          <a:xfrm>
            <a:off x="3779912" y="3573016"/>
            <a:ext cx="4640560" cy="1752600"/>
          </a:xfrm>
        </p:spPr>
        <p:txBody>
          <a:bodyPr>
            <a:normAutofit lnSpcReduction="10000"/>
          </a:bodyPr>
          <a:lstStyle/>
          <a:p>
            <a:pPr algn="l"/>
            <a:r>
              <a:rPr lang="cs-CZ" b="1" dirty="0" smtClean="0">
                <a:solidFill>
                  <a:srgbClr val="C00000"/>
                </a:solidFill>
              </a:rPr>
              <a:t>-řezání dřeva</a:t>
            </a:r>
          </a:p>
          <a:p>
            <a:pPr algn="l"/>
            <a:r>
              <a:rPr lang="cs-CZ" b="1" dirty="0" smtClean="0">
                <a:solidFill>
                  <a:srgbClr val="C00000"/>
                </a:solidFill>
              </a:rPr>
              <a:t>-zatloukání hřebíků</a:t>
            </a:r>
          </a:p>
          <a:p>
            <a:pPr algn="l"/>
            <a:r>
              <a:rPr lang="cs-CZ" b="1" dirty="0" smtClean="0">
                <a:solidFill>
                  <a:srgbClr val="C00000"/>
                </a:solidFill>
              </a:rPr>
              <a:t>-cvikání proutí</a:t>
            </a:r>
          </a:p>
          <a:p>
            <a:pPr algn="l"/>
            <a:r>
              <a:rPr lang="cs-CZ" b="1" dirty="0" smtClean="0">
                <a:solidFill>
                  <a:srgbClr val="C00000"/>
                </a:solidFill>
              </a:rPr>
              <a:t>-vkládání proutí do otvorů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6165304"/>
            <a:ext cx="81160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Činnost je určena pro žáky se zrakovým postižením, s mentálními potížemi nebo s autismem</a:t>
            </a: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xmlns="" val="320484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První  krabicový  úkol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Picture 2" descr="C:\Users\pc\Desktop\dílna\P1040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275856" y="1649404"/>
            <a:ext cx="5716880" cy="428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3"/>
          <p:cNvSpPr txBox="1">
            <a:spLocks/>
          </p:cNvSpPr>
          <p:nvPr/>
        </p:nvSpPr>
        <p:spPr>
          <a:xfrm>
            <a:off x="179512" y="1628800"/>
            <a:ext cx="2880320" cy="4968552"/>
          </a:xfrm>
          <a:prstGeom prst="rect">
            <a:avLst/>
          </a:prstGeom>
        </p:spPr>
        <p:txBody>
          <a:bodyPr/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C00000"/>
                </a:solidFill>
              </a:rPr>
              <a:t>Předem připravená krabice, do níž je vložen kousek dřeva, smirkový papír a pilka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1038432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1. Řezání  dřeva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Picture 3" descr="C:\Users\pc\Desktop\dílna\P1040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40164"/>
            <a:ext cx="4104456" cy="2896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c\Desktop\dílna\P10400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716017" y="3789040"/>
            <a:ext cx="4106578" cy="282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716016" y="1556792"/>
            <a:ext cx="4248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C00000"/>
                </a:solidFill>
              </a:rPr>
              <a:t>Dřevo žák pevně uchytí do svěráku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-2124744" y="4770149"/>
            <a:ext cx="684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0" lvl="5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C00000"/>
                </a:solidFill>
              </a:rPr>
              <a:t>Vezme do ruky pilku a uřeže  pár malých kousků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8770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Smirkování                             ukládání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Picture 2" descr="C:\Users\pc\Desktop\dílna\P10400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095460">
            <a:off x="3554793" y="341760"/>
            <a:ext cx="1898148" cy="139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5"/>
          <p:cNvSpPr txBox="1">
            <a:spLocks noGrp="1"/>
          </p:cNvSpPr>
          <p:nvPr>
            <p:ph idx="1"/>
          </p:nvPr>
        </p:nvSpPr>
        <p:spPr>
          <a:xfrm>
            <a:off x="179512" y="2081083"/>
            <a:ext cx="46992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>
                <a:solidFill>
                  <a:srgbClr val="C00000"/>
                </a:solidFill>
              </a:rPr>
              <a:t>U</a:t>
            </a:r>
            <a:r>
              <a:rPr lang="cs-CZ" sz="2800" dirty="0" smtClean="0">
                <a:solidFill>
                  <a:srgbClr val="C00000"/>
                </a:solidFill>
              </a:rPr>
              <a:t>řezané a osmirkované kousky přikládá nebo i lepí na připravený čtvercový </a:t>
            </a:r>
            <a:r>
              <a:rPr lang="cs-CZ" sz="2800" dirty="0">
                <a:solidFill>
                  <a:srgbClr val="C00000"/>
                </a:solidFill>
              </a:rPr>
              <a:t>podklad</a:t>
            </a:r>
          </a:p>
        </p:txBody>
      </p:sp>
      <p:pic>
        <p:nvPicPr>
          <p:cNvPr id="7" name="Picture 3" descr="C:\Users\pc\Desktop\dílna\P10400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076713"/>
            <a:ext cx="396044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pc\Desktop\dílna\P104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599" y="4772388"/>
            <a:ext cx="4047697" cy="1885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02075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pc\Desktop\dílna\P10400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131840" y="1556792"/>
            <a:ext cx="5858739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Druhý  krabicový  úkol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79512" y="1700808"/>
            <a:ext cx="2952328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C00000"/>
                </a:solidFill>
              </a:rPr>
              <a:t>Předem připravená krabice, do níž je vložena dřevěná deska, miska s šesti hřebíky a kladivo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0054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2. Zatloukání  hřebíků</a:t>
            </a:r>
            <a:endParaRPr lang="cs-CZ" b="1" dirty="0"/>
          </a:p>
        </p:txBody>
      </p:sp>
      <p:pic>
        <p:nvPicPr>
          <p:cNvPr id="5" name="Picture 3" descr="C:\Users\pc\Desktop\dílna\P10400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066515">
            <a:off x="728740" y="3503144"/>
            <a:ext cx="2907399" cy="245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c\Desktop\dílna\P10400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283968" y="3140968"/>
            <a:ext cx="4489578" cy="3369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90351" y="1479996"/>
            <a:ext cx="90708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C00000"/>
                </a:solidFill>
              </a:rPr>
              <a:t>Žák zatlouká hřebíky do předem připravených otvorů, 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     pokud nezvládne, pak zatlouká podle svých schopností 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     či s pomocí učitele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5580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Třetí  krabicový  úkol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Picture 2" descr="C:\Users\pc\Desktop\dílna\P10400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275856" y="1700808"/>
            <a:ext cx="5627716" cy="422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251520" y="1700808"/>
            <a:ext cx="2880320" cy="4724400"/>
          </a:xfrm>
          <a:prstGeom prst="rect">
            <a:avLst/>
          </a:prstGeom>
        </p:spPr>
        <p:txBody>
          <a:bodyPr/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C00000"/>
                </a:solidFill>
              </a:rPr>
              <a:t>Předem připravená krabice, do níž je vloženo kousek proutí či špejle a cvikací nůžky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3727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3. Cvikání</a:t>
            </a:r>
            <a:endParaRPr lang="cs-CZ" b="1" dirty="0"/>
          </a:p>
        </p:txBody>
      </p:sp>
      <p:pic>
        <p:nvPicPr>
          <p:cNvPr id="5" name="Picture 2" descr="C:\Users\pc\Desktop\dílna\P10400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40810">
            <a:off x="5545366" y="3147913"/>
            <a:ext cx="3017375" cy="2263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pc\Desktop\dílna\P10400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76163"/>
            <a:ext cx="4788142" cy="359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971600" y="1340768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C00000"/>
                </a:solidFill>
              </a:rPr>
              <a:t>Žák cviká proutí či špejli na malé kousky, které pak použije v následujícím úkolu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729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pc\Desktop\dílna\P10400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563888" y="1844824"/>
            <a:ext cx="5315989" cy="422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179512" y="1772816"/>
            <a:ext cx="3096344" cy="4493096"/>
          </a:xfrm>
          <a:prstGeom prst="rect">
            <a:avLst/>
          </a:prstGeom>
        </p:spPr>
        <p:txBody>
          <a:bodyPr/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C00000"/>
                </a:solidFill>
              </a:rPr>
              <a:t>Předem připravená krabice, v jejímž středu je destička s otvory po obvodu, a na pravé straně jsou kousky </a:t>
            </a:r>
            <a:r>
              <a:rPr lang="cs-CZ" sz="2800" dirty="0" err="1" smtClean="0">
                <a:solidFill>
                  <a:srgbClr val="C00000"/>
                </a:solidFill>
              </a:rPr>
              <a:t>nacvikaného</a:t>
            </a:r>
            <a:r>
              <a:rPr lang="cs-CZ" sz="2800" dirty="0" smtClean="0">
                <a:solidFill>
                  <a:srgbClr val="C00000"/>
                </a:solidFill>
              </a:rPr>
              <a:t> proutí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Čtvrtý  krabicový  úkol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137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4. Vkládání </a:t>
            </a:r>
            <a:endParaRPr lang="cs-CZ" b="1" dirty="0"/>
          </a:p>
        </p:txBody>
      </p:sp>
      <p:pic>
        <p:nvPicPr>
          <p:cNvPr id="5" name="Picture 2" descr="C:\Users\pc\Desktop\dílna\P10400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448814">
            <a:off x="456974" y="1936238"/>
            <a:ext cx="3658675" cy="2744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pc\Desktop\dílna\P10400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7241" y="3501009"/>
            <a:ext cx="4345325" cy="307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707904" y="1052736"/>
            <a:ext cx="63367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C00000"/>
                </a:solidFill>
              </a:rPr>
              <a:t>Žák vkládá </a:t>
            </a:r>
            <a:r>
              <a:rPr lang="cs-CZ" sz="2800" dirty="0" err="1" smtClean="0">
                <a:solidFill>
                  <a:srgbClr val="C00000"/>
                </a:solidFill>
              </a:rPr>
              <a:t>nacvikané</a:t>
            </a:r>
            <a:r>
              <a:rPr lang="cs-CZ" sz="2800" dirty="0" smtClean="0">
                <a:solidFill>
                  <a:srgbClr val="C00000"/>
                </a:solidFill>
              </a:rPr>
              <a:t> kousky 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     proutí do připravených otvorů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C00000"/>
                </a:solidFill>
              </a:rPr>
              <a:t>Tímto nácvikem se učí </a:t>
            </a:r>
          </a:p>
          <a:p>
            <a:r>
              <a:rPr lang="cs-CZ" sz="2800" dirty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    prvním základům pletení košíku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5578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251520" y="90872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 závěr</a:t>
            </a:r>
            <a:r>
              <a:rPr lang="cs-CZ" dirty="0" smtClean="0">
                <a:solidFill>
                  <a:srgbClr val="C00000"/>
                </a:solidFill>
              </a:rPr>
              <a:t>:   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spontánní hra </a:t>
            </a: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>
                <a:solidFill>
                  <a:srgbClr val="C00000"/>
                </a:solidFill>
              </a:rPr>
              <a:t/>
            </a:r>
            <a:br>
              <a:rPr lang="cs-CZ" dirty="0">
                <a:solidFill>
                  <a:srgbClr val="C00000"/>
                </a:solidFill>
              </a:rPr>
            </a:b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5" name="Picture 2" descr="C:\Users\pc\Desktop\dílna\P10400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276872"/>
            <a:ext cx="4786674" cy="3591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0" y="2826430"/>
            <a:ext cx="4752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>
                <a:solidFill>
                  <a:srgbClr val="C00000"/>
                </a:solidFill>
              </a:rPr>
              <a:t>Libovolné skládání vyhotovených částí </a:t>
            </a:r>
            <a:endParaRPr lang="cs-CZ" sz="2800" dirty="0" smtClean="0">
              <a:solidFill>
                <a:srgbClr val="C00000"/>
              </a:solidFill>
            </a:endParaRPr>
          </a:p>
          <a:p>
            <a:r>
              <a:rPr lang="cs-CZ" sz="2800" dirty="0" smtClean="0">
                <a:solidFill>
                  <a:srgbClr val="C00000"/>
                </a:solidFill>
              </a:rPr>
              <a:t>     z jednotlivých </a:t>
            </a:r>
            <a:r>
              <a:rPr lang="cs-CZ" sz="2800" dirty="0">
                <a:solidFill>
                  <a:srgbClr val="C00000"/>
                </a:solidFill>
              </a:rPr>
              <a:t>krabic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714934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219</TotalTime>
  <Words>310</Words>
  <Application>Microsoft Office PowerPoint</Application>
  <PresentationFormat>Předvádění na obrazovce (4:3)</PresentationFormat>
  <Paragraphs>73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Snímek 1</vt:lpstr>
      <vt:lpstr>Strukturovaná práce   v  dílně</vt:lpstr>
      <vt:lpstr>První  krabicový  úkol</vt:lpstr>
      <vt:lpstr>1. Řezání  dřeva</vt:lpstr>
      <vt:lpstr>Smirkování                             ukládání</vt:lpstr>
      <vt:lpstr>Druhý  krabicový  úkol</vt:lpstr>
      <vt:lpstr>2. Zatloukání  hřebíků</vt:lpstr>
      <vt:lpstr>Třetí  krabicový  úkol</vt:lpstr>
      <vt:lpstr>3. Cvikání</vt:lpstr>
      <vt:lpstr>Čtvrtý  krabicový  úkol</vt:lpstr>
      <vt:lpstr>4. Vkládání </vt:lpstr>
      <vt:lpstr> závěr:   spontánní hra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Radek Cuper</cp:lastModifiedBy>
  <cp:revision>31</cp:revision>
  <dcterms:modified xsi:type="dcterms:W3CDTF">2013-01-10T19:05:17Z</dcterms:modified>
</cp:coreProperties>
</file>