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64" r:id="rId3"/>
    <p:sldId id="261" r:id="rId4"/>
    <p:sldId id="260" r:id="rId5"/>
    <p:sldId id="262" r:id="rId6"/>
    <p:sldId id="256" r:id="rId7"/>
    <p:sldId id="257" r:id="rId8"/>
    <p:sldId id="259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E269D01E-BC32-4049-B463-5C60D7B0CCD2}" styleName="Styl s motivem 2 – zvýraznění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06799F8-075E-4A3A-A7F6-7FBC6576F1A4}" styleName="Styl s motivem 2 – zvýraznění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132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/>
            <a:t>: </a:t>
          </a:r>
          <a:r>
            <a:rPr lang="cs-CZ" smtClean="0"/>
            <a:t>Mgr.Olga Kolářová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VY_22_INOVACE_16_Adjectives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smtClean="0"/>
            <a:t>Téma:Adjectives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smtClean="0"/>
            <a:t>Sada:Anglický jazyk pro 5.ročník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0B628F4-6FA3-444B-96BE-3743804DF763}" type="presOf" srcId="{019433A1-1324-4DE1-9E6F-32B851095F74}" destId="{E7297F21-D4FD-4A41-AE58-814D01A6B5E7}" srcOrd="1" destOrd="0" presId="urn:microsoft.com/office/officeart/2005/8/layout/target3"/>
    <dgm:cxn modelId="{471173C6-ADE9-4A05-8E3B-BF80F7BCB290}" type="presOf" srcId="{FBBFC3EA-9D9D-4F3A-BEA6-9C2C0E46BF20}" destId="{832BF48F-0145-4429-9E02-8FCA946CCE9E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20D5ED2-371D-4D1D-AE24-C8CD7E501733}" type="presOf" srcId="{EBC41103-E2E5-4D48-9B4B-425520D3D098}" destId="{50C2F88D-8688-44C2-A854-691F34009D3B}" srcOrd="0" destOrd="0" presId="urn:microsoft.com/office/officeart/2005/8/layout/target3"/>
    <dgm:cxn modelId="{34D19D3A-1143-4A36-87FC-8949B57883D3}" type="presOf" srcId="{DAEA276B-ECF9-46F6-A7D3-4693B2D32BC4}" destId="{F69A1436-182C-465B-AD7F-FE48E0C090C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63EF29F9-227B-4932-86DF-7B9997EB006E}" type="presOf" srcId="{445C7998-7549-48B0-BD68-D4F0167F02E5}" destId="{4D19AB04-24FA-40C2-B203-52AE3D15E171}" srcOrd="1" destOrd="0" presId="urn:microsoft.com/office/officeart/2005/8/layout/target3"/>
    <dgm:cxn modelId="{92311685-06F7-41F7-8DC8-79D1668466BA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88FAFC18-EBC3-4F51-BB47-35DB53C5A871}" type="presOf" srcId="{019433A1-1324-4DE1-9E6F-32B851095F74}" destId="{A3817367-F2BC-482F-8832-FA00B51DCCF3}" srcOrd="0" destOrd="0" presId="urn:microsoft.com/office/officeart/2005/8/layout/target3"/>
    <dgm:cxn modelId="{80F85128-0BDC-412A-8396-44DAB8F45974}" type="presOf" srcId="{EBC41103-E2E5-4D48-9B4B-425520D3D098}" destId="{F969C235-9271-4D34-B740-D627A121CAD0}" srcOrd="1" destOrd="0" presId="urn:microsoft.com/office/officeart/2005/8/layout/target3"/>
    <dgm:cxn modelId="{2EC1F2AD-DB7B-44A4-A257-9DB3A9D08DC8}" type="presOf" srcId="{DAEA276B-ECF9-46F6-A7D3-4693B2D32BC4}" destId="{CDED6FE3-AD8F-4ACC-B6B8-710EDDD97598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E4F424E-EA4E-4CD2-A391-E4A604A719FD}" type="presOf" srcId="{FBBFC3EA-9D9D-4F3A-BEA6-9C2C0E46BF20}" destId="{643EA938-EDE0-4533-ACCC-D2BD6F3A527C}" srcOrd="0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679DA9C4-E588-491D-BBA5-CBA03F31D78D}" type="presOf" srcId="{39F8B381-5807-488E-AC22-73DD4140ED4A}" destId="{71045F8C-00FA-488E-A7BD-E2E6753D979D}" srcOrd="0" destOrd="0" presId="urn:microsoft.com/office/officeart/2005/8/layout/target3"/>
    <dgm:cxn modelId="{B2599A67-4CD3-4582-B68C-930B7DB27B4C}" type="presOf" srcId="{445C7998-7549-48B0-BD68-D4F0167F02E5}" destId="{BC35EE03-4121-4EF9-923D-7CB6D30D358D}" srcOrd="0" destOrd="0" presId="urn:microsoft.com/office/officeart/2005/8/layout/target3"/>
    <dgm:cxn modelId="{1CA98AA7-059E-4ED3-9508-1CE838FC99C6}" type="presOf" srcId="{C73C7642-F245-4585-8F88-243F9FAEF6CA}" destId="{97289DF2-90F4-4EC2-A9FC-633B00BAB610}" srcOrd="0" destOrd="0" presId="urn:microsoft.com/office/officeart/2005/8/layout/target3"/>
    <dgm:cxn modelId="{1E7B5A68-D722-4C61-8A9D-A73D199E04AD}" type="presParOf" srcId="{71045F8C-00FA-488E-A7BD-E2E6753D979D}" destId="{3577EC6B-C980-4F34-8C69-4365E7B8FC8C}" srcOrd="0" destOrd="0" presId="urn:microsoft.com/office/officeart/2005/8/layout/target3"/>
    <dgm:cxn modelId="{2D5D4361-AE9E-4735-B1FE-E0A6249E8143}" type="presParOf" srcId="{71045F8C-00FA-488E-A7BD-E2E6753D979D}" destId="{6940EB87-DC1D-4BC3-9408-9AC2E1FFC039}" srcOrd="1" destOrd="0" presId="urn:microsoft.com/office/officeart/2005/8/layout/target3"/>
    <dgm:cxn modelId="{8098B0A5-195D-4B8C-9558-4DE491F06695}" type="presParOf" srcId="{71045F8C-00FA-488E-A7BD-E2E6753D979D}" destId="{BC35EE03-4121-4EF9-923D-7CB6D30D358D}" srcOrd="2" destOrd="0" presId="urn:microsoft.com/office/officeart/2005/8/layout/target3"/>
    <dgm:cxn modelId="{A77DF25C-F80D-4108-BC77-6B4580DEECA7}" type="presParOf" srcId="{71045F8C-00FA-488E-A7BD-E2E6753D979D}" destId="{C95EEA27-3CBF-4645-A92D-9D8AF5C1CBFC}" srcOrd="3" destOrd="0" presId="urn:microsoft.com/office/officeart/2005/8/layout/target3"/>
    <dgm:cxn modelId="{89F5AD2C-2ACC-4941-95DC-78B612E68197}" type="presParOf" srcId="{71045F8C-00FA-488E-A7BD-E2E6753D979D}" destId="{851BB866-B6AE-4566-893F-4C635BA974FC}" srcOrd="4" destOrd="0" presId="urn:microsoft.com/office/officeart/2005/8/layout/target3"/>
    <dgm:cxn modelId="{F25DE344-199D-43A4-A315-995DADA15089}" type="presParOf" srcId="{71045F8C-00FA-488E-A7BD-E2E6753D979D}" destId="{643EA938-EDE0-4533-ACCC-D2BD6F3A527C}" srcOrd="5" destOrd="0" presId="urn:microsoft.com/office/officeart/2005/8/layout/target3"/>
    <dgm:cxn modelId="{D4395C86-C5B0-4F2C-94D8-34BE0367E73C}" type="presParOf" srcId="{71045F8C-00FA-488E-A7BD-E2E6753D979D}" destId="{92F31B18-D66D-4CC7-89B9-378928DE877D}" srcOrd="6" destOrd="0" presId="urn:microsoft.com/office/officeart/2005/8/layout/target3"/>
    <dgm:cxn modelId="{5F2462ED-5194-473C-BF45-F67F430DE0B3}" type="presParOf" srcId="{71045F8C-00FA-488E-A7BD-E2E6753D979D}" destId="{902074E1-B931-4618-97F1-FADBE82E9C3C}" srcOrd="7" destOrd="0" presId="urn:microsoft.com/office/officeart/2005/8/layout/target3"/>
    <dgm:cxn modelId="{8991550F-6DED-4468-A239-A782BEFFBAA8}" type="presParOf" srcId="{71045F8C-00FA-488E-A7BD-E2E6753D979D}" destId="{A3817367-F2BC-482F-8832-FA00B51DCCF3}" srcOrd="8" destOrd="0" presId="urn:microsoft.com/office/officeart/2005/8/layout/target3"/>
    <dgm:cxn modelId="{72193480-4401-4ABE-8DD0-E5E4F92D2AA5}" type="presParOf" srcId="{71045F8C-00FA-488E-A7BD-E2E6753D979D}" destId="{626ABFF6-56C8-4386-B662-68EC364EED9D}" srcOrd="9" destOrd="0" presId="urn:microsoft.com/office/officeart/2005/8/layout/target3"/>
    <dgm:cxn modelId="{D109FBB8-5028-4601-8FF2-752DD52FB9F1}" type="presParOf" srcId="{71045F8C-00FA-488E-A7BD-E2E6753D979D}" destId="{6DB11F1C-D028-4800-9625-6611CA9DE6D4}" srcOrd="10" destOrd="0" presId="urn:microsoft.com/office/officeart/2005/8/layout/target3"/>
    <dgm:cxn modelId="{69ADFD6D-4C1B-4DD9-85AD-94349F81BEBD}" type="presParOf" srcId="{71045F8C-00FA-488E-A7BD-E2E6753D979D}" destId="{CDED6FE3-AD8F-4ACC-B6B8-710EDDD97598}" srcOrd="11" destOrd="0" presId="urn:microsoft.com/office/officeart/2005/8/layout/target3"/>
    <dgm:cxn modelId="{0AC28BFB-7FE0-42AC-A7B1-EECBF6F58A17}" type="presParOf" srcId="{71045F8C-00FA-488E-A7BD-E2E6753D979D}" destId="{397AC6D7-84A6-4150-958F-83C92D9ACF38}" srcOrd="12" destOrd="0" presId="urn:microsoft.com/office/officeart/2005/8/layout/target3"/>
    <dgm:cxn modelId="{28AFE594-5FD2-4644-9F0C-F0BAC74DA372}" type="presParOf" srcId="{71045F8C-00FA-488E-A7BD-E2E6753D979D}" destId="{D7419528-33A6-416D-9E64-B3F7915C5149}" srcOrd="13" destOrd="0" presId="urn:microsoft.com/office/officeart/2005/8/layout/target3"/>
    <dgm:cxn modelId="{5CA1359F-BFC6-4C34-BDC4-D63169F41C8A}" type="presParOf" srcId="{71045F8C-00FA-488E-A7BD-E2E6753D979D}" destId="{97289DF2-90F4-4EC2-A9FC-633B00BAB610}" srcOrd="14" destOrd="0" presId="urn:microsoft.com/office/officeart/2005/8/layout/target3"/>
    <dgm:cxn modelId="{0EA5C644-A241-45D3-BE7D-CBAAE37DBBB1}" type="presParOf" srcId="{71045F8C-00FA-488E-A7BD-E2E6753D979D}" destId="{234EBA9D-95B4-4C20-A84E-6F65F1085DC6}" srcOrd="15" destOrd="0" presId="urn:microsoft.com/office/officeart/2005/8/layout/target3"/>
    <dgm:cxn modelId="{B14772B1-6F9F-4DF7-8B79-007680BA0C6C}" type="presParOf" srcId="{71045F8C-00FA-488E-A7BD-E2E6753D979D}" destId="{12255512-213F-41DF-90A6-8B4CD74A2B52}" srcOrd="16" destOrd="0" presId="urn:microsoft.com/office/officeart/2005/8/layout/target3"/>
    <dgm:cxn modelId="{FF883739-CCFB-4715-B850-759085C68526}" type="presParOf" srcId="{71045F8C-00FA-488E-A7BD-E2E6753D979D}" destId="{50C2F88D-8688-44C2-A854-691F34009D3B}" srcOrd="17" destOrd="0" presId="urn:microsoft.com/office/officeart/2005/8/layout/target3"/>
    <dgm:cxn modelId="{32E1C27E-DE41-4994-A6EC-4C1457802D9E}" type="presParOf" srcId="{71045F8C-00FA-488E-A7BD-E2E6753D979D}" destId="{4D19AB04-24FA-40C2-B203-52AE3D15E171}" srcOrd="18" destOrd="0" presId="urn:microsoft.com/office/officeart/2005/8/layout/target3"/>
    <dgm:cxn modelId="{37C57A2F-4720-4C38-BEBD-86396C66CB18}" type="presParOf" srcId="{71045F8C-00FA-488E-A7BD-E2E6753D979D}" destId="{832BF48F-0145-4429-9E02-8FCA946CCE9E}" srcOrd="19" destOrd="0" presId="urn:microsoft.com/office/officeart/2005/8/layout/target3"/>
    <dgm:cxn modelId="{58664CF6-FB2E-4701-8513-F8E69E64DDE7}" type="presParOf" srcId="{71045F8C-00FA-488E-A7BD-E2E6753D979D}" destId="{E7297F21-D4FD-4A41-AE58-814D01A6B5E7}" srcOrd="20" destOrd="0" presId="urn:microsoft.com/office/officeart/2005/8/layout/target3"/>
    <dgm:cxn modelId="{4EBCA66B-CA9D-4398-B332-D7AE0E1FBDD3}" type="presParOf" srcId="{71045F8C-00FA-488E-A7BD-E2E6753D979D}" destId="{F69A1436-182C-465B-AD7F-FE48E0C090C1}" srcOrd="21" destOrd="0" presId="urn:microsoft.com/office/officeart/2005/8/layout/target3"/>
    <dgm:cxn modelId="{633080D8-55B0-4C4A-8F85-FA4EA432113E}" type="presParOf" srcId="{71045F8C-00FA-488E-A7BD-E2E6753D979D}" destId="{AA41A67C-3D3F-4AE9-9E0F-5D7F7BB2E741}" srcOrd="22" destOrd="0" presId="urn:microsoft.com/office/officeart/2005/8/layout/target3"/>
    <dgm:cxn modelId="{85ACB3E1-C4BB-4690-9B29-7CB9F667DAB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/>
            <a:t>: </a:t>
          </a:r>
          <a:r>
            <a:rPr lang="cs-CZ" sz="1400" kern="1200" smtClean="0"/>
            <a:t>Mgr.Olga Kolářová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</a:t>
          </a:r>
          <a:r>
            <a:rPr lang="cs-CZ" sz="1400" kern="1200"/>
            <a:t>: </a:t>
          </a:r>
          <a:r>
            <a:rPr lang="cs-CZ" sz="1400" kern="1200" smtClean="0"/>
            <a:t>VY_22_INOVACE_16_Adjectives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Sada:Anglický jazyk pro 5.ročník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Téma:Adjectives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FFD634-A42F-46E7-8114-6CD45349FCCC}" type="datetimeFigureOut">
              <a:rPr lang="cs-CZ" smtClean="0"/>
              <a:t>14.12.2011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DBBE3EF-223C-42E7-BB47-EE7BAA0A117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FFD634-A42F-46E7-8114-6CD45349FCCC}" type="datetimeFigureOut">
              <a:rPr lang="cs-CZ" smtClean="0"/>
              <a:t>14.12.2011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DBBE3EF-223C-42E7-BB47-EE7BAA0A117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FFD634-A42F-46E7-8114-6CD45349FCCC}" type="datetimeFigureOut">
              <a:rPr lang="cs-CZ" smtClean="0"/>
              <a:t>14.12.2011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BBE3EF-223C-42E7-BB47-EE7BAA0A117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FFD634-A42F-46E7-8114-6CD45349FCCC}" type="datetimeFigureOut">
              <a:rPr lang="cs-CZ" smtClean="0"/>
              <a:t>14.12.2011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BBE3EF-223C-42E7-BB47-EE7BAA0A117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FFD634-A42F-46E7-8114-6CD45349FCCC}" type="datetimeFigureOut">
              <a:rPr lang="cs-CZ" smtClean="0"/>
              <a:t>14.12.2011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6DBBE3EF-223C-42E7-BB47-EE7BAA0A117D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FFD634-A42F-46E7-8114-6CD45349FCCC}" type="datetimeFigureOut">
              <a:rPr lang="cs-CZ" smtClean="0"/>
              <a:t>14.12.2011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BBE3EF-223C-42E7-BB47-EE7BAA0A117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FFD634-A42F-46E7-8114-6CD45349FCCC}" type="datetimeFigureOut">
              <a:rPr lang="cs-CZ" smtClean="0"/>
              <a:t>14.12.2011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BBE3EF-223C-42E7-BB47-EE7BAA0A117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FFD634-A42F-46E7-8114-6CD45349FCCC}" type="datetimeFigureOut">
              <a:rPr lang="cs-CZ" smtClean="0"/>
              <a:t>14.12.2011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BBE3EF-223C-42E7-BB47-EE7BAA0A117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FFD634-A42F-46E7-8114-6CD45349FCCC}" type="datetimeFigureOut">
              <a:rPr lang="cs-CZ" smtClean="0"/>
              <a:t>14.12.2011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BBE3EF-223C-42E7-BB47-EE7BAA0A117D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FFD634-A42F-46E7-8114-6CD45349FCCC}" type="datetimeFigureOut">
              <a:rPr lang="cs-CZ" smtClean="0"/>
              <a:t>14.12.2011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BBE3EF-223C-42E7-BB47-EE7BAA0A117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FFD634-A42F-46E7-8114-6CD45349FCCC}" type="datetimeFigureOut">
              <a:rPr lang="cs-CZ" smtClean="0"/>
              <a:t>14.12.2011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BBE3EF-223C-42E7-BB47-EE7BAA0A117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14.12.2011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26112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14.12.2011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87231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14.12.2011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46686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14.12.2011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77430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14.12.2011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94502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14.12.2011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75518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14.12.2011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34626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14.12.2011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8184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14.12.2011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6464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14.12.2011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99887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14.12.2011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53621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DFFFD634-A42F-46E7-8114-6CD45349FCCC}" type="datetimeFigureOut">
              <a:rPr lang="cs-CZ" smtClean="0"/>
              <a:t>14.12.2011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6DBBE3EF-223C-42E7-BB47-EE7BAA0A117D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14.12.2011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88071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097780085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21858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371656" cy="4525963"/>
          </a:xfrm>
        </p:spPr>
        <p:txBody>
          <a:bodyPr/>
          <a:lstStyle/>
          <a:p>
            <a:r>
              <a:rPr lang="cs-CZ" smtClean="0"/>
              <a:t>Materiál je určen pro 5.ročník</a:t>
            </a:r>
          </a:p>
          <a:p>
            <a:r>
              <a:rPr lang="cs-CZ" smtClean="0"/>
              <a:t>Pracujeme s interaktivní tabulí</a:t>
            </a:r>
          </a:p>
          <a:p>
            <a:r>
              <a:rPr lang="cs-CZ" smtClean="0"/>
              <a:t>Procvičujeme přídavná jména,protiklady</a:t>
            </a:r>
          </a:p>
          <a:p>
            <a:r>
              <a:rPr lang="cs-CZ" smtClean="0"/>
              <a:t>Žáci se střídají u tabule a spojují protiklady,poté dvojice žáků nebo týmy hrají dvakrát hru Bingo</a:t>
            </a:r>
          </a:p>
          <a:p>
            <a:r>
              <a:rPr lang="cs-CZ"/>
              <a:t>I</a:t>
            </a:r>
            <a:r>
              <a:rPr lang="cs-CZ" smtClean="0"/>
              <a:t>novace:práce s interaktivní tabulí motivuje žáky k osvojení slovní zásoby</a:t>
            </a:r>
          </a:p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46005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4221088"/>
            <a:ext cx="8458200" cy="1222375"/>
          </a:xfrm>
        </p:spPr>
        <p:txBody>
          <a:bodyPr>
            <a:normAutofit/>
          </a:bodyPr>
          <a:lstStyle/>
          <a:p>
            <a:r>
              <a:rPr lang="cs-CZ" sz="6000" smtClean="0"/>
              <a:t>Adjectives</a:t>
            </a:r>
            <a:endParaRPr lang="cs-CZ" sz="600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18914" y="18901"/>
            <a:ext cx="8388424" cy="3578696"/>
          </a:xfrm>
        </p:spPr>
        <p:txBody>
          <a:bodyPr>
            <a:normAutofit/>
          </a:bodyPr>
          <a:lstStyle/>
          <a:p>
            <a:r>
              <a:rPr lang="cs-CZ" sz="3200" smtClean="0"/>
              <a:t>Anglický jazyk </a:t>
            </a:r>
          </a:p>
          <a:p>
            <a:r>
              <a:rPr lang="cs-CZ" sz="3200" smtClean="0"/>
              <a:t>pro 5.ročník</a:t>
            </a:r>
          </a:p>
          <a:p>
            <a:r>
              <a:rPr lang="cs-CZ" sz="3200" smtClean="0"/>
              <a:t>Mgr.Olga Kolářová</a:t>
            </a:r>
            <a:endParaRPr lang="cs-CZ" sz="3200"/>
          </a:p>
        </p:txBody>
      </p:sp>
      <p:pic>
        <p:nvPicPr>
          <p:cNvPr id="4098" name="Picture 2" descr="C:\Users\Kolářová\AppData\Local\Microsoft\Windows\Temporary Internet Files\Content.IE5\DYZYG3L8\MP90042249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620688"/>
            <a:ext cx="4752528" cy="31671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008430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obsah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mtClean="0"/>
              <a:t>Spoj protiklady</a:t>
            </a:r>
          </a:p>
          <a:p>
            <a:r>
              <a:rPr lang="cs-CZ" smtClean="0"/>
              <a:t>1.hra Bingo</a:t>
            </a:r>
          </a:p>
          <a:p>
            <a:r>
              <a:rPr lang="cs-CZ" smtClean="0"/>
              <a:t>2.hra Bingo</a:t>
            </a:r>
          </a:p>
          <a:p>
            <a:pPr>
              <a:buFont typeface="Wingdings" pitchFamily="2" charset="2"/>
              <a:buChar char="Ø"/>
            </a:pPr>
            <a:endParaRPr lang="cs-CZ"/>
          </a:p>
          <a:p>
            <a:pPr marL="0" indent="0">
              <a:buNone/>
            </a:pPr>
            <a:r>
              <a:rPr lang="cs-CZ" smtClean="0"/>
              <a:t>Pravidla hry:</a:t>
            </a:r>
          </a:p>
          <a:p>
            <a:pPr>
              <a:buFont typeface="Wingdings" pitchFamily="2" charset="2"/>
              <a:buChar char="Ø"/>
            </a:pPr>
            <a:r>
              <a:rPr lang="cs-CZ" smtClean="0"/>
              <a:t>1. žák má znak O,2.žák znak X</a:t>
            </a:r>
          </a:p>
          <a:p>
            <a:pPr>
              <a:buFont typeface="Wingdings" pitchFamily="2" charset="2"/>
              <a:buChar char="Ø"/>
            </a:pPr>
            <a:r>
              <a:rPr lang="cs-CZ" smtClean="0"/>
              <a:t>Žáci se střídají ve hře,zvolí si slovíčko a řeknou-li  správně protiklad,označí si ho svým znakem</a:t>
            </a:r>
          </a:p>
          <a:p>
            <a:pPr>
              <a:buFont typeface="Wingdings" pitchFamily="2" charset="2"/>
              <a:buChar char="Ø"/>
            </a:pPr>
            <a:r>
              <a:rPr lang="cs-CZ" smtClean="0"/>
              <a:t>Vítěz má 3 znaky v řadě,sloupci či úhlopříčce</a:t>
            </a:r>
          </a:p>
        </p:txBody>
      </p:sp>
    </p:spTree>
    <p:extLst>
      <p:ext uri="{BB962C8B-B14F-4D97-AF65-F5344CB8AC3E}">
        <p14:creationId xmlns:p14="http://schemas.microsoft.com/office/powerpoint/2010/main" val="40489382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Spoj protiklady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lnSpc>
                <a:spcPct val="160000"/>
              </a:lnSpc>
              <a:buNone/>
            </a:pPr>
            <a:r>
              <a:rPr lang="cs-CZ"/>
              <a:t>t</a:t>
            </a:r>
            <a:r>
              <a:rPr lang="cs-CZ" smtClean="0"/>
              <a:t>hin               old</a:t>
            </a:r>
          </a:p>
          <a:p>
            <a:pPr marL="0" indent="0">
              <a:lnSpc>
                <a:spcPct val="160000"/>
              </a:lnSpc>
              <a:buNone/>
            </a:pPr>
            <a:r>
              <a:rPr lang="cs-CZ"/>
              <a:t>n</a:t>
            </a:r>
            <a:r>
              <a:rPr lang="cs-CZ" smtClean="0"/>
              <a:t>ew               thick</a:t>
            </a:r>
          </a:p>
          <a:p>
            <a:pPr marL="0" indent="0">
              <a:lnSpc>
                <a:spcPct val="160000"/>
              </a:lnSpc>
              <a:buNone/>
            </a:pPr>
            <a:r>
              <a:rPr lang="cs-CZ"/>
              <a:t>l</a:t>
            </a:r>
            <a:r>
              <a:rPr lang="cs-CZ" smtClean="0"/>
              <a:t>ong               short</a:t>
            </a:r>
          </a:p>
          <a:p>
            <a:pPr marL="0" indent="0">
              <a:lnSpc>
                <a:spcPct val="160000"/>
              </a:lnSpc>
              <a:buNone/>
            </a:pPr>
            <a:r>
              <a:rPr lang="cs-CZ"/>
              <a:t>g</a:t>
            </a:r>
            <a:r>
              <a:rPr lang="cs-CZ" smtClean="0"/>
              <a:t>ood              small</a:t>
            </a:r>
          </a:p>
          <a:p>
            <a:pPr marL="0" indent="0">
              <a:lnSpc>
                <a:spcPct val="160000"/>
              </a:lnSpc>
              <a:buNone/>
            </a:pPr>
            <a:r>
              <a:rPr lang="cs-CZ" smtClean="0"/>
              <a:t>open                bad</a:t>
            </a:r>
          </a:p>
          <a:p>
            <a:pPr marL="0" indent="0">
              <a:lnSpc>
                <a:spcPct val="160000"/>
              </a:lnSpc>
              <a:buNone/>
            </a:pPr>
            <a:r>
              <a:rPr lang="cs-CZ"/>
              <a:t>b</a:t>
            </a:r>
            <a:r>
              <a:rPr lang="cs-CZ" smtClean="0"/>
              <a:t>ig                  closed</a:t>
            </a:r>
          </a:p>
          <a:p>
            <a:pPr marL="0" indent="0">
              <a:lnSpc>
                <a:spcPct val="160000"/>
              </a:lnSpc>
              <a:buNone/>
            </a:pPr>
            <a:r>
              <a:rPr lang="cs-CZ"/>
              <a:t>c</a:t>
            </a:r>
            <a:r>
              <a:rPr lang="cs-CZ" smtClean="0"/>
              <a:t>lever              stupid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lnSpc>
                <a:spcPct val="170000"/>
              </a:lnSpc>
              <a:buNone/>
            </a:pPr>
            <a:r>
              <a:rPr lang="cs-CZ" smtClean="0">
                <a:solidFill>
                  <a:srgbClr val="002060"/>
                </a:solidFill>
              </a:rPr>
              <a:t>fat                    young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cs-CZ" smtClean="0">
                <a:solidFill>
                  <a:srgbClr val="002060"/>
                </a:solidFill>
              </a:rPr>
              <a:t>cold                 slim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cs-CZ" smtClean="0">
                <a:solidFill>
                  <a:srgbClr val="002060"/>
                </a:solidFill>
              </a:rPr>
              <a:t>old                    hot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cs-CZ">
                <a:solidFill>
                  <a:srgbClr val="002060"/>
                </a:solidFill>
              </a:rPr>
              <a:t>b</a:t>
            </a:r>
            <a:r>
              <a:rPr lang="cs-CZ" smtClean="0">
                <a:solidFill>
                  <a:srgbClr val="002060"/>
                </a:solidFill>
              </a:rPr>
              <a:t>lond                horrible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cs-CZ">
                <a:solidFill>
                  <a:srgbClr val="002060"/>
                </a:solidFill>
              </a:rPr>
              <a:t>b</a:t>
            </a:r>
            <a:r>
              <a:rPr lang="cs-CZ" smtClean="0">
                <a:solidFill>
                  <a:srgbClr val="002060"/>
                </a:solidFill>
              </a:rPr>
              <a:t>eautiful          dark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cs-CZ">
                <a:solidFill>
                  <a:srgbClr val="002060"/>
                </a:solidFill>
              </a:rPr>
              <a:t>e</a:t>
            </a:r>
            <a:r>
              <a:rPr lang="cs-CZ" smtClean="0">
                <a:solidFill>
                  <a:srgbClr val="002060"/>
                </a:solidFill>
              </a:rPr>
              <a:t>mpty               ill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cs-CZ" smtClean="0">
                <a:solidFill>
                  <a:srgbClr val="002060"/>
                </a:solidFill>
              </a:rPr>
              <a:t>healhty             full</a:t>
            </a:r>
          </a:p>
        </p:txBody>
      </p:sp>
      <p:pic>
        <p:nvPicPr>
          <p:cNvPr id="1026" name="Picture 2" descr="C:\Users\Kolářová\AppData\Local\Microsoft\Windows\Temporary Internet Files\Content.IE5\DYZYG3L8\MC90003707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1892808"/>
            <a:ext cx="1847088" cy="1536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Kolářová\AppData\Local\Microsoft\Windows\Temporary Internet Files\Content.IE5\DYZYG3L8\MC90003707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1860" y="3771875"/>
            <a:ext cx="1055000" cy="1536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118889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64387362"/>
              </p:ext>
            </p:extLst>
          </p:nvPr>
        </p:nvGraphicFramePr>
        <p:xfrm>
          <a:off x="467544" y="1226870"/>
          <a:ext cx="6165312" cy="4818420"/>
        </p:xfrm>
        <a:graphic>
          <a:graphicData uri="http://schemas.openxmlformats.org/drawingml/2006/table">
            <a:tbl>
              <a:tblPr>
                <a:tableStyleId>{69C7853C-536D-4A76-A0AE-DD22124D55A5}</a:tableStyleId>
              </a:tblPr>
              <a:tblGrid>
                <a:gridCol w="2087444"/>
                <a:gridCol w="2038934"/>
                <a:gridCol w="2038934"/>
              </a:tblGrid>
              <a:tr h="1842090">
                <a:tc>
                  <a:txBody>
                    <a:bodyPr/>
                    <a:lstStyle/>
                    <a:p>
                      <a:r>
                        <a:rPr lang="cs-CZ" sz="3200" smtClean="0"/>
                        <a:t>healthy</a:t>
                      </a:r>
                      <a:endParaRPr lang="cs-CZ" sz="3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smtClean="0"/>
                        <a:t>big</a:t>
                      </a:r>
                      <a:endParaRPr lang="cs-CZ" sz="3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smtClean="0"/>
                        <a:t>beautiful</a:t>
                      </a:r>
                      <a:endParaRPr lang="cs-CZ" sz="3200"/>
                    </a:p>
                  </a:txBody>
                  <a:tcPr/>
                </a:tc>
              </a:tr>
              <a:tr h="1488165">
                <a:tc>
                  <a:txBody>
                    <a:bodyPr/>
                    <a:lstStyle/>
                    <a:p>
                      <a:r>
                        <a:rPr lang="cs-CZ" sz="3200" smtClean="0"/>
                        <a:t>short</a:t>
                      </a:r>
                      <a:endParaRPr lang="cs-CZ" sz="3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smtClean="0"/>
                        <a:t>slim</a:t>
                      </a:r>
                      <a:endParaRPr lang="cs-CZ" sz="3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smtClean="0"/>
                        <a:t>old</a:t>
                      </a:r>
                      <a:endParaRPr lang="cs-CZ" sz="3200"/>
                    </a:p>
                  </a:txBody>
                  <a:tcPr/>
                </a:tc>
              </a:tr>
              <a:tr h="1488165">
                <a:tc>
                  <a:txBody>
                    <a:bodyPr/>
                    <a:lstStyle/>
                    <a:p>
                      <a:r>
                        <a:rPr lang="cs-CZ" sz="3200" smtClean="0"/>
                        <a:t>empty</a:t>
                      </a:r>
                      <a:endParaRPr lang="cs-CZ" sz="3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smtClean="0"/>
                        <a:t>stupid</a:t>
                      </a:r>
                      <a:endParaRPr lang="cs-CZ" sz="3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smtClean="0"/>
                        <a:t>thin</a:t>
                      </a:r>
                      <a:endParaRPr lang="cs-CZ" sz="320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Obdélník 5"/>
          <p:cNvSpPr/>
          <p:nvPr/>
        </p:nvSpPr>
        <p:spPr>
          <a:xfrm>
            <a:off x="467544" y="206499"/>
            <a:ext cx="230383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BINGO!</a:t>
            </a:r>
            <a:endParaRPr lang="cs-CZ" sz="5400" b="1" cap="none" spc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572000" y="160332"/>
            <a:ext cx="2108269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smtClean="0"/>
              <a:t>X or O</a:t>
            </a:r>
            <a:endParaRPr lang="cs-CZ" sz="6000"/>
          </a:p>
        </p:txBody>
      </p:sp>
      <p:pic>
        <p:nvPicPr>
          <p:cNvPr id="2050" name="Picture 2" descr="C:\Users\Kolářová\AppData\Local\Microsoft\Windows\Temporary Internet Files\Content.IE5\DYZYG3L8\MC9003098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1340768"/>
            <a:ext cx="1433779" cy="18324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Kolářová\AppData\Local\Microsoft\Windows\Temporary Internet Files\Content.IE5\S1JEQ4I9\MC90043382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4149080"/>
            <a:ext cx="1828572" cy="13965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467544" y="6140984"/>
            <a:ext cx="523091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smtClean="0"/>
              <a:t>Říkej ke slovům protiklady</a:t>
            </a:r>
            <a:endParaRPr lang="cs-CZ" sz="3600"/>
          </a:p>
        </p:txBody>
      </p:sp>
    </p:spTree>
    <p:extLst>
      <p:ext uri="{BB962C8B-B14F-4D97-AF65-F5344CB8AC3E}">
        <p14:creationId xmlns:p14="http://schemas.microsoft.com/office/powerpoint/2010/main" val="30154199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31187683"/>
              </p:ext>
            </p:extLst>
          </p:nvPr>
        </p:nvGraphicFramePr>
        <p:xfrm>
          <a:off x="539552" y="548680"/>
          <a:ext cx="6072336" cy="4320480"/>
        </p:xfrm>
        <a:graphic>
          <a:graphicData uri="http://schemas.openxmlformats.org/drawingml/2006/table">
            <a:tbl>
              <a:tblPr>
                <a:tableStyleId>{327F97BB-C833-4FB7-BDE5-3F7075034690}</a:tableStyleId>
              </a:tblPr>
              <a:tblGrid>
                <a:gridCol w="2024112"/>
                <a:gridCol w="2024112"/>
                <a:gridCol w="2024112"/>
              </a:tblGrid>
              <a:tr h="1440160">
                <a:tc>
                  <a:txBody>
                    <a:bodyPr/>
                    <a:lstStyle/>
                    <a:p>
                      <a:r>
                        <a:rPr lang="cs-CZ" sz="3200" smtClean="0"/>
                        <a:t>full</a:t>
                      </a:r>
                      <a:endParaRPr lang="cs-CZ" sz="32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smtClean="0"/>
                        <a:t>clever</a:t>
                      </a:r>
                      <a:endParaRPr lang="cs-CZ" sz="32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smtClean="0"/>
                        <a:t>thick</a:t>
                      </a:r>
                      <a:endParaRPr lang="cs-CZ" sz="32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40160">
                <a:tc>
                  <a:txBody>
                    <a:bodyPr/>
                    <a:lstStyle/>
                    <a:p>
                      <a:r>
                        <a:rPr lang="cs-CZ" sz="3200" smtClean="0"/>
                        <a:t>new</a:t>
                      </a:r>
                      <a:endParaRPr lang="cs-CZ" sz="32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smtClean="0"/>
                        <a:t>blond</a:t>
                      </a:r>
                      <a:endParaRPr lang="cs-CZ" sz="32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smtClean="0"/>
                        <a:t>hot</a:t>
                      </a:r>
                      <a:endParaRPr lang="cs-CZ" sz="32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440160">
                <a:tc>
                  <a:txBody>
                    <a:bodyPr/>
                    <a:lstStyle/>
                    <a:p>
                      <a:r>
                        <a:rPr lang="cs-CZ" sz="3200" smtClean="0"/>
                        <a:t>horrible</a:t>
                      </a:r>
                      <a:endParaRPr lang="cs-CZ" sz="32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smtClean="0"/>
                        <a:t>small</a:t>
                      </a:r>
                      <a:endParaRPr lang="cs-CZ" sz="32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smtClean="0"/>
                        <a:t>bad</a:t>
                      </a:r>
                      <a:endParaRPr lang="cs-CZ" sz="32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3074" name="Picture 2" descr="C:\Users\Kolářová\AppData\Local\Microsoft\Windows\Temporary Internet Files\Content.IE5\2XL4XW1A\MC90032447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9486" y="5157192"/>
            <a:ext cx="1854403" cy="1335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Kolářová\AppData\Local\Microsoft\Windows\Temporary Internet Files\Content.IE5\2XL4XW1A\MC90032447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5157192"/>
            <a:ext cx="4824536" cy="1335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Kolářová\AppData\Local\Microsoft\Windows\Temporary Internet Files\Content.IE5\DYZYG3L8\MC90044062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260648"/>
            <a:ext cx="1768475" cy="182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Kolářová\AppData\Local\Microsoft\Windows\Temporary Internet Files\Content.IE5\CFCVX2EO\MC90044062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6623" y="2708920"/>
            <a:ext cx="1816100" cy="1812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73242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Ilustrace:</a:t>
            </a:r>
          </a:p>
          <a:p>
            <a:endParaRPr lang="cs-CZ"/>
          </a:p>
          <a:p>
            <a:pPr marL="0" indent="0">
              <a:buNone/>
            </a:pPr>
            <a:r>
              <a:rPr lang="cs-CZ" smtClean="0">
                <a:hlinkClick r:id="rId2"/>
              </a:rPr>
              <a:t>www.office.microsoft.com</a:t>
            </a:r>
            <a:endParaRPr lang="cs-CZ" smtClean="0"/>
          </a:p>
          <a:p>
            <a:pPr marL="0" indent="0"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20717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95</TotalTime>
  <Words>182</Words>
  <Application>Microsoft Office PowerPoint</Application>
  <PresentationFormat>Předvádění na obrazovce (4:3)</PresentationFormat>
  <Paragraphs>65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Cesta</vt:lpstr>
      <vt:lpstr>Motiv systému Office</vt:lpstr>
      <vt:lpstr>Prezentace aplikace PowerPoint</vt:lpstr>
      <vt:lpstr>Anotace</vt:lpstr>
      <vt:lpstr>Adjectives</vt:lpstr>
      <vt:lpstr>obsah</vt:lpstr>
      <vt:lpstr>Spoj protiklady</vt:lpstr>
      <vt:lpstr>Prezentace aplikace PowerPoint</vt:lpstr>
      <vt:lpstr>Prezentace aplikace PowerPoint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Spoj protiklady</dc:title>
  <dc:creator>Kolářová</dc:creator>
  <cp:lastModifiedBy>Kolářová</cp:lastModifiedBy>
  <cp:revision>13</cp:revision>
  <dcterms:created xsi:type="dcterms:W3CDTF">2011-12-10T19:49:24Z</dcterms:created>
  <dcterms:modified xsi:type="dcterms:W3CDTF">2011-12-14T21:18:44Z</dcterms:modified>
</cp:coreProperties>
</file>