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2636" autoAdjust="0"/>
  </p:normalViewPr>
  <p:slideViewPr>
    <p:cSldViewPr>
      <p:cViewPr>
        <p:scale>
          <a:sx n="80" d="100"/>
          <a:sy n="80" d="100"/>
        </p:scale>
        <p:origin x="-312" y="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img.ihned.cz/attachment.php/610/32961610/osvCDEFGINl6QWcfgpqryz1SUw29RVmn/zlato-ryzovani-panev.jpg" TargetMode="External"/><Relationship Id="rId3" Type="http://schemas.openxmlformats.org/officeDocument/2006/relationships/hyperlink" Target="http://deti.vira.cz/Liturgicky-rok-kalendar/Vanoce/Tri-kralove" TargetMode="External"/><Relationship Id="rId7" Type="http://schemas.openxmlformats.org/officeDocument/2006/relationships/hyperlink" Target="http://www.popelky.cz/fauna-a-flora/zlato-kadidlo-a-myrha-proc-dostal-jezisek-prave-tohle.html" TargetMode="External"/><Relationship Id="rId2" Type="http://schemas.openxmlformats.org/officeDocument/2006/relationships/hyperlink" Target="NUL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m.novinky.cz/mynews/625/6255-top_foto1-jhoc2.jpg" TargetMode="External"/><Relationship Id="rId5" Type="http://schemas.openxmlformats.org/officeDocument/2006/relationships/hyperlink" Target="http://owebu.bloger.cz/obrazky/owebu.bloger.cz/banan/img/m45v.jpg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://www.lacultura.cz/wp-content/uploads/2011/01/t%C5%99i-kr%C3%A1lov%C3%A9.jpg" TargetMode="External"/><Relationship Id="rId9" Type="http://schemas.openxmlformats.org/officeDocument/2006/relationships/hyperlink" Target="http://img.ihned.cz/attachment.php/30/35811030/iost3458DEIKk6Pcefghpz0STUw29ARm/DSC_0354.JP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youtube.com/watch?v=kypdnjrMQ3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34946078"/>
              </p:ext>
            </p:extLst>
          </p:nvPr>
        </p:nvGraphicFramePr>
        <p:xfrm>
          <a:off x="457200" y="1196753"/>
          <a:ext cx="7859216" cy="4691485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594520"/>
                <a:gridCol w="6264696"/>
              </a:tblGrid>
              <a:tr h="21602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i="1" kern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EU_32_sada1_11_SV_Tři</a:t>
                      </a:r>
                      <a:r>
                        <a:rPr lang="cs-CZ" sz="1400" b="1" i="1" kern="1200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králové</a:t>
                      </a:r>
                      <a:r>
                        <a:rPr lang="cs-CZ" sz="1400" b="1" i="1" kern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_Cup</a:t>
                      </a:r>
                      <a:endParaRPr lang="cs-CZ" sz="1400" dirty="0" smtClean="0">
                        <a:solidFill>
                          <a:schemeClr val="accent5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Bc. Cuperová</a:t>
                      </a:r>
                    </a:p>
                  </a:txBody>
                  <a:tcPr marL="68580" marR="68580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si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rozšiřují své znalosti o vánočním období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Odborné činnosti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Společenské vědy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2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Místo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kde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žijeme/Tři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Znát důležité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události v rodině,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ve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městě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Tři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králové,  zlato, kadidlo, myrha, lidové zvyky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PPT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vzdělávání, 1. ročník Praktické školy jednoleté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28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7. 1. 2013                          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I. PRŠ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>
                              <a:lumMod val="9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bg1">
                            <a:lumMod val="9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2" invalidUrl="http:///"/>
                        </a:rPr>
                        <a:t>http://</a:t>
                      </a:r>
                      <a:r>
                        <a:rPr lang="cs-CZ" sz="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http://deti.vira.cz/Liturgicky-rok-kalendar/Vanoce/Tri-kralove</a:t>
                      </a:r>
                      <a:endParaRPr lang="cs-CZ" sz="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http://www.lacultura.cz/wp-content/uploads/2011/01/t%C5%99i-kr%C3%A1lov%C3%A9.jpg</a:t>
                      </a:r>
                      <a:endParaRPr lang="cs-CZ" sz="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</a:t>
                      </a:r>
                      <a:r>
                        <a:rPr lang="cs-CZ" sz="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5"/>
                        </a:rPr>
                        <a:t>://owebu.bloger.cz/obrazky/owebu.bloger.cz/banan/img/m45v.jpg</a:t>
                      </a:r>
                      <a:endParaRPr lang="cs-CZ" sz="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http://im.novinky.cz/mynews/625/6255-top_foto1-jhoc2.jpg</a:t>
                      </a:r>
                      <a:endParaRPr lang="cs-CZ" sz="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http://www.popelky.cz/fauna-a-flora/zlato-kadidlo-a-myrha-proc-dostal-jezisek-prave-tohle.html</a:t>
                      </a:r>
                      <a:endParaRPr lang="cs-CZ" sz="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</a:t>
                      </a:r>
                      <a:r>
                        <a:rPr lang="cs-CZ" sz="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8"/>
                        </a:rPr>
                        <a:t>img.ihned.cz/attachment.php/610/32961610/osvCDEFGINl6QWcfgpqryz1SUw29RVmn/zlato-ryzovani-panev.jpg</a:t>
                      </a:r>
                      <a:endParaRPr lang="cs-CZ" sz="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http://img.ihned.cz/attachment.php/30/35811030/iost3458DEIKk6Pcefghpz0STUw29ARm/DSC_0354.JPG</a:t>
                      </a:r>
                      <a:endParaRPr lang="cs-CZ" sz="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184" y="116632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8479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7772400" cy="2376264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Tři králové</a:t>
            </a:r>
            <a:endParaRPr lang="cs-CZ" sz="72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149080"/>
            <a:ext cx="8964488" cy="2880320"/>
          </a:xfrm>
        </p:spPr>
        <p:txBody>
          <a:bodyPr vert="horz">
            <a:norm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r"/>
            <a:r>
              <a:rPr lang="cs-CZ" sz="24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Bc.Cuperová</a:t>
            </a:r>
            <a:r>
              <a:rPr lang="cs-CZ" dirty="0" smtClean="0"/>
              <a:t>                                                                     </a:t>
            </a:r>
            <a:endParaRPr lang="cs-CZ" sz="30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2235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6. ledna </a:t>
            </a:r>
            <a:r>
              <a:rPr lang="cs-CZ" sz="3200" b="0" dirty="0" smtClean="0"/>
              <a:t/>
            </a:r>
            <a:br>
              <a:rPr lang="cs-CZ" sz="3200" b="0" dirty="0" smtClean="0"/>
            </a:br>
            <a:r>
              <a:rPr lang="cs-CZ" sz="3200" b="0" dirty="0" smtClean="0"/>
              <a:t>Tři králové se přišli </a:t>
            </a:r>
            <a:r>
              <a:rPr lang="cs-CZ" sz="2800" b="0" dirty="0" smtClean="0"/>
              <a:t>poklonit narozenému Ježíškovi</a:t>
            </a:r>
            <a:endParaRPr lang="cs-CZ" sz="2800" b="0" dirty="0"/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48714"/>
            <a:ext cx="5322688" cy="464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2420888"/>
            <a:ext cx="478802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sz="2800" dirty="0"/>
              <a:t>Kašpar</a:t>
            </a:r>
          </a:p>
          <a:p>
            <a:pPr marL="45720" indent="0">
              <a:buNone/>
            </a:pPr>
            <a:endParaRPr lang="cs-CZ" sz="2800" dirty="0"/>
          </a:p>
          <a:p>
            <a:endParaRPr lang="cs-CZ" sz="2800" dirty="0"/>
          </a:p>
          <a:p>
            <a:pPr marL="45720" indent="0">
              <a:buNone/>
            </a:pPr>
            <a:r>
              <a:rPr lang="cs-CZ" sz="2800" dirty="0"/>
              <a:t>Melichar</a:t>
            </a:r>
          </a:p>
          <a:p>
            <a:endParaRPr lang="cs-CZ" sz="2800" dirty="0"/>
          </a:p>
          <a:p>
            <a:endParaRPr lang="cs-CZ" sz="2800" dirty="0"/>
          </a:p>
          <a:p>
            <a:pPr marL="45720" indent="0">
              <a:buNone/>
            </a:pPr>
            <a:r>
              <a:rPr lang="cs-CZ" sz="2800" dirty="0"/>
              <a:t>Baltazar</a:t>
            </a:r>
          </a:p>
        </p:txBody>
      </p:sp>
    </p:spTree>
    <p:extLst>
      <p:ext uri="{BB962C8B-B14F-4D97-AF65-F5344CB8AC3E}">
        <p14:creationId xmlns="" xmlns:p14="http://schemas.microsoft.com/office/powerpoint/2010/main" val="327938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3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3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u="sng" dirty="0">
                <a:solidFill>
                  <a:srgbClr val="FF6600"/>
                </a:solidFill>
              </a:rPr>
              <a:t>Kašpar, Melichar a Baltazar </a:t>
            </a:r>
            <a:r>
              <a:rPr lang="cs-CZ" sz="2800" b="1" u="sng" dirty="0" smtClean="0">
                <a:solidFill>
                  <a:srgbClr val="FF6600"/>
                </a:solidFill>
              </a:rPr>
              <a:t/>
            </a:r>
            <a:br>
              <a:rPr lang="cs-CZ" sz="2800" b="1" u="sng" dirty="0" smtClean="0">
                <a:solidFill>
                  <a:srgbClr val="FF6600"/>
                </a:solidFill>
              </a:rPr>
            </a:br>
            <a:r>
              <a:rPr lang="cs-CZ" sz="2000" dirty="0" smtClean="0"/>
              <a:t>byli </a:t>
            </a:r>
            <a:r>
              <a:rPr lang="cs-CZ" sz="2000" dirty="0"/>
              <a:t>podle legendy králové z Východu, v Bibli jsou však nazýváni mudrci, protože byli velmi moudří a učení. Vyznali se v mnohých vědách i uměních.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Hodně </a:t>
            </a:r>
            <a:r>
              <a:rPr lang="cs-CZ" sz="2000" dirty="0"/>
              <a:t>toho věděli i o hvězdách.</a:t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988840"/>
            <a:ext cx="5403850" cy="405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158380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b="1" dirty="0" smtClean="0">
                <a:solidFill>
                  <a:srgbClr val="FFFF00"/>
                </a:solidFill>
              </a:rPr>
              <a:t>Hvězda nad Betlémem</a:t>
            </a:r>
            <a:endParaRPr lang="cs-CZ" sz="3600" b="1" dirty="0">
              <a:solidFill>
                <a:srgbClr val="FFFF00"/>
              </a:solidFill>
            </a:endParaRPr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29000"/>
            <a:ext cx="5715000" cy="3291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7504" y="980727"/>
            <a:ext cx="792088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dirty="0"/>
              <a:t>Před dvěma tisíci lety tito tři mudrci poznali, právě podle hvězd, že na západ od jejich království se má brzy narodit nový a velmi mocný král. Mudrci se mu chtěli poklonit a přinést mu dary. Naložili proto největší drahocennosti své doby 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– </a:t>
            </a:r>
            <a:r>
              <a:rPr lang="cs-CZ" b="1" u="sng" dirty="0">
                <a:solidFill>
                  <a:srgbClr val="FFFF00"/>
                </a:solidFill>
              </a:rPr>
              <a:t>zlato, kadidlo a </a:t>
            </a:r>
            <a:r>
              <a:rPr lang="cs-CZ" b="1" u="sng" dirty="0" smtClean="0">
                <a:solidFill>
                  <a:srgbClr val="FFFF00"/>
                </a:solidFill>
              </a:rPr>
              <a:t>myrhu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r>
              <a:rPr lang="cs-CZ" dirty="0" smtClean="0"/>
              <a:t> Nasedli </a:t>
            </a:r>
            <a:r>
              <a:rPr lang="cs-CZ" dirty="0"/>
              <a:t>na velbloudy a slony a vydali se na dalekou cestu. Ve dne pražilo horké slunce, karavana proto putovala i v noci a mudrci hledali cestu podle postavení hvězd na noční obloze.</a:t>
            </a:r>
          </a:p>
        </p:txBody>
      </p:sp>
    </p:spTree>
    <p:extLst>
      <p:ext uri="{BB962C8B-B14F-4D97-AF65-F5344CB8AC3E}">
        <p14:creationId xmlns="" xmlns:p14="http://schemas.microsoft.com/office/powerpoint/2010/main" val="48836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1" y="4437113"/>
            <a:ext cx="2880321" cy="57606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56992"/>
            <a:ext cx="4544254" cy="3324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179512" y="260648"/>
            <a:ext cx="4248472" cy="64807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Wingdings 2" charset="2"/>
              <a:buNone/>
            </a:pPr>
            <a:r>
              <a:rPr lang="cs-CZ" b="1" dirty="0" smtClean="0">
                <a:solidFill>
                  <a:srgbClr val="FFFF00"/>
                </a:solidFill>
              </a:rPr>
              <a:t>Tři mudrci </a:t>
            </a:r>
            <a:r>
              <a:rPr lang="cs-CZ" dirty="0" smtClean="0"/>
              <a:t>se zaradovali, když uviděli hvězdu zářící nad městem, vstoupili do něho a spatřili nádherné domy a paláce. Domnívali se, že právě v nich by mohli narozeného krále najít. Hvězda však nezůstala stát, vedla je k městu Betlému. Ale i Betlém zanechali za sebou. Hvězda, která je až dosud vedla, se totiž zastavila až v polích za městem, ve chlévě. Zářila nad místem, kde Josef s Marií našli útočiště a kde teď společně opatrovali narozeného Ježíše. Kašpar, Melichar a Baltazar vešli dovnitř, padli na zem a klaněli se maličkému dítěti v jeslích, protože věřili, že bude velikým králem. Předložili mu své vzácné dary a velmi se radovali.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0648"/>
            <a:ext cx="4536504" cy="3051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11606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7125113" cy="924475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FF00"/>
                </a:solidFill>
              </a:rPr>
              <a:t>Dary tří králů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1052736"/>
            <a:ext cx="23042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Zlato</a:t>
            </a:r>
          </a:p>
          <a:p>
            <a:r>
              <a:rPr lang="cs-CZ" sz="1200" dirty="0" smtClean="0"/>
              <a:t>je měkký </a:t>
            </a:r>
            <a:r>
              <a:rPr lang="cs-CZ" sz="1200" dirty="0"/>
              <a:t>drahý kov žluté barvy. Již od dávnověku byl používán pro výrobu dekorativních předmětů a šperků a jako </a:t>
            </a:r>
            <a:r>
              <a:rPr lang="cs-CZ" sz="1200" dirty="0" smtClean="0"/>
              <a:t>platidlo. Zlato </a:t>
            </a:r>
            <a:r>
              <a:rPr lang="cs-CZ" sz="1200" dirty="0"/>
              <a:t>respektive jeho </a:t>
            </a:r>
            <a:r>
              <a:rPr lang="cs-CZ" sz="1200" dirty="0" smtClean="0"/>
              <a:t>soli jsou </a:t>
            </a:r>
            <a:r>
              <a:rPr lang="cs-CZ" sz="1200" dirty="0"/>
              <a:t>také cenným léčebným prostředkem. Hlavně na klouby. </a:t>
            </a:r>
            <a:r>
              <a:rPr lang="cs-CZ" sz="1200" dirty="0" smtClean="0"/>
              <a:t>Výtažky ze zlata se </a:t>
            </a:r>
            <a:r>
              <a:rPr lang="cs-CZ" sz="1200" dirty="0"/>
              <a:t>mimo jiných tkání vážou v kloubech, kde umí zmírnit </a:t>
            </a:r>
            <a:r>
              <a:rPr lang="cs-CZ" sz="1200" dirty="0" smtClean="0"/>
              <a:t>zánět.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2483769" y="1052736"/>
            <a:ext cx="30243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b="1" dirty="0">
                <a:solidFill>
                  <a:srgbClr val="FFFF00"/>
                </a:solidFill>
              </a:rPr>
              <a:t>Kadidlo </a:t>
            </a:r>
          </a:p>
          <a:p>
            <a:pPr marL="45720" indent="0">
              <a:buNone/>
            </a:pPr>
            <a:r>
              <a:rPr lang="cs-CZ" sz="1200" dirty="0"/>
              <a:t>Vonná směs pryskyřic z stromu kadidlovníku. Po jeho pálení na rozžhaveném dřevěném uhlí vzniká kouř. Účinek je dobrý nejen k navození slavnostní atmosféry, ale hlavně podporuje vnímání. Kadidlo je také účinná dezinfekce vzduchu. Během epidemií moru byly například kadidlem </a:t>
            </a:r>
            <a:r>
              <a:rPr lang="cs-CZ" sz="1200" dirty="0" smtClean="0"/>
              <a:t>vykuřovány domy</a:t>
            </a:r>
            <a:r>
              <a:rPr lang="cs-CZ" sz="1200" dirty="0"/>
              <a:t>. </a:t>
            </a:r>
            <a:r>
              <a:rPr lang="cs-CZ" sz="1200" dirty="0" smtClean="0"/>
              <a:t>Dýmy byly zabíjeny bakterie.</a:t>
            </a:r>
            <a:r>
              <a:rPr lang="cs-CZ" dirty="0" smtClean="0"/>
              <a:t> 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5508105" y="1052736"/>
            <a:ext cx="2634739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b="1" dirty="0">
                <a:solidFill>
                  <a:srgbClr val="FFFF00"/>
                </a:solidFill>
              </a:rPr>
              <a:t>Myrha</a:t>
            </a:r>
            <a:r>
              <a:rPr lang="cs-CZ" b="1" dirty="0"/>
              <a:t> </a:t>
            </a:r>
          </a:p>
          <a:p>
            <a:pPr marL="45720" indent="0">
              <a:buNone/>
            </a:pPr>
            <a:r>
              <a:rPr lang="cs-CZ" sz="1200" dirty="0"/>
              <a:t>Jde o pryskyřici ze stromu myrhovníku, je načervenalé barvy. Tinktura </a:t>
            </a:r>
            <a:r>
              <a:rPr lang="cs-CZ" sz="1200" dirty="0" smtClean="0"/>
              <a:t>má </a:t>
            </a:r>
            <a:r>
              <a:rPr lang="cs-CZ" sz="1200" dirty="0" err="1" smtClean="0"/>
              <a:t>protibolestivé</a:t>
            </a:r>
            <a:r>
              <a:rPr lang="cs-CZ" sz="1200" dirty="0" smtClean="0"/>
              <a:t> </a:t>
            </a:r>
            <a:r>
              <a:rPr lang="cs-CZ" sz="1200" dirty="0"/>
              <a:t>účinky. Myrha tvoří složku parfémů a kadidla a byla velmi ceněna ve starověku a její hodnota byla </a:t>
            </a:r>
            <a:r>
              <a:rPr lang="cs-CZ" sz="1200" dirty="0" smtClean="0"/>
              <a:t> </a:t>
            </a:r>
            <a:r>
              <a:rPr lang="cs-CZ" sz="1200" dirty="0"/>
              <a:t>často větší než její váha ve zlatě. Ve starém Římě byla ceněná na pětinásobek ceny kadidla</a:t>
            </a:r>
          </a:p>
        </p:txBody>
      </p:sp>
      <p:pic>
        <p:nvPicPr>
          <p:cNvPr id="7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08" y="5444124"/>
            <a:ext cx="1740264" cy="1304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770" y="3596867"/>
            <a:ext cx="2246652" cy="1683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446325"/>
            <a:ext cx="1842316" cy="1277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820" y="3638059"/>
            <a:ext cx="2520615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444124"/>
            <a:ext cx="1812000" cy="135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67" y="3844156"/>
            <a:ext cx="1990745" cy="1385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17384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3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8000"/>
                            </p:stCondLst>
                            <p:childTnLst>
                              <p:par>
                                <p:cTn id="2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300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3000"/>
                            </p:stCondLst>
                            <p:childTnLst>
                              <p:par>
                                <p:cTn id="3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8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3000"/>
                            </p:stCondLst>
                            <p:childTnLst>
                              <p:par>
                                <p:cTn id="4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8000"/>
                            </p:stCondLst>
                            <p:childTnLst>
                              <p:par>
                                <p:cTn id="4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3000"/>
                            </p:stCondLst>
                            <p:childTnLst>
                              <p:par>
                                <p:cTn id="5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6000"/>
                            </p:stCondLst>
                            <p:childTnLst>
                              <p:par>
                                <p:cTn id="5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</a:rPr>
              <a:t>Lidové zvyky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07504" y="1700808"/>
            <a:ext cx="3384376" cy="4896544"/>
          </a:xfrm>
        </p:spPr>
        <p:txBody>
          <a:bodyPr>
            <a:normAutofit fontScale="85000" lnSpcReduction="10000"/>
          </a:bodyPr>
          <a:lstStyle/>
          <a:p>
            <a:pPr marL="45720" indent="0">
              <a:buNone/>
            </a:pPr>
            <a:r>
              <a:rPr lang="cs-CZ" dirty="0"/>
              <a:t>Svátek Tří Králů doprovázejí různé lidové zvyky. V České republice i v celé střední Evropě chodí chlapci převlečení za tři krále (třetím bývá černý Baltazar), koledují a žehnají domy - vykuřují vnitřek kadidlem a na dveře svěcenou křídou píší písmena K(C)+</a:t>
            </a:r>
            <a:r>
              <a:rPr lang="cs-CZ" dirty="0" smtClean="0"/>
              <a:t>M+B+ </a:t>
            </a:r>
            <a:r>
              <a:rPr lang="cs-CZ" dirty="0"/>
              <a:t>a aktuální letopočet. Dle tradice to jsou jména oněch králů - Kašpara, Melichara a Baltazara. Zřejmě se však jedná o zkratku latinské věty </a:t>
            </a:r>
            <a:r>
              <a:rPr lang="cs-CZ" b="1" dirty="0" err="1">
                <a:solidFill>
                  <a:srgbClr val="FFFF00"/>
                </a:solidFill>
              </a:rPr>
              <a:t>Christus</a:t>
            </a: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err="1">
                <a:solidFill>
                  <a:srgbClr val="FFFF00"/>
                </a:solidFill>
              </a:rPr>
              <a:t>mansionem</a:t>
            </a: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err="1">
                <a:solidFill>
                  <a:srgbClr val="FFFF00"/>
                </a:solidFill>
              </a:rPr>
              <a:t>benedicat</a:t>
            </a:r>
            <a:r>
              <a:rPr lang="cs-CZ" dirty="0"/>
              <a:t>, </a:t>
            </a:r>
            <a:r>
              <a:rPr lang="cs-CZ" dirty="0" smtClean="0"/>
              <a:t>v překladu - </a:t>
            </a:r>
            <a:r>
              <a:rPr lang="cs-CZ" dirty="0"/>
              <a:t>Kristus žehnej tomuto domu. ). Tři křížky symbolizují N</a:t>
            </a:r>
            <a:r>
              <a:rPr lang="cs-CZ" dirty="0" smtClean="0"/>
              <a:t>ejsvětější trojici tj</a:t>
            </a:r>
            <a:r>
              <a:rPr lang="cs-CZ" dirty="0"/>
              <a:t>. Otce, Syna a Ducha Svatého. Nejsou to tedy znaménka „plus“ mezi iniciálami.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65884">
            <a:off x="6981362" y="5456806"/>
            <a:ext cx="1479154" cy="1109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772816"/>
            <a:ext cx="5184576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059832" y="5805264"/>
            <a:ext cx="37689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K + M + B + 2013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43892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000"/>
                            </p:stCondLst>
                            <p:childTnLst>
                              <p:par>
                                <p:cTn id="1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2805731" cy="2808313"/>
          </a:xfrm>
          <a:solidFill>
            <a:schemeClr val="tx1">
              <a:lumMod val="95000"/>
            </a:schemeClr>
          </a:solidFill>
        </p:spPr>
        <p:txBody>
          <a:bodyPr/>
          <a:lstStyle/>
          <a:p>
            <a:r>
              <a:rPr lang="cs-CZ" sz="1600" b="1" dirty="0">
                <a:solidFill>
                  <a:srgbClr val="FF0000"/>
                </a:solidFill>
              </a:rPr>
              <a:t>Tříkrálový den má i tradici divadelní. Hrají se hry o putování tří králů z Východu do Betléma. </a:t>
            </a:r>
            <a:r>
              <a:rPr lang="cs-CZ" sz="2000" dirty="0">
                <a:solidFill>
                  <a:srgbClr val="FFFF00"/>
                </a:solidFill>
              </a:rPr>
              <a:t/>
            </a:r>
            <a:br>
              <a:rPr lang="cs-CZ" sz="2000" dirty="0">
                <a:solidFill>
                  <a:srgbClr val="FFFF00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Videoodkaz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: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>
                <a:hlinkClick r:id="rId2"/>
              </a:rPr>
              <a:t>http://www.youtube.com/watch?v=kypdnjrMQ3M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3068960"/>
            <a:ext cx="4320480" cy="4104456"/>
          </a:xfrm>
        </p:spPr>
        <p:txBody>
          <a:bodyPr>
            <a:normAutofit/>
          </a:bodyPr>
          <a:lstStyle/>
          <a:p>
            <a:pPr marL="0" lvl="2" indent="0">
              <a:buNone/>
            </a:pPr>
            <a:r>
              <a:rPr lang="cs-CZ" sz="1800" b="1" dirty="0">
                <a:solidFill>
                  <a:srgbClr val="FFFF00"/>
                </a:solidFill>
              </a:rPr>
              <a:t>I na Tři krále se </a:t>
            </a:r>
            <a:r>
              <a:rPr lang="cs-CZ" sz="1800" b="1" u="sng" dirty="0">
                <a:solidFill>
                  <a:srgbClr val="FFFF00"/>
                </a:solidFill>
              </a:rPr>
              <a:t>lilo olovo </a:t>
            </a:r>
            <a:r>
              <a:rPr lang="cs-CZ" sz="1800" b="1" dirty="0">
                <a:solidFill>
                  <a:srgbClr val="FFFF00"/>
                </a:solidFill>
              </a:rPr>
              <a:t>a pouštěly </a:t>
            </a:r>
            <a:r>
              <a:rPr lang="cs-CZ" sz="1800" b="1" u="sng" dirty="0">
                <a:solidFill>
                  <a:srgbClr val="FFFF00"/>
                </a:solidFill>
              </a:rPr>
              <a:t>se skořápky se svíčkami</a:t>
            </a:r>
            <a:r>
              <a:rPr lang="cs-CZ" sz="1800" b="1" dirty="0">
                <a:solidFill>
                  <a:srgbClr val="FFFF00"/>
                </a:solidFill>
              </a:rPr>
              <a:t> jako na Štědrý den. Děvčata se prý omývala sněhem, aby měla v novém roce pleť čistou a bílou jako Panna Marie. Ten, kdo se odvážil ponořit do ledového koryta řeky či potoka, si měl zajistit pevné zdraví. Posvěcená tříkrálová voda vypitá v kostele nalačno měla pomoci od nemocí. </a:t>
            </a:r>
          </a:p>
          <a:p>
            <a:endParaRPr lang="cs-CZ" sz="1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8640"/>
            <a:ext cx="4286250" cy="284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085184"/>
            <a:ext cx="321945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2976"/>
            <a:ext cx="2679831" cy="1607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58333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5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3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000"/>
                            </p:stCondLst>
                            <p:childTnLst>
                              <p:par>
                                <p:cTn id="2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424</TotalTime>
  <Words>617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Winter</vt:lpstr>
      <vt:lpstr>Snímek 1</vt:lpstr>
      <vt:lpstr>Tři králové</vt:lpstr>
      <vt:lpstr>6. ledna  Tři králové se přišli poklonit narozenému Ježíškovi</vt:lpstr>
      <vt:lpstr>Kašpar, Melichar a Baltazar  byli podle legendy králové z Východu, v Bibli jsou však nazýváni mudrci, protože byli velmi moudří a učení. Vyznali se v mnohých vědách i uměních.  Hodně toho věděli i o hvězdách. </vt:lpstr>
      <vt:lpstr>Hvězda nad Betlémem</vt:lpstr>
      <vt:lpstr>Snímek 6</vt:lpstr>
      <vt:lpstr>Dary tří králů</vt:lpstr>
      <vt:lpstr>Lidové zvyky</vt:lpstr>
      <vt:lpstr>Tříkrálový den má i tradici divadelní. Hrají se hry o putování tří králů z Východu do Betléma.   Videoodkaz: http://www.youtube.com/watch?v=kypdnjrMQ3M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Důležitá místa v obci</dc:title>
  <dc:creator>pc</dc:creator>
  <cp:lastModifiedBy>Radek Cuper</cp:lastModifiedBy>
  <cp:revision>59</cp:revision>
  <dcterms:created xsi:type="dcterms:W3CDTF">2012-11-07T15:42:34Z</dcterms:created>
  <dcterms:modified xsi:type="dcterms:W3CDTF">2013-01-10T22:04:29Z</dcterms:modified>
</cp:coreProperties>
</file>