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1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0736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237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5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885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780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92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055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44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87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619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D4B05-07F9-429B-BF8A-364F6FA3FABE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E9DB6-9EC6-4A4B-9B3A-98A228BACF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992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510356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276872"/>
            <a:ext cx="6400800" cy="2448272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dirty="0">
                <a:solidFill>
                  <a:schemeClr val="tx1"/>
                </a:solidFill>
              </a:rPr>
              <a:t>VY_32_INOVACE_01</a:t>
            </a:r>
            <a:r>
              <a:rPr lang="cs-CZ" dirty="0" smtClean="0">
                <a:solidFill>
                  <a:schemeClr val="tx1"/>
                </a:solidFill>
              </a:rPr>
              <a:t>_ </a:t>
            </a:r>
            <a:r>
              <a:rPr lang="cs-CZ" smtClean="0">
                <a:solidFill>
                  <a:schemeClr val="tx1"/>
                </a:solidFill>
              </a:rPr>
              <a:t>Český </a:t>
            </a:r>
            <a:r>
              <a:rPr lang="cs-CZ" smtClean="0">
                <a:solidFill>
                  <a:schemeClr val="tx1"/>
                </a:solidFill>
              </a:rPr>
              <a:t>jazyk_9.ročník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02_Skloňování </a:t>
            </a:r>
            <a:r>
              <a:rPr lang="cs-CZ" dirty="0" smtClean="0">
                <a:solidFill>
                  <a:schemeClr val="tx1"/>
                </a:solidFill>
              </a:rPr>
              <a:t>přídavných </a:t>
            </a:r>
            <a:r>
              <a:rPr lang="cs-CZ" dirty="0" smtClean="0">
                <a:solidFill>
                  <a:schemeClr val="tx1"/>
                </a:solidFill>
              </a:rPr>
              <a:t>jmen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Anotace: Skloňování přídavných jmen, koncovky příd. jmen podle rodu, tvrdá a měkká přídavná jména, materiál slouží k projekci na interaktivní tabuli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69" y="620688"/>
            <a:ext cx="5711825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142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l"/>
            <a:r>
              <a:rPr lang="cs-CZ" sz="2400" b="1" dirty="0" smtClean="0"/>
              <a:t>Přídavná jména</a:t>
            </a:r>
            <a:r>
              <a:rPr lang="cs-CZ" sz="2400" dirty="0" smtClean="0"/>
              <a:t> vyjadřují vlastnosti podstatných jmen a shodují se s nimi v rodě, čísle a pádě. Každé přídavné jméno může vyjádřit </a:t>
            </a:r>
            <a:r>
              <a:rPr lang="cs-CZ" sz="2400" b="1" dirty="0" smtClean="0"/>
              <a:t>trojí rod</a:t>
            </a:r>
            <a:r>
              <a:rPr lang="cs-CZ" sz="2400" dirty="0" smtClean="0"/>
              <a:t>.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502421"/>
            <a:ext cx="8229600" cy="452596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u="sng" dirty="0" smtClean="0">
                <a:solidFill>
                  <a:srgbClr val="FF0000"/>
                </a:solidFill>
              </a:rPr>
              <a:t>Stará</a:t>
            </a:r>
            <a:r>
              <a:rPr lang="cs-CZ" dirty="0" smtClean="0">
                <a:solidFill>
                  <a:srgbClr val="FF0000"/>
                </a:solidFill>
              </a:rPr>
              <a:t> čarodějnice</a:t>
            </a:r>
            <a:r>
              <a:rPr lang="cs-CZ" dirty="0" smtClean="0"/>
              <a:t> se vznášela na </a:t>
            </a:r>
            <a:r>
              <a:rPr lang="cs-CZ" u="sng" dirty="0" smtClean="0">
                <a:solidFill>
                  <a:srgbClr val="00B050"/>
                </a:solidFill>
              </a:rPr>
              <a:t>létajícím</a:t>
            </a:r>
            <a:r>
              <a:rPr lang="cs-CZ" dirty="0" smtClean="0">
                <a:solidFill>
                  <a:srgbClr val="00B050"/>
                </a:solidFill>
              </a:rPr>
              <a:t> koštěti</a:t>
            </a:r>
            <a:r>
              <a:rPr lang="cs-CZ" dirty="0" smtClean="0"/>
              <a:t> nad </a:t>
            </a:r>
            <a:r>
              <a:rPr lang="cs-CZ" u="sng" dirty="0" smtClean="0">
                <a:solidFill>
                  <a:schemeClr val="tx2"/>
                </a:solidFill>
              </a:rPr>
              <a:t>hlubokým</a:t>
            </a:r>
            <a:r>
              <a:rPr lang="cs-CZ" dirty="0" smtClean="0">
                <a:solidFill>
                  <a:schemeClr val="tx2"/>
                </a:solidFill>
              </a:rPr>
              <a:t> lesem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 descr="C:\Users\08D4\AppData\Local\Microsoft\Windows\Temporary Internet Files\Content.IE5\DE4CGPLA\MC9004361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069" y="2360619"/>
            <a:ext cx="1882775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D4\AppData\Local\Microsoft\Windows\Temporary Internet Files\Content.IE5\DE4CGPLA\MC9002937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456" y="3501008"/>
            <a:ext cx="1836738" cy="183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86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K daným obrázkům vytvoř co nejvíce přídavných jmen.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13693"/>
            <a:ext cx="8229600" cy="452596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_________       __________          __________</a:t>
            </a:r>
          </a:p>
          <a:p>
            <a:r>
              <a:rPr lang="cs-CZ" dirty="0" smtClean="0"/>
              <a:t>_________       __________          __________</a:t>
            </a:r>
          </a:p>
          <a:p>
            <a:r>
              <a:rPr lang="cs-CZ" dirty="0" smtClean="0"/>
              <a:t>_________       __________          __________</a:t>
            </a:r>
          </a:p>
          <a:p>
            <a:r>
              <a:rPr lang="cs-CZ" dirty="0" smtClean="0"/>
              <a:t>_________       __________          __________</a:t>
            </a:r>
            <a:endParaRPr lang="cs-CZ" dirty="0"/>
          </a:p>
        </p:txBody>
      </p:sp>
      <p:pic>
        <p:nvPicPr>
          <p:cNvPr id="3074" name="Picture 2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1882775"/>
            <a:ext cx="1819275" cy="166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Program Files (x86)\Microsoft Office\MEDIA\CAGCAT10\j0149627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0" y="1884363"/>
            <a:ext cx="253365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D4\AppData\Local\Microsoft\Windows\Temporary Internet Files\Content.IE5\S7687CZ2\MC9003190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13" y="2247106"/>
            <a:ext cx="1825625" cy="107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16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Podle způsobu skloňování rozlišujeme přídavná jména </a:t>
            </a:r>
            <a:r>
              <a:rPr lang="cs-CZ" sz="2400" b="1" dirty="0" smtClean="0"/>
              <a:t>tvrdá</a:t>
            </a:r>
            <a:r>
              <a:rPr lang="cs-CZ" sz="2400" dirty="0" smtClean="0"/>
              <a:t> a </a:t>
            </a:r>
            <a:r>
              <a:rPr lang="cs-CZ" sz="2400" b="1" dirty="0" smtClean="0"/>
              <a:t>měkká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Přídavná jména </a:t>
            </a:r>
            <a:r>
              <a:rPr lang="cs-CZ" b="1" u="sng" dirty="0" smtClean="0"/>
              <a:t>tvrdá</a:t>
            </a:r>
            <a:r>
              <a:rPr lang="cs-CZ" dirty="0" smtClean="0"/>
              <a:t> mají podle rodu </a:t>
            </a:r>
            <a:r>
              <a:rPr lang="cs-CZ" u="sng" dirty="0" smtClean="0"/>
              <a:t>trojí koncovku</a:t>
            </a:r>
            <a:r>
              <a:rPr lang="cs-CZ" dirty="0" smtClean="0"/>
              <a:t>:</a:t>
            </a:r>
          </a:p>
          <a:p>
            <a:r>
              <a:rPr lang="cs-CZ" dirty="0" smtClean="0"/>
              <a:t>Rod mužský             - ý             mladý muž</a:t>
            </a:r>
          </a:p>
          <a:p>
            <a:r>
              <a:rPr lang="cs-CZ" dirty="0"/>
              <a:t> </a:t>
            </a:r>
            <a:r>
              <a:rPr lang="cs-CZ" dirty="0" smtClean="0"/>
              <a:t>       ženský              - á             mladá žena</a:t>
            </a:r>
          </a:p>
          <a:p>
            <a:r>
              <a:rPr lang="cs-CZ" dirty="0"/>
              <a:t> </a:t>
            </a:r>
            <a:r>
              <a:rPr lang="cs-CZ" dirty="0" smtClean="0"/>
              <a:t>       střední             - é             mladé žito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958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Přídavná jména </a:t>
            </a:r>
            <a:r>
              <a:rPr lang="cs-CZ" b="1" u="sng" dirty="0" smtClean="0"/>
              <a:t>měkká</a:t>
            </a:r>
            <a:r>
              <a:rPr lang="cs-CZ" dirty="0" smtClean="0"/>
              <a:t> mají pro všechny tři rody </a:t>
            </a:r>
            <a:r>
              <a:rPr lang="cs-CZ" b="1" u="sng" dirty="0" smtClean="0"/>
              <a:t>jednu koncovku.</a:t>
            </a:r>
          </a:p>
          <a:p>
            <a:endParaRPr lang="cs-CZ" dirty="0"/>
          </a:p>
          <a:p>
            <a:r>
              <a:rPr lang="cs-CZ" dirty="0" smtClean="0"/>
              <a:t>rod mužský               - í             jarní den</a:t>
            </a:r>
          </a:p>
          <a:p>
            <a:r>
              <a:rPr lang="cs-CZ" dirty="0"/>
              <a:t> </a:t>
            </a:r>
            <a:r>
              <a:rPr lang="cs-CZ" dirty="0" smtClean="0"/>
              <a:t>       ženský                - í             jarní noc</a:t>
            </a:r>
          </a:p>
          <a:p>
            <a:r>
              <a:rPr lang="cs-CZ" dirty="0"/>
              <a:t> </a:t>
            </a:r>
            <a:r>
              <a:rPr lang="cs-CZ" dirty="0" smtClean="0"/>
              <a:t>       střední                - í            jarní ráno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36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Barevně rozliš tvrdá a měkká přídavná jména.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úzké údolí                      starý most</a:t>
            </a:r>
          </a:p>
          <a:p>
            <a:r>
              <a:rPr lang="cs-CZ" dirty="0" smtClean="0"/>
              <a:t>ptačí hnízdo                   červený šátek</a:t>
            </a:r>
          </a:p>
          <a:p>
            <a:r>
              <a:rPr lang="cs-CZ" dirty="0" smtClean="0"/>
              <a:t>vzdálené město             vosí hnízdo</a:t>
            </a:r>
          </a:p>
          <a:p>
            <a:r>
              <a:rPr lang="cs-CZ" dirty="0" smtClean="0"/>
              <a:t>severní vítr                     staletý strom</a:t>
            </a:r>
          </a:p>
          <a:p>
            <a:r>
              <a:rPr lang="cs-CZ" dirty="0" smtClean="0"/>
              <a:t>suchá větev                    jarní květina</a:t>
            </a:r>
          </a:p>
          <a:p>
            <a:r>
              <a:rPr lang="cs-CZ" dirty="0" smtClean="0"/>
              <a:t>výborný žák                    letní den</a:t>
            </a:r>
          </a:p>
          <a:p>
            <a:r>
              <a:rPr lang="cs-CZ" dirty="0" smtClean="0"/>
              <a:t>rozvodněná řeka           rybí polévka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59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>Citace</a:t>
            </a:r>
            <a:r>
              <a:rPr lang="cs-CZ" sz="2700" dirty="0"/>
              <a:t>: Použité ilustrace: </a:t>
            </a:r>
            <a:r>
              <a:rPr lang="cs-CZ" sz="2700" dirty="0">
                <a:hlinkClick r:id="rId2"/>
              </a:rPr>
              <a:t>www.office.microsoft.com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Řešení</a:t>
            </a:r>
            <a:r>
              <a:rPr lang="cs-CZ" sz="2000" dirty="0"/>
              <a:t>: </a:t>
            </a:r>
            <a:endParaRPr lang="cs-CZ" sz="2000" dirty="0" smtClean="0"/>
          </a:p>
          <a:p>
            <a:r>
              <a:rPr lang="cs-CZ" sz="2000" dirty="0" smtClean="0">
                <a:solidFill>
                  <a:srgbClr val="FF0000"/>
                </a:solidFill>
              </a:rPr>
              <a:t>úzké</a:t>
            </a:r>
            <a:r>
              <a:rPr lang="cs-CZ" sz="2000" dirty="0" smtClean="0"/>
              <a:t> </a:t>
            </a:r>
            <a:r>
              <a:rPr lang="cs-CZ" sz="2000" dirty="0"/>
              <a:t>údolí                      </a:t>
            </a:r>
            <a:r>
              <a:rPr lang="cs-CZ" sz="2000" dirty="0">
                <a:solidFill>
                  <a:srgbClr val="FF0000"/>
                </a:solidFill>
              </a:rPr>
              <a:t>starý</a:t>
            </a:r>
            <a:r>
              <a:rPr lang="cs-CZ" sz="2000" dirty="0"/>
              <a:t> most</a:t>
            </a:r>
          </a:p>
          <a:p>
            <a:r>
              <a:rPr lang="cs-CZ" sz="2000" u="sng" dirty="0"/>
              <a:t>ptačí</a:t>
            </a:r>
            <a:r>
              <a:rPr lang="cs-CZ" sz="2000" dirty="0"/>
              <a:t> hnízdo                   </a:t>
            </a:r>
            <a:r>
              <a:rPr lang="cs-CZ" sz="2000" dirty="0">
                <a:solidFill>
                  <a:srgbClr val="FF0000"/>
                </a:solidFill>
              </a:rPr>
              <a:t>červený</a:t>
            </a:r>
            <a:r>
              <a:rPr lang="cs-CZ" sz="2000" dirty="0"/>
              <a:t> šátek</a:t>
            </a:r>
          </a:p>
          <a:p>
            <a:r>
              <a:rPr lang="cs-CZ" sz="2000" dirty="0">
                <a:solidFill>
                  <a:srgbClr val="FF0000"/>
                </a:solidFill>
              </a:rPr>
              <a:t>vzdálené</a:t>
            </a:r>
            <a:r>
              <a:rPr lang="cs-CZ" sz="2000" dirty="0"/>
              <a:t> město             </a:t>
            </a:r>
            <a:r>
              <a:rPr lang="cs-CZ" sz="2000" u="sng" dirty="0"/>
              <a:t>vosí </a:t>
            </a:r>
            <a:r>
              <a:rPr lang="cs-CZ" sz="2000" dirty="0"/>
              <a:t>hnízdo</a:t>
            </a:r>
          </a:p>
          <a:p>
            <a:r>
              <a:rPr lang="cs-CZ" sz="2000" u="sng" dirty="0"/>
              <a:t>severní</a:t>
            </a:r>
            <a:r>
              <a:rPr lang="cs-CZ" sz="2000" dirty="0"/>
              <a:t> vítr                     </a:t>
            </a:r>
            <a:r>
              <a:rPr lang="cs-CZ" sz="2000" dirty="0">
                <a:solidFill>
                  <a:srgbClr val="FF0000"/>
                </a:solidFill>
              </a:rPr>
              <a:t>staletý</a:t>
            </a:r>
            <a:r>
              <a:rPr lang="cs-CZ" sz="2000" dirty="0"/>
              <a:t> strom</a:t>
            </a:r>
          </a:p>
          <a:p>
            <a:r>
              <a:rPr lang="cs-CZ" sz="2000" dirty="0">
                <a:solidFill>
                  <a:srgbClr val="FF0000"/>
                </a:solidFill>
              </a:rPr>
              <a:t>suchá</a:t>
            </a:r>
            <a:r>
              <a:rPr lang="cs-CZ" sz="2000" dirty="0"/>
              <a:t> větev                    </a:t>
            </a:r>
            <a:r>
              <a:rPr lang="cs-CZ" sz="2000" u="sng" dirty="0"/>
              <a:t>jarní</a:t>
            </a:r>
            <a:r>
              <a:rPr lang="cs-CZ" sz="2000" dirty="0"/>
              <a:t> květina</a:t>
            </a:r>
          </a:p>
          <a:p>
            <a:r>
              <a:rPr lang="cs-CZ" sz="2000" dirty="0">
                <a:solidFill>
                  <a:srgbClr val="FF0000"/>
                </a:solidFill>
              </a:rPr>
              <a:t>výborný</a:t>
            </a:r>
            <a:r>
              <a:rPr lang="cs-CZ" sz="2000" dirty="0"/>
              <a:t> žák                    </a:t>
            </a:r>
            <a:r>
              <a:rPr lang="cs-CZ" sz="2000" u="sng" dirty="0"/>
              <a:t>letní</a:t>
            </a:r>
            <a:r>
              <a:rPr lang="cs-CZ" sz="2000" dirty="0"/>
              <a:t> den</a:t>
            </a:r>
          </a:p>
          <a:p>
            <a:r>
              <a:rPr lang="cs-CZ" sz="2000" dirty="0">
                <a:solidFill>
                  <a:srgbClr val="FF0000"/>
                </a:solidFill>
              </a:rPr>
              <a:t>rozvodněná </a:t>
            </a:r>
            <a:r>
              <a:rPr lang="cs-CZ" sz="2000" dirty="0"/>
              <a:t>řeka           </a:t>
            </a:r>
            <a:r>
              <a:rPr lang="cs-CZ" sz="2000" u="sng" dirty="0"/>
              <a:t>rybí </a:t>
            </a:r>
            <a:r>
              <a:rPr lang="cs-CZ" sz="2000" dirty="0"/>
              <a:t>polévka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67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243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Přídavná jména vyjadřují vlastnosti podstatných jmen a shodují se s nimi v rodě, čísle a pádě. Každé přídavné jméno může vyjádřit trojí rod.</vt:lpstr>
      <vt:lpstr>K daným obrázkům vytvoř co nejvíce přídavných jmen.</vt:lpstr>
      <vt:lpstr>Podle způsobu skloňování rozlišujeme přídavná jména tvrdá a měkká.</vt:lpstr>
      <vt:lpstr>Prezentace aplikace PowerPoint</vt:lpstr>
      <vt:lpstr>Barevně rozliš tvrdá a měkká přídavná jména.</vt:lpstr>
      <vt:lpstr>Citace: Použité ilustrace: www.office.microsoft.com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15</cp:revision>
  <dcterms:created xsi:type="dcterms:W3CDTF">2011-06-20T10:15:05Z</dcterms:created>
  <dcterms:modified xsi:type="dcterms:W3CDTF">2011-12-21T07:29:52Z</dcterms:modified>
</cp:coreProperties>
</file>