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17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jazyk_7.ročník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smtClean="0">
                <a:solidFill>
                  <a:schemeClr val="tx1"/>
                </a:solidFill>
              </a:rPr>
              <a:t>03_Stavba slov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Tvorba slov pomocí kořene slova, předpony a přípony,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404664"/>
            <a:ext cx="81872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Stavba slov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467544" y="1675656"/>
            <a:ext cx="818720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Příbuzná slova spolu souvisejí a mají vždy společnou část – KOŘEN.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3105835"/>
            <a:ext cx="81872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u</a:t>
            </a:r>
            <a:r>
              <a:rPr lang="cs-CZ" sz="2800" b="1" dirty="0" smtClean="0"/>
              <a:t>vař                             </a:t>
            </a:r>
            <a:r>
              <a:rPr lang="cs-CZ" sz="2800" dirty="0" smtClean="0"/>
              <a:t>na</a:t>
            </a:r>
            <a:r>
              <a:rPr lang="cs-CZ" sz="2800" b="1" dirty="0" smtClean="0"/>
              <a:t>hlas                          </a:t>
            </a:r>
            <a:r>
              <a:rPr lang="cs-CZ" sz="2800" dirty="0" smtClean="0"/>
              <a:t>pře</a:t>
            </a:r>
            <a:r>
              <a:rPr lang="cs-CZ" sz="2800" b="1" dirty="0" smtClean="0"/>
              <a:t>nos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vař</a:t>
            </a:r>
            <a:r>
              <a:rPr lang="cs-CZ" sz="2800" dirty="0" smtClean="0"/>
              <a:t>it                              </a:t>
            </a:r>
            <a:r>
              <a:rPr lang="cs-CZ" sz="2800" b="1" dirty="0" smtClean="0"/>
              <a:t>hlas</a:t>
            </a:r>
            <a:r>
              <a:rPr lang="cs-CZ" sz="2800" dirty="0" smtClean="0"/>
              <a:t>itý                            </a:t>
            </a:r>
            <a:r>
              <a:rPr lang="cs-CZ" sz="2800" b="1" dirty="0" smtClean="0"/>
              <a:t>nos</a:t>
            </a:r>
            <a:r>
              <a:rPr lang="cs-CZ" sz="2800" dirty="0" smtClean="0"/>
              <a:t>it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</a:t>
            </a:r>
            <a:r>
              <a:rPr lang="cs-CZ" sz="2800" b="1" dirty="0" smtClean="0"/>
              <a:t>vař</a:t>
            </a:r>
            <a:r>
              <a:rPr lang="cs-CZ" sz="2800" dirty="0" smtClean="0"/>
              <a:t>eno                     vě</a:t>
            </a:r>
            <a:r>
              <a:rPr lang="cs-CZ" sz="2800" b="1" dirty="0" smtClean="0"/>
              <a:t>hlas</a:t>
            </a:r>
            <a:r>
              <a:rPr lang="cs-CZ" sz="2800" dirty="0" smtClean="0"/>
              <a:t>ný                        vý</a:t>
            </a:r>
            <a:r>
              <a:rPr lang="cs-CZ" sz="2800" b="1" dirty="0" smtClean="0"/>
              <a:t>nos</a:t>
            </a:r>
            <a:r>
              <a:rPr lang="cs-CZ" sz="2800" dirty="0" smtClean="0"/>
              <a:t>ný             </a:t>
            </a:r>
          </a:p>
          <a:p>
            <a:r>
              <a:rPr lang="cs-CZ" sz="2800" dirty="0" smtClean="0"/>
              <a:t>                        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11560" y="4797152"/>
            <a:ext cx="8043192" cy="18848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  ř  e  |  </a:t>
            </a:r>
            <a:r>
              <a:rPr lang="cs-CZ" sz="3200" b="1" dirty="0" smtClean="0">
                <a:solidFill>
                  <a:schemeClr val="tx1"/>
                </a:solidFill>
              </a:rPr>
              <a:t>k  ř  i  k  </a:t>
            </a:r>
            <a:r>
              <a:rPr lang="cs-CZ" sz="3200" dirty="0" smtClean="0">
                <a:solidFill>
                  <a:schemeClr val="tx1"/>
                </a:solidFill>
              </a:rPr>
              <a:t>|  o  v  a  t </a:t>
            </a:r>
          </a:p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Předponová část                                   kořen                                        příponová část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předpona                                  slovní základ                                         přípona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0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p  ř  e  |  </a:t>
            </a:r>
            <a:r>
              <a:rPr lang="cs-CZ" b="1" dirty="0"/>
              <a:t>k  ř  i  k  </a:t>
            </a:r>
            <a:r>
              <a:rPr lang="cs-CZ" dirty="0"/>
              <a:t>|  o  v  a  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Předponová část                                   kořen                                        příponová část</a:t>
            </a:r>
          </a:p>
          <a:p>
            <a:pPr marL="0" indent="0">
              <a:buNone/>
            </a:pPr>
            <a:r>
              <a:rPr lang="cs-CZ" sz="1800" dirty="0"/>
              <a:t>       předpona                                  slovní základ                                         přípona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2828836"/>
            <a:ext cx="82089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KOŘEN </a:t>
            </a:r>
            <a:r>
              <a:rPr lang="cs-CZ" sz="2400" dirty="0" smtClean="0"/>
              <a:t>– část slova, která je společná všem příbuzným slovům</a:t>
            </a:r>
          </a:p>
          <a:p>
            <a:endParaRPr lang="cs-CZ" sz="2400" b="1" dirty="0"/>
          </a:p>
          <a:p>
            <a:r>
              <a:rPr lang="cs-CZ" sz="2400" b="1" dirty="0" smtClean="0"/>
              <a:t>SLOVNÍ ZÁKLAD </a:t>
            </a:r>
            <a:r>
              <a:rPr lang="cs-CZ" sz="2400" dirty="0" smtClean="0"/>
              <a:t>– část slova, od které se tvoří slova</a:t>
            </a:r>
          </a:p>
          <a:p>
            <a:endParaRPr lang="cs-CZ" sz="2400" b="1" dirty="0"/>
          </a:p>
          <a:p>
            <a:r>
              <a:rPr lang="cs-CZ" sz="2400" b="1" dirty="0" smtClean="0"/>
              <a:t>PŘEDPONA </a:t>
            </a:r>
            <a:r>
              <a:rPr lang="cs-CZ" sz="2400" dirty="0" smtClean="0"/>
              <a:t>– část slova před kořenem</a:t>
            </a:r>
          </a:p>
          <a:p>
            <a:endParaRPr lang="cs-CZ" sz="2400" b="1" dirty="0"/>
          </a:p>
          <a:p>
            <a:r>
              <a:rPr lang="cs-CZ" sz="2400" b="1" dirty="0" smtClean="0"/>
              <a:t>PŘÍPONA</a:t>
            </a:r>
            <a:r>
              <a:rPr lang="cs-CZ" sz="2400" dirty="0" smtClean="0"/>
              <a:t> – ČÁST SLOVA ZA KOŘENEM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94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Roztřiďte slova do sloupečků podle slovního základu: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56792" y="278092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zahradník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3635896" y="278092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928192" y="386104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lékárna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956792" y="5127670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porybný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6215462" y="273276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lékárnice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3635896" y="386104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rybář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156176" y="3864674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rybářské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635896" y="5127670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hradby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83351" y="5127670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léky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956792" y="155679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rybník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635896" y="164208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ohrada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6163733" y="1673214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zahrada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328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90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U každého slova označte kořen: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956792" y="155679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rybník</a:t>
            </a:r>
            <a:endParaRPr lang="cs-CZ" sz="2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4931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91880" y="1656300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lékař</a:t>
            </a:r>
            <a:endParaRPr lang="cs-CZ" sz="24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762000" y="16455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616583" y="5250904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ohrada</a:t>
            </a:r>
            <a:endParaRPr lang="cs-CZ" sz="2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914400" y="17979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26319" y="386104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hradby</a:t>
            </a:r>
            <a:endParaRPr lang="cs-CZ" sz="24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066800" y="19503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26560" y="277599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zahradník</a:t>
            </a:r>
            <a:endParaRPr lang="cs-CZ" sz="2400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22605" y="14931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526319" y="164556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zahrada</a:t>
            </a:r>
            <a:endParaRPr lang="cs-CZ" sz="24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609600" y="14931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109192" y="292402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rybář</a:t>
            </a:r>
            <a:endParaRPr lang="cs-CZ" sz="24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762000" y="16455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96680" y="5373216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lékárnice</a:t>
            </a:r>
            <a:endParaRPr lang="cs-CZ" sz="2400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914400" y="17979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644280" y="401344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léky</a:t>
            </a:r>
            <a:endParaRPr lang="cs-CZ" sz="2400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1066800" y="19503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574232" y="2753366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lékárna</a:t>
            </a:r>
            <a:endParaRPr lang="cs-CZ" sz="2400" dirty="0"/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609600" y="1493168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1042717" y="4075793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porybný</a:t>
            </a:r>
            <a:endParaRPr lang="cs-CZ" sz="2400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609600" y="5250904"/>
            <a:ext cx="8229600" cy="504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1109192" y="5466928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rybářské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786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421884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</a:t>
            </a:r>
            <a:r>
              <a:rPr lang="cs-CZ" u="sng" dirty="0" smtClean="0"/>
              <a:t>ryb</a:t>
            </a:r>
            <a:r>
              <a:rPr lang="cs-CZ" dirty="0" smtClean="0"/>
              <a:t>ník, </a:t>
            </a:r>
            <a:r>
              <a:rPr lang="cs-CZ" u="sng" dirty="0" smtClean="0"/>
              <a:t>ryb</a:t>
            </a:r>
            <a:r>
              <a:rPr lang="cs-CZ" dirty="0" smtClean="0"/>
              <a:t>ář, po</a:t>
            </a:r>
            <a:r>
              <a:rPr lang="cs-CZ" u="sng" dirty="0" smtClean="0"/>
              <a:t>ryb</a:t>
            </a:r>
            <a:r>
              <a:rPr lang="cs-CZ" dirty="0" smtClean="0"/>
              <a:t>ný, </a:t>
            </a:r>
            <a:r>
              <a:rPr lang="cs-CZ" u="sng" dirty="0" smtClean="0"/>
              <a:t>ryb</a:t>
            </a:r>
            <a:r>
              <a:rPr lang="cs-CZ" dirty="0" smtClean="0"/>
              <a:t>ářské </a:t>
            </a:r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u="sng" dirty="0" smtClean="0"/>
              <a:t>lék</a:t>
            </a:r>
            <a:r>
              <a:rPr lang="cs-CZ" dirty="0" smtClean="0"/>
              <a:t>ař, </a:t>
            </a:r>
            <a:r>
              <a:rPr lang="cs-CZ" u="sng" dirty="0" smtClean="0"/>
              <a:t>lék</a:t>
            </a:r>
            <a:r>
              <a:rPr lang="cs-CZ" dirty="0" smtClean="0"/>
              <a:t>árna, </a:t>
            </a:r>
            <a:r>
              <a:rPr lang="cs-CZ" u="sng" dirty="0" smtClean="0"/>
              <a:t>lék</a:t>
            </a:r>
            <a:r>
              <a:rPr lang="cs-CZ" dirty="0" smtClean="0"/>
              <a:t>y, </a:t>
            </a:r>
            <a:r>
              <a:rPr lang="cs-CZ" u="sng" dirty="0" smtClean="0"/>
              <a:t>lék</a:t>
            </a:r>
            <a:r>
              <a:rPr lang="cs-CZ" dirty="0" smtClean="0"/>
              <a:t>árnice</a:t>
            </a:r>
          </a:p>
          <a:p>
            <a:r>
              <a:rPr lang="cs-CZ" dirty="0"/>
              <a:t> </a:t>
            </a:r>
            <a:r>
              <a:rPr lang="cs-CZ" dirty="0" smtClean="0"/>
              <a:t>             za</a:t>
            </a:r>
            <a:r>
              <a:rPr lang="cs-CZ" u="sng" dirty="0" smtClean="0"/>
              <a:t>hrad</a:t>
            </a:r>
            <a:r>
              <a:rPr lang="cs-CZ" dirty="0" smtClean="0"/>
              <a:t>a, za</a:t>
            </a:r>
            <a:r>
              <a:rPr lang="cs-CZ" u="sng" dirty="0" smtClean="0"/>
              <a:t>hrad</a:t>
            </a:r>
            <a:r>
              <a:rPr lang="cs-CZ" dirty="0" smtClean="0"/>
              <a:t>ník, o</a:t>
            </a:r>
            <a:r>
              <a:rPr lang="cs-CZ" u="sng" dirty="0" smtClean="0"/>
              <a:t>hrad</a:t>
            </a:r>
            <a:r>
              <a:rPr lang="cs-CZ" dirty="0" smtClean="0"/>
              <a:t>a, </a:t>
            </a:r>
            <a:r>
              <a:rPr lang="cs-CZ" u="sng" dirty="0" smtClean="0"/>
              <a:t>hrad</a:t>
            </a:r>
            <a:r>
              <a:rPr lang="cs-CZ" dirty="0" smtClean="0"/>
              <a:t>by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93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207</Words>
  <Application>Microsoft Office PowerPoint</Application>
  <PresentationFormat>Předvádění na obrazovce (4:3)</PresentationFormat>
  <Paragraphs>68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  ř  e  |  k  ř  i  k  |  o  v  a  t </vt:lpstr>
      <vt:lpstr>Roztřiďte slova do sloupečků podle slovního základu:</vt:lpstr>
      <vt:lpstr>U každého slova označte kořen: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29</cp:revision>
  <dcterms:created xsi:type="dcterms:W3CDTF">2011-06-19T09:19:17Z</dcterms:created>
  <dcterms:modified xsi:type="dcterms:W3CDTF">2011-12-21T07:30:40Z</dcterms:modified>
</cp:coreProperties>
</file>