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4789768-F5F4-4A4B-885F-996867BDCF92}" type="datetimeFigureOut">
              <a:rPr lang="cs-CZ" smtClean="0"/>
              <a:t>21.12.2011</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A38BFB-6EC7-4457-999D-A19B1A8B8597}" type="slidenum">
              <a:rPr lang="cs-CZ" smtClean="0"/>
              <a:t>‹#›</a:t>
            </a:fld>
            <a:endParaRPr lang="cs-CZ"/>
          </a:p>
        </p:txBody>
      </p:sp>
    </p:spTree>
    <p:extLst>
      <p:ext uri="{BB962C8B-B14F-4D97-AF65-F5344CB8AC3E}">
        <p14:creationId xmlns:p14="http://schemas.microsoft.com/office/powerpoint/2010/main" val="164681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DEA38BFB-6EC7-4457-999D-A19B1A8B8597}" type="slidenum">
              <a:rPr lang="cs-CZ" smtClean="0"/>
              <a:t>3</a:t>
            </a:fld>
            <a:endParaRPr lang="cs-CZ"/>
          </a:p>
        </p:txBody>
      </p:sp>
    </p:spTree>
    <p:extLst>
      <p:ext uri="{BB962C8B-B14F-4D97-AF65-F5344CB8AC3E}">
        <p14:creationId xmlns:p14="http://schemas.microsoft.com/office/powerpoint/2010/main" val="39285168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92F1F3E-BFB1-4129-BFF5-30CCCC06F1B9}" type="datetimeFigureOut">
              <a:rPr lang="cs-CZ" smtClean="0"/>
              <a:t>21.12.2011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2055200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92F1F3E-BFB1-4129-BFF5-30CCCC06F1B9}" type="datetimeFigureOut">
              <a:rPr lang="cs-CZ" smtClean="0"/>
              <a:t>21.12.2011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2828009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92F1F3E-BFB1-4129-BFF5-30CCCC06F1B9}" type="datetimeFigureOut">
              <a:rPr lang="cs-CZ" smtClean="0"/>
              <a:t>21.12.2011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899023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92F1F3E-BFB1-4129-BFF5-30CCCC06F1B9}" type="datetimeFigureOut">
              <a:rPr lang="cs-CZ" smtClean="0"/>
              <a:t>21.12.2011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1710286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92F1F3E-BFB1-4129-BFF5-30CCCC06F1B9}" type="datetimeFigureOut">
              <a:rPr lang="cs-CZ" smtClean="0"/>
              <a:t>21.12.2011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776349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92F1F3E-BFB1-4129-BFF5-30CCCC06F1B9}" type="datetimeFigureOut">
              <a:rPr lang="cs-CZ" smtClean="0"/>
              <a:t>21.12.2011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2716519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92F1F3E-BFB1-4129-BFF5-30CCCC06F1B9}" type="datetimeFigureOut">
              <a:rPr lang="cs-CZ" smtClean="0"/>
              <a:t>21.12.2011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2282214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92F1F3E-BFB1-4129-BFF5-30CCCC06F1B9}" type="datetimeFigureOut">
              <a:rPr lang="cs-CZ" smtClean="0"/>
              <a:t>21.12.2011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1355485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92F1F3E-BFB1-4129-BFF5-30CCCC06F1B9}" type="datetimeFigureOut">
              <a:rPr lang="cs-CZ" smtClean="0"/>
              <a:t>21.12.2011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1701911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92F1F3E-BFB1-4129-BFF5-30CCCC06F1B9}" type="datetimeFigureOut">
              <a:rPr lang="cs-CZ" smtClean="0"/>
              <a:t>21.12.2011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4167344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92F1F3E-BFB1-4129-BFF5-30CCCC06F1B9}" type="datetimeFigureOut">
              <a:rPr lang="cs-CZ" smtClean="0"/>
              <a:t>21.12.2011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3628031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2F1F3E-BFB1-4129-BFF5-30CCCC06F1B9}" type="datetimeFigureOut">
              <a:rPr lang="cs-CZ" smtClean="0"/>
              <a:t>21.12.2011</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DCC4C2-41F6-4F0C-9D0F-A2DFEA9C94E0}" type="slidenum">
              <a:rPr lang="cs-CZ" smtClean="0"/>
              <a:t>‹#›</a:t>
            </a:fld>
            <a:endParaRPr lang="cs-CZ"/>
          </a:p>
        </p:txBody>
      </p:sp>
    </p:spTree>
    <p:extLst>
      <p:ext uri="{BB962C8B-B14F-4D97-AF65-F5344CB8AC3E}">
        <p14:creationId xmlns:p14="http://schemas.microsoft.com/office/powerpoint/2010/main" val="20020597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899592" y="332656"/>
            <a:ext cx="7772400" cy="1470025"/>
          </a:xfrm>
        </p:spPr>
        <p:txBody>
          <a:bodyPr>
            <a:normAutofit/>
          </a:bodyPr>
          <a:lstStyle/>
          <a:p>
            <a:endParaRPr lang="cs-CZ" sz="1600" dirty="0"/>
          </a:p>
        </p:txBody>
      </p:sp>
      <p:sp>
        <p:nvSpPr>
          <p:cNvPr id="3" name="Podnadpis 2"/>
          <p:cNvSpPr>
            <a:spLocks noGrp="1"/>
          </p:cNvSpPr>
          <p:nvPr>
            <p:ph type="subTitle" idx="1"/>
          </p:nvPr>
        </p:nvSpPr>
        <p:spPr>
          <a:xfrm>
            <a:off x="1475656" y="2348880"/>
            <a:ext cx="6400800" cy="3528392"/>
          </a:xfrm>
        </p:spPr>
        <p:txBody>
          <a:bodyPr>
            <a:normAutofit/>
          </a:bodyPr>
          <a:lstStyle/>
          <a:p>
            <a:r>
              <a:rPr lang="cs-CZ" sz="2000" dirty="0" smtClean="0">
                <a:solidFill>
                  <a:schemeClr val="tx1"/>
                </a:solidFill>
              </a:rPr>
              <a:t>Základní škola, Hrádek 203</a:t>
            </a:r>
          </a:p>
          <a:p>
            <a:r>
              <a:rPr lang="cs-CZ" sz="2000" dirty="0" smtClean="0">
                <a:solidFill>
                  <a:schemeClr val="tx1"/>
                </a:solidFill>
              </a:rPr>
              <a:t>Projekt: CZ.1.07/1.400/21.1220</a:t>
            </a:r>
          </a:p>
          <a:p>
            <a:r>
              <a:rPr lang="cs-CZ" sz="2000" dirty="0">
                <a:solidFill>
                  <a:schemeClr val="tx1"/>
                </a:solidFill>
              </a:rPr>
              <a:t>VY_32_INOVACE_01_Český </a:t>
            </a:r>
            <a:r>
              <a:rPr lang="cs-CZ" sz="2000" dirty="0" smtClean="0">
                <a:solidFill>
                  <a:schemeClr val="tx1"/>
                </a:solidFill>
              </a:rPr>
              <a:t>jazyk_7.ročník </a:t>
            </a:r>
            <a:endParaRPr lang="cs-CZ" sz="2000" dirty="0" smtClean="0">
              <a:solidFill>
                <a:schemeClr val="tx1"/>
              </a:solidFill>
            </a:endParaRPr>
          </a:p>
          <a:p>
            <a:r>
              <a:rPr lang="cs-CZ" sz="2000" smtClean="0">
                <a:solidFill>
                  <a:schemeClr val="tx1"/>
                </a:solidFill>
              </a:rPr>
              <a:t>05_Předložky </a:t>
            </a:r>
            <a:r>
              <a:rPr lang="cs-CZ" sz="2000" smtClean="0">
                <a:solidFill>
                  <a:schemeClr val="tx1"/>
                </a:solidFill>
              </a:rPr>
              <a:t>a </a:t>
            </a:r>
            <a:r>
              <a:rPr lang="cs-CZ" sz="2000" smtClean="0">
                <a:solidFill>
                  <a:schemeClr val="tx1"/>
                </a:solidFill>
              </a:rPr>
              <a:t>předpony</a:t>
            </a:r>
            <a:endParaRPr lang="cs-CZ" sz="2000" dirty="0" smtClean="0">
              <a:solidFill>
                <a:schemeClr val="tx1"/>
              </a:solidFill>
            </a:endParaRPr>
          </a:p>
          <a:p>
            <a:r>
              <a:rPr lang="cs-CZ" sz="2000" dirty="0" smtClean="0">
                <a:solidFill>
                  <a:schemeClr val="tx1"/>
                </a:solidFill>
              </a:rPr>
              <a:t>Autor: Mgr. Jana Štruncová</a:t>
            </a:r>
          </a:p>
          <a:p>
            <a:r>
              <a:rPr lang="cs-CZ" sz="2000" dirty="0" smtClean="0">
                <a:solidFill>
                  <a:schemeClr val="tx1"/>
                </a:solidFill>
              </a:rPr>
              <a:t>Anotace: Rozlišení a psaní předpon a předložek, materiál slouží k projekci na interaktivní tabuli</a:t>
            </a:r>
          </a:p>
          <a:p>
            <a:endParaRPr lang="cs-CZ" sz="2000" dirty="0" smtClean="0"/>
          </a:p>
          <a:p>
            <a:endParaRPr lang="cs-CZ" dirty="0"/>
          </a:p>
        </p:txBody>
      </p:sp>
      <p:pic>
        <p:nvPicPr>
          <p:cNvPr id="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3152" y="476672"/>
            <a:ext cx="5715000" cy="1247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399558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332656"/>
            <a:ext cx="8229600" cy="936104"/>
          </a:xfrm>
          <a:solidFill>
            <a:schemeClr val="accent1"/>
          </a:solidFill>
        </p:spPr>
        <p:txBody>
          <a:bodyPr/>
          <a:lstStyle/>
          <a:p>
            <a:r>
              <a:rPr lang="cs-CZ" dirty="0" smtClean="0"/>
              <a:t>Předložky a předpony</a:t>
            </a:r>
            <a:endParaRPr lang="cs-CZ" dirty="0"/>
          </a:p>
        </p:txBody>
      </p:sp>
      <p:sp>
        <p:nvSpPr>
          <p:cNvPr id="3" name="Zástupný symbol pro obsah 2"/>
          <p:cNvSpPr>
            <a:spLocks noGrp="1"/>
          </p:cNvSpPr>
          <p:nvPr>
            <p:ph idx="1"/>
          </p:nvPr>
        </p:nvSpPr>
        <p:spPr>
          <a:xfrm>
            <a:off x="467544" y="1412776"/>
            <a:ext cx="8229600" cy="5328592"/>
          </a:xfrm>
          <a:solidFill>
            <a:schemeClr val="bg1"/>
          </a:solidFill>
        </p:spPr>
        <p:txBody>
          <a:bodyPr>
            <a:normAutofit/>
          </a:bodyPr>
          <a:lstStyle/>
          <a:p>
            <a:pPr marL="0" indent="0">
              <a:buNone/>
            </a:pPr>
            <a:endParaRPr lang="cs-CZ" sz="2800" b="1" dirty="0"/>
          </a:p>
          <a:p>
            <a:pPr marL="0" indent="0">
              <a:buNone/>
            </a:pPr>
            <a:endParaRPr lang="cs-CZ" sz="2800" b="1" dirty="0"/>
          </a:p>
        </p:txBody>
      </p:sp>
      <p:sp>
        <p:nvSpPr>
          <p:cNvPr id="5" name="Zaoblený obdélník 4"/>
          <p:cNvSpPr/>
          <p:nvPr/>
        </p:nvSpPr>
        <p:spPr>
          <a:xfrm>
            <a:off x="395536" y="1772816"/>
            <a:ext cx="8280920" cy="91440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sz="2800" b="1" dirty="0" smtClean="0">
                <a:solidFill>
                  <a:schemeClr val="tx1"/>
                </a:solidFill>
              </a:rPr>
              <a:t>Předložky </a:t>
            </a:r>
            <a:r>
              <a:rPr lang="cs-CZ" sz="2800" dirty="0" smtClean="0">
                <a:solidFill>
                  <a:schemeClr val="tx1"/>
                </a:solidFill>
              </a:rPr>
              <a:t>jsou samostatná slova, píšeme je </a:t>
            </a:r>
            <a:r>
              <a:rPr lang="cs-CZ" sz="2800" b="1" dirty="0" smtClean="0">
                <a:solidFill>
                  <a:schemeClr val="tx1"/>
                </a:solidFill>
              </a:rPr>
              <a:t>zvlášť</a:t>
            </a:r>
            <a:r>
              <a:rPr lang="cs-CZ" sz="2800" dirty="0" smtClean="0">
                <a:solidFill>
                  <a:schemeClr val="tx1"/>
                </a:solidFill>
              </a:rPr>
              <a:t>.</a:t>
            </a:r>
            <a:endParaRPr lang="cs-CZ" sz="2800" b="1" dirty="0">
              <a:solidFill>
                <a:schemeClr val="tx1"/>
              </a:solidFill>
            </a:endParaRPr>
          </a:p>
        </p:txBody>
      </p:sp>
      <p:sp>
        <p:nvSpPr>
          <p:cNvPr id="14" name="Zaoblený obdélník 13"/>
          <p:cNvSpPr/>
          <p:nvPr/>
        </p:nvSpPr>
        <p:spPr>
          <a:xfrm>
            <a:off x="371516" y="2996952"/>
            <a:ext cx="8280920" cy="914400"/>
          </a:xfrm>
          <a:prstGeom prst="round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sz="2800" b="1" dirty="0" smtClean="0">
                <a:solidFill>
                  <a:schemeClr val="tx1"/>
                </a:solidFill>
              </a:rPr>
              <a:t>Předpony </a:t>
            </a:r>
            <a:r>
              <a:rPr lang="cs-CZ" sz="2800" dirty="0" smtClean="0">
                <a:solidFill>
                  <a:schemeClr val="tx1"/>
                </a:solidFill>
              </a:rPr>
              <a:t>jsou součástí slova, píšeme je </a:t>
            </a:r>
            <a:r>
              <a:rPr lang="cs-CZ" sz="2800" b="1" dirty="0" smtClean="0">
                <a:solidFill>
                  <a:schemeClr val="tx1"/>
                </a:solidFill>
              </a:rPr>
              <a:t>dohromady</a:t>
            </a:r>
            <a:r>
              <a:rPr lang="cs-CZ" sz="2800" dirty="0" smtClean="0">
                <a:solidFill>
                  <a:schemeClr val="tx1"/>
                </a:solidFill>
              </a:rPr>
              <a:t> s kořenem slova.</a:t>
            </a:r>
            <a:endParaRPr lang="cs-CZ" sz="2800" b="1" dirty="0">
              <a:solidFill>
                <a:schemeClr val="tx1"/>
              </a:solidFill>
            </a:endParaRPr>
          </a:p>
        </p:txBody>
      </p:sp>
      <p:sp>
        <p:nvSpPr>
          <p:cNvPr id="6" name="Zaoblený obdélník 5"/>
          <p:cNvSpPr/>
          <p:nvPr/>
        </p:nvSpPr>
        <p:spPr>
          <a:xfrm>
            <a:off x="971600" y="4077072"/>
            <a:ext cx="2664296" cy="259228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u="sng" dirty="0" smtClean="0">
                <a:solidFill>
                  <a:schemeClr val="tx1"/>
                </a:solidFill>
              </a:rPr>
              <a:t>Předložky</a:t>
            </a:r>
          </a:p>
          <a:p>
            <a:pPr algn="ctr"/>
            <a:r>
              <a:rPr lang="cs-CZ" sz="2800" b="1" dirty="0">
                <a:solidFill>
                  <a:schemeClr val="tx1"/>
                </a:solidFill>
              </a:rPr>
              <a:t>o</a:t>
            </a:r>
            <a:r>
              <a:rPr lang="cs-CZ" sz="2800" b="1" dirty="0" smtClean="0">
                <a:solidFill>
                  <a:schemeClr val="tx1"/>
                </a:solidFill>
              </a:rPr>
              <a:t>d </a:t>
            </a:r>
            <a:r>
              <a:rPr lang="cs-CZ" sz="2800" dirty="0" smtClean="0">
                <a:solidFill>
                  <a:schemeClr val="tx1"/>
                </a:solidFill>
              </a:rPr>
              <a:t>domu</a:t>
            </a:r>
          </a:p>
          <a:p>
            <a:pPr algn="ctr"/>
            <a:r>
              <a:rPr lang="cs-CZ" sz="2800" b="1" dirty="0">
                <a:solidFill>
                  <a:schemeClr val="tx1"/>
                </a:solidFill>
              </a:rPr>
              <a:t>n</a:t>
            </a:r>
            <a:r>
              <a:rPr lang="cs-CZ" sz="2800" b="1" dirty="0" smtClean="0">
                <a:solidFill>
                  <a:schemeClr val="tx1"/>
                </a:solidFill>
              </a:rPr>
              <a:t>ad </a:t>
            </a:r>
            <a:r>
              <a:rPr lang="cs-CZ" sz="2800" dirty="0" smtClean="0">
                <a:solidFill>
                  <a:schemeClr val="tx1"/>
                </a:solidFill>
              </a:rPr>
              <a:t>domem</a:t>
            </a:r>
          </a:p>
          <a:p>
            <a:pPr algn="ctr"/>
            <a:r>
              <a:rPr lang="cs-CZ" sz="2800" b="1" dirty="0" smtClean="0">
                <a:solidFill>
                  <a:schemeClr val="tx1"/>
                </a:solidFill>
              </a:rPr>
              <a:t>pod</a:t>
            </a:r>
            <a:r>
              <a:rPr lang="cs-CZ" sz="2800" dirty="0" smtClean="0">
                <a:solidFill>
                  <a:schemeClr val="tx1"/>
                </a:solidFill>
              </a:rPr>
              <a:t> domem</a:t>
            </a:r>
          </a:p>
          <a:p>
            <a:pPr algn="ctr"/>
            <a:r>
              <a:rPr lang="cs-CZ" sz="2800" b="1" dirty="0">
                <a:solidFill>
                  <a:schemeClr val="tx1"/>
                </a:solidFill>
              </a:rPr>
              <a:t>p</a:t>
            </a:r>
            <a:r>
              <a:rPr lang="cs-CZ" sz="2800" b="1" dirty="0" smtClean="0">
                <a:solidFill>
                  <a:schemeClr val="tx1"/>
                </a:solidFill>
              </a:rPr>
              <a:t>řed</a:t>
            </a:r>
            <a:r>
              <a:rPr lang="cs-CZ" sz="2800" dirty="0" smtClean="0">
                <a:solidFill>
                  <a:schemeClr val="tx1"/>
                </a:solidFill>
              </a:rPr>
              <a:t> domem</a:t>
            </a:r>
            <a:endParaRPr lang="cs-CZ" sz="2800" dirty="0">
              <a:solidFill>
                <a:schemeClr val="tx1"/>
              </a:solidFill>
            </a:endParaRPr>
          </a:p>
        </p:txBody>
      </p:sp>
      <p:sp>
        <p:nvSpPr>
          <p:cNvPr id="15" name="Zaoblený obdélník 14"/>
          <p:cNvSpPr/>
          <p:nvPr/>
        </p:nvSpPr>
        <p:spPr>
          <a:xfrm>
            <a:off x="5089198" y="4047015"/>
            <a:ext cx="2664296" cy="2592288"/>
          </a:xfrm>
          <a:prstGeom prst="round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u="sng" dirty="0" smtClean="0">
                <a:solidFill>
                  <a:schemeClr val="tx1"/>
                </a:solidFill>
              </a:rPr>
              <a:t>Předpony</a:t>
            </a:r>
          </a:p>
          <a:p>
            <a:pPr algn="ctr"/>
            <a:r>
              <a:rPr lang="cs-CZ" sz="2800" b="1" dirty="0">
                <a:solidFill>
                  <a:schemeClr val="tx1"/>
                </a:solidFill>
              </a:rPr>
              <a:t>o</a:t>
            </a:r>
            <a:r>
              <a:rPr lang="cs-CZ" sz="2800" b="1" dirty="0" smtClean="0">
                <a:solidFill>
                  <a:schemeClr val="tx1"/>
                </a:solidFill>
              </a:rPr>
              <a:t>d</a:t>
            </a:r>
            <a:r>
              <a:rPr lang="cs-CZ" sz="2800" dirty="0" smtClean="0">
                <a:solidFill>
                  <a:schemeClr val="tx1"/>
                </a:solidFill>
              </a:rPr>
              <a:t>pis</a:t>
            </a:r>
          </a:p>
          <a:p>
            <a:pPr algn="ctr"/>
            <a:r>
              <a:rPr lang="cs-CZ" sz="2800" b="1" dirty="0">
                <a:solidFill>
                  <a:schemeClr val="tx1"/>
                </a:solidFill>
              </a:rPr>
              <a:t>n</a:t>
            </a:r>
            <a:r>
              <a:rPr lang="cs-CZ" sz="2800" b="1" dirty="0" smtClean="0">
                <a:solidFill>
                  <a:schemeClr val="tx1"/>
                </a:solidFill>
              </a:rPr>
              <a:t>ad</a:t>
            </a:r>
            <a:r>
              <a:rPr lang="cs-CZ" sz="2800" dirty="0" smtClean="0">
                <a:solidFill>
                  <a:schemeClr val="tx1"/>
                </a:solidFill>
              </a:rPr>
              <a:t>pis</a:t>
            </a:r>
          </a:p>
          <a:p>
            <a:pPr algn="ctr"/>
            <a:r>
              <a:rPr lang="cs-CZ" sz="2800" b="1" dirty="0">
                <a:solidFill>
                  <a:schemeClr val="tx1"/>
                </a:solidFill>
              </a:rPr>
              <a:t>p</a:t>
            </a:r>
            <a:r>
              <a:rPr lang="cs-CZ" sz="2800" b="1" dirty="0" smtClean="0">
                <a:solidFill>
                  <a:schemeClr val="tx1"/>
                </a:solidFill>
              </a:rPr>
              <a:t>od</a:t>
            </a:r>
            <a:r>
              <a:rPr lang="cs-CZ" sz="2800" dirty="0" smtClean="0">
                <a:solidFill>
                  <a:schemeClr val="tx1"/>
                </a:solidFill>
              </a:rPr>
              <a:t>pis</a:t>
            </a:r>
          </a:p>
          <a:p>
            <a:pPr algn="ctr"/>
            <a:r>
              <a:rPr lang="cs-CZ" sz="2800" b="1" dirty="0" smtClean="0">
                <a:solidFill>
                  <a:schemeClr val="tx1"/>
                </a:solidFill>
              </a:rPr>
              <a:t>před</a:t>
            </a:r>
            <a:r>
              <a:rPr lang="cs-CZ" sz="2800" dirty="0" smtClean="0">
                <a:solidFill>
                  <a:schemeClr val="tx1"/>
                </a:solidFill>
              </a:rPr>
              <a:t>pis</a:t>
            </a:r>
            <a:endParaRPr lang="cs-CZ" sz="2800" b="1" dirty="0">
              <a:solidFill>
                <a:schemeClr val="tx1"/>
              </a:solidFill>
            </a:endParaRPr>
          </a:p>
        </p:txBody>
      </p:sp>
    </p:spTree>
    <p:extLst>
      <p:ext uri="{BB962C8B-B14F-4D97-AF65-F5344CB8AC3E}">
        <p14:creationId xmlns:p14="http://schemas.microsoft.com/office/powerpoint/2010/main" val="2927121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circle(in)">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1000"/>
                                        <p:tgtEl>
                                          <p:spTgt spid="14"/>
                                        </p:tgtEl>
                                      </p:cBhvr>
                                    </p:animEffect>
                                    <p:anim calcmode="lin" valueType="num">
                                      <p:cBhvr>
                                        <p:cTn id="27" dur="1000" fill="hold"/>
                                        <p:tgtEl>
                                          <p:spTgt spid="14"/>
                                        </p:tgtEl>
                                        <p:attrNameLst>
                                          <p:attrName>ppt_x</p:attrName>
                                        </p:attrNameLst>
                                      </p:cBhvr>
                                      <p:tavLst>
                                        <p:tav tm="0">
                                          <p:val>
                                            <p:strVal val="#ppt_x"/>
                                          </p:val>
                                        </p:tav>
                                        <p:tav tm="100000">
                                          <p:val>
                                            <p:strVal val="#ppt_x"/>
                                          </p:val>
                                        </p:tav>
                                      </p:tavLst>
                                    </p:anim>
                                    <p:anim calcmode="lin" valueType="num">
                                      <p:cBhvr>
                                        <p:cTn id="28"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1000"/>
                                        <p:tgtEl>
                                          <p:spTgt spid="6"/>
                                        </p:tgtEl>
                                      </p:cBhvr>
                                    </p:animEffect>
                                    <p:anim calcmode="lin" valueType="num">
                                      <p:cBhvr>
                                        <p:cTn id="34" dur="1000" fill="hold"/>
                                        <p:tgtEl>
                                          <p:spTgt spid="6"/>
                                        </p:tgtEl>
                                        <p:attrNameLst>
                                          <p:attrName>ppt_x</p:attrName>
                                        </p:attrNameLst>
                                      </p:cBhvr>
                                      <p:tavLst>
                                        <p:tav tm="0">
                                          <p:val>
                                            <p:strVal val="#ppt_x"/>
                                          </p:val>
                                        </p:tav>
                                        <p:tav tm="100000">
                                          <p:val>
                                            <p:strVal val="#ppt_x"/>
                                          </p:val>
                                        </p:tav>
                                      </p:tavLst>
                                    </p:anim>
                                    <p:anim calcmode="lin" valueType="num">
                                      <p:cBhvr>
                                        <p:cTn id="3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fade">
                                      <p:cBhvr>
                                        <p:cTn id="40" dur="1000"/>
                                        <p:tgtEl>
                                          <p:spTgt spid="15"/>
                                        </p:tgtEl>
                                      </p:cBhvr>
                                    </p:animEffect>
                                    <p:anim calcmode="lin" valueType="num">
                                      <p:cBhvr>
                                        <p:cTn id="41" dur="1000" fill="hold"/>
                                        <p:tgtEl>
                                          <p:spTgt spid="15"/>
                                        </p:tgtEl>
                                        <p:attrNameLst>
                                          <p:attrName>ppt_x</p:attrName>
                                        </p:attrNameLst>
                                      </p:cBhvr>
                                      <p:tavLst>
                                        <p:tav tm="0">
                                          <p:val>
                                            <p:strVal val="#ppt_x"/>
                                          </p:val>
                                        </p:tav>
                                        <p:tav tm="100000">
                                          <p:val>
                                            <p:strVal val="#ppt_x"/>
                                          </p:val>
                                        </p:tav>
                                      </p:tavLst>
                                    </p:anim>
                                    <p:anim calcmode="lin" valueType="num">
                                      <p:cBhvr>
                                        <p:cTn id="42"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P spid="5" grpId="0" animBg="1"/>
      <p:bldP spid="14" grpId="0" animBg="1"/>
      <p:bldP spid="6" grpId="0" animBg="1"/>
      <p:bldP spid="1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858218"/>
          </a:xfrm>
          <a:solidFill>
            <a:schemeClr val="accent3">
              <a:lumMod val="40000"/>
              <a:lumOff val="60000"/>
            </a:schemeClr>
          </a:solidFill>
          <a:ln>
            <a:solidFill>
              <a:schemeClr val="tx1"/>
            </a:solidFill>
          </a:ln>
        </p:spPr>
        <p:txBody>
          <a:bodyPr>
            <a:noAutofit/>
          </a:bodyPr>
          <a:lstStyle/>
          <a:p>
            <a:pPr algn="l"/>
            <a:r>
              <a:rPr lang="cs-CZ" sz="2400" b="1" dirty="0" smtClean="0"/>
              <a:t>Od řeky se nesl veselý smích. Ovoce se musí před jídlem umýt. Pavel </a:t>
            </a:r>
            <a:r>
              <a:rPr lang="cs-CZ" sz="2400" b="1" i="1" dirty="0" smtClean="0"/>
              <a:t>předstíral </a:t>
            </a:r>
            <a:r>
              <a:rPr lang="cs-CZ" sz="2400" b="1" dirty="0" smtClean="0"/>
              <a:t>spánek. Nad řekou se tyčila vysoká skála. Neznámý žhář </a:t>
            </a:r>
            <a:r>
              <a:rPr lang="cs-CZ" sz="2400" b="1" i="1" dirty="0" smtClean="0"/>
              <a:t>podpálil</a:t>
            </a:r>
            <a:r>
              <a:rPr lang="cs-CZ" sz="2400" b="1" dirty="0" smtClean="0"/>
              <a:t> stodolu. Voda z umyvadla pomalu </a:t>
            </a:r>
            <a:r>
              <a:rPr lang="cs-CZ" sz="2400" b="1" i="1" dirty="0" smtClean="0"/>
              <a:t>odtékala</a:t>
            </a:r>
            <a:r>
              <a:rPr lang="cs-CZ" sz="2400" b="1" dirty="0" smtClean="0"/>
              <a:t>. Pod lavicí zůstal nepořádek. </a:t>
            </a:r>
            <a:r>
              <a:rPr lang="cs-CZ" sz="2400" b="1" dirty="0"/>
              <a:t>Obézní lidé trpí </a:t>
            </a:r>
            <a:r>
              <a:rPr lang="cs-CZ" sz="2400" b="1" i="1" dirty="0"/>
              <a:t>nadváhou</a:t>
            </a:r>
            <a:r>
              <a:rPr lang="cs-CZ" sz="2400" b="1" dirty="0"/>
              <a:t>. </a:t>
            </a:r>
          </a:p>
        </p:txBody>
      </p:sp>
      <p:sp>
        <p:nvSpPr>
          <p:cNvPr id="5" name="Zástupný symbol pro obsah 4"/>
          <p:cNvSpPr>
            <a:spLocks noGrp="1"/>
          </p:cNvSpPr>
          <p:nvPr>
            <p:ph idx="1"/>
          </p:nvPr>
        </p:nvSpPr>
        <p:spPr>
          <a:xfrm>
            <a:off x="457200" y="2132856"/>
            <a:ext cx="8229600" cy="3993307"/>
          </a:xfrm>
        </p:spPr>
        <p:txBody>
          <a:bodyPr>
            <a:normAutofit/>
          </a:bodyPr>
          <a:lstStyle/>
          <a:p>
            <a:pPr marL="0" indent="0">
              <a:buNone/>
            </a:pPr>
            <a:r>
              <a:rPr lang="cs-CZ" sz="2400" dirty="0" smtClean="0"/>
              <a:t>1. Vypište všechny předložky do sloupečku a ke každé napište alespoň tři podstatná jména.</a:t>
            </a:r>
          </a:p>
          <a:p>
            <a:pPr marL="0" indent="0">
              <a:buNone/>
            </a:pPr>
            <a:r>
              <a:rPr lang="cs-CZ" sz="2400" dirty="0" smtClean="0"/>
              <a:t>______________     ____________________________________</a:t>
            </a:r>
          </a:p>
          <a:p>
            <a:pPr marL="0" indent="0">
              <a:buNone/>
            </a:pPr>
            <a:r>
              <a:rPr lang="cs-CZ" sz="2400" dirty="0" smtClean="0"/>
              <a:t>______________     ____________________________________</a:t>
            </a:r>
          </a:p>
          <a:p>
            <a:pPr marL="0" indent="0">
              <a:buNone/>
            </a:pPr>
            <a:r>
              <a:rPr lang="cs-CZ" sz="2400" dirty="0" smtClean="0"/>
              <a:t>______________     ____________________________________</a:t>
            </a:r>
          </a:p>
          <a:p>
            <a:pPr marL="0" indent="0">
              <a:buNone/>
            </a:pPr>
            <a:r>
              <a:rPr lang="cs-CZ" sz="2400" dirty="0" smtClean="0"/>
              <a:t>______________     ____________________________________</a:t>
            </a:r>
          </a:p>
          <a:p>
            <a:pPr marL="0" indent="0">
              <a:buNone/>
            </a:pPr>
            <a:endParaRPr lang="cs-CZ" sz="2400" dirty="0"/>
          </a:p>
          <a:p>
            <a:pPr marL="0" indent="0">
              <a:buNone/>
            </a:pPr>
            <a:r>
              <a:rPr lang="cs-CZ" sz="2400" dirty="0" smtClean="0"/>
              <a:t>2. U vyznačených slov vyznač předponu.</a:t>
            </a:r>
            <a:endParaRPr lang="cs-CZ" sz="2400" dirty="0"/>
          </a:p>
        </p:txBody>
      </p:sp>
    </p:spTree>
    <p:extLst>
      <p:ext uri="{BB962C8B-B14F-4D97-AF65-F5344CB8AC3E}">
        <p14:creationId xmlns:p14="http://schemas.microsoft.com/office/powerpoint/2010/main" val="14942326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57200" y="274638"/>
            <a:ext cx="8229600" cy="850106"/>
          </a:xfrm>
        </p:spPr>
        <p:txBody>
          <a:bodyPr>
            <a:normAutofit/>
          </a:bodyPr>
          <a:lstStyle/>
          <a:p>
            <a:pPr algn="l"/>
            <a:r>
              <a:rPr lang="cs-CZ" sz="2400" dirty="0" smtClean="0"/>
              <a:t>Vytvořte slova s předponami:</a:t>
            </a:r>
            <a:endParaRPr lang="cs-CZ" sz="2400" dirty="0"/>
          </a:p>
        </p:txBody>
      </p:sp>
      <p:sp>
        <p:nvSpPr>
          <p:cNvPr id="5" name="Šipka doprava 4"/>
          <p:cNvSpPr/>
          <p:nvPr/>
        </p:nvSpPr>
        <p:spPr>
          <a:xfrm>
            <a:off x="854161" y="1276400"/>
            <a:ext cx="1440160" cy="772664"/>
          </a:xfrm>
          <a:prstGeom prst="rightArrow">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t>p</a:t>
            </a:r>
            <a:r>
              <a:rPr lang="cs-CZ" dirty="0" smtClean="0"/>
              <a:t>řed-</a:t>
            </a:r>
            <a:endParaRPr lang="cs-CZ" dirty="0"/>
          </a:p>
        </p:txBody>
      </p:sp>
      <p:sp>
        <p:nvSpPr>
          <p:cNvPr id="16" name="Šipka doprava 15"/>
          <p:cNvSpPr/>
          <p:nvPr/>
        </p:nvSpPr>
        <p:spPr>
          <a:xfrm>
            <a:off x="844645" y="2348880"/>
            <a:ext cx="1440160" cy="772664"/>
          </a:xfrm>
          <a:prstGeom prst="rightArrow">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pod-</a:t>
            </a:r>
            <a:endParaRPr lang="cs-CZ" dirty="0"/>
          </a:p>
        </p:txBody>
      </p:sp>
      <p:sp>
        <p:nvSpPr>
          <p:cNvPr id="17" name="Šipka doprava 16"/>
          <p:cNvSpPr/>
          <p:nvPr/>
        </p:nvSpPr>
        <p:spPr>
          <a:xfrm>
            <a:off x="854161" y="3527359"/>
            <a:ext cx="1440160" cy="772664"/>
          </a:xfrm>
          <a:prstGeom prst="rightArrow">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od-</a:t>
            </a:r>
            <a:endParaRPr lang="cs-CZ" dirty="0"/>
          </a:p>
        </p:txBody>
      </p:sp>
      <p:sp>
        <p:nvSpPr>
          <p:cNvPr id="18" name="Šipka doprava 17"/>
          <p:cNvSpPr/>
          <p:nvPr/>
        </p:nvSpPr>
        <p:spPr>
          <a:xfrm>
            <a:off x="854161" y="4725144"/>
            <a:ext cx="1440160" cy="772664"/>
          </a:xfrm>
          <a:prstGeom prst="rightArrow">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t>n</a:t>
            </a:r>
            <a:r>
              <a:rPr lang="cs-CZ" dirty="0" smtClean="0"/>
              <a:t>ad-</a:t>
            </a:r>
            <a:endParaRPr lang="cs-CZ" dirty="0"/>
          </a:p>
        </p:txBody>
      </p:sp>
      <p:sp>
        <p:nvSpPr>
          <p:cNvPr id="22" name="Obdélník 21"/>
          <p:cNvSpPr/>
          <p:nvPr/>
        </p:nvSpPr>
        <p:spPr>
          <a:xfrm>
            <a:off x="2447194" y="1377998"/>
            <a:ext cx="1728192" cy="54213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ln>
                  <a:solidFill>
                    <a:schemeClr val="tx2">
                      <a:lumMod val="60000"/>
                      <a:lumOff val="40000"/>
                    </a:schemeClr>
                  </a:solidFill>
                </a:ln>
                <a:solidFill>
                  <a:schemeClr val="tx1"/>
                </a:solidFill>
              </a:rPr>
              <a:t>skočit</a:t>
            </a:r>
            <a:endParaRPr lang="cs-CZ" dirty="0">
              <a:ln>
                <a:solidFill>
                  <a:schemeClr val="tx2">
                    <a:lumMod val="60000"/>
                    <a:lumOff val="40000"/>
                  </a:schemeClr>
                </a:solidFill>
              </a:ln>
              <a:solidFill>
                <a:schemeClr val="tx1"/>
              </a:solidFill>
            </a:endParaRPr>
          </a:p>
        </p:txBody>
      </p:sp>
      <p:sp>
        <p:nvSpPr>
          <p:cNvPr id="23" name="Obdélník 22"/>
          <p:cNvSpPr/>
          <p:nvPr/>
        </p:nvSpPr>
        <p:spPr>
          <a:xfrm>
            <a:off x="2447194" y="2464146"/>
            <a:ext cx="1728192" cy="54213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ln>
                  <a:solidFill>
                    <a:schemeClr val="tx2">
                      <a:lumMod val="60000"/>
                      <a:lumOff val="40000"/>
                    </a:schemeClr>
                  </a:solidFill>
                </a:ln>
                <a:solidFill>
                  <a:schemeClr val="tx2"/>
                </a:solidFill>
              </a:rPr>
              <a:t>večer</a:t>
            </a:r>
            <a:endParaRPr lang="cs-CZ" dirty="0">
              <a:ln>
                <a:solidFill>
                  <a:schemeClr val="tx2">
                    <a:lumMod val="60000"/>
                    <a:lumOff val="40000"/>
                  </a:schemeClr>
                </a:solidFill>
              </a:ln>
              <a:solidFill>
                <a:schemeClr val="tx2"/>
              </a:solidFill>
            </a:endParaRPr>
          </a:p>
        </p:txBody>
      </p:sp>
      <p:sp>
        <p:nvSpPr>
          <p:cNvPr id="24" name="Obdélník 23"/>
          <p:cNvSpPr/>
          <p:nvPr/>
        </p:nvSpPr>
        <p:spPr>
          <a:xfrm>
            <a:off x="2447194" y="3642625"/>
            <a:ext cx="1728192" cy="54213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ln>
                  <a:solidFill>
                    <a:schemeClr val="tx2">
                      <a:lumMod val="60000"/>
                      <a:lumOff val="40000"/>
                    </a:schemeClr>
                  </a:solidFill>
                </a:ln>
                <a:solidFill>
                  <a:schemeClr val="tx2"/>
                </a:solidFill>
              </a:rPr>
              <a:t>stavba</a:t>
            </a:r>
            <a:endParaRPr lang="cs-CZ" dirty="0">
              <a:ln>
                <a:solidFill>
                  <a:schemeClr val="tx2">
                    <a:lumMod val="60000"/>
                    <a:lumOff val="40000"/>
                  </a:schemeClr>
                </a:solidFill>
              </a:ln>
              <a:solidFill>
                <a:schemeClr val="tx2"/>
              </a:solidFill>
            </a:endParaRPr>
          </a:p>
        </p:txBody>
      </p:sp>
      <p:sp>
        <p:nvSpPr>
          <p:cNvPr id="25" name="Obdélník 24"/>
          <p:cNvSpPr/>
          <p:nvPr/>
        </p:nvSpPr>
        <p:spPr>
          <a:xfrm>
            <a:off x="2524138" y="4840410"/>
            <a:ext cx="1728192" cy="54213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ln>
                  <a:solidFill>
                    <a:schemeClr val="tx2">
                      <a:lumMod val="60000"/>
                      <a:lumOff val="40000"/>
                    </a:schemeClr>
                  </a:solidFill>
                </a:ln>
                <a:solidFill>
                  <a:schemeClr val="tx2"/>
                </a:solidFill>
              </a:rPr>
              <a:t>stírat</a:t>
            </a:r>
            <a:endParaRPr lang="cs-CZ" dirty="0">
              <a:ln>
                <a:solidFill>
                  <a:schemeClr val="tx2">
                    <a:lumMod val="60000"/>
                    <a:lumOff val="40000"/>
                  </a:schemeClr>
                </a:solidFill>
              </a:ln>
              <a:solidFill>
                <a:schemeClr val="tx2"/>
              </a:solidFill>
            </a:endParaRPr>
          </a:p>
        </p:txBody>
      </p:sp>
      <p:sp>
        <p:nvSpPr>
          <p:cNvPr id="28" name="Obdélník 27"/>
          <p:cNvSpPr/>
          <p:nvPr/>
        </p:nvSpPr>
        <p:spPr>
          <a:xfrm>
            <a:off x="4683014" y="4840410"/>
            <a:ext cx="1728192" cy="54213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ln>
                  <a:solidFill>
                    <a:schemeClr val="tx2">
                      <a:lumMod val="60000"/>
                      <a:lumOff val="40000"/>
                    </a:schemeClr>
                  </a:solidFill>
                </a:ln>
                <a:solidFill>
                  <a:schemeClr val="tx2"/>
                </a:solidFill>
              </a:rPr>
              <a:t>loni</a:t>
            </a:r>
            <a:endParaRPr lang="cs-CZ" dirty="0">
              <a:ln>
                <a:solidFill>
                  <a:schemeClr val="tx2">
                    <a:lumMod val="60000"/>
                    <a:lumOff val="40000"/>
                  </a:schemeClr>
                </a:solidFill>
              </a:ln>
              <a:solidFill>
                <a:schemeClr val="tx2"/>
              </a:solidFill>
            </a:endParaRPr>
          </a:p>
        </p:txBody>
      </p:sp>
      <p:sp>
        <p:nvSpPr>
          <p:cNvPr id="29" name="Obdélník 28"/>
          <p:cNvSpPr/>
          <p:nvPr/>
        </p:nvSpPr>
        <p:spPr>
          <a:xfrm>
            <a:off x="4697225" y="3602210"/>
            <a:ext cx="1728192" cy="54213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ln>
                  <a:solidFill>
                    <a:schemeClr val="tx2">
                      <a:lumMod val="60000"/>
                      <a:lumOff val="40000"/>
                    </a:schemeClr>
                  </a:solidFill>
                </a:ln>
                <a:solidFill>
                  <a:schemeClr val="tx2"/>
                </a:solidFill>
              </a:rPr>
              <a:t>chod</a:t>
            </a:r>
            <a:endParaRPr lang="cs-CZ" dirty="0">
              <a:ln>
                <a:solidFill>
                  <a:schemeClr val="tx2">
                    <a:lumMod val="60000"/>
                    <a:lumOff val="40000"/>
                  </a:schemeClr>
                </a:solidFill>
              </a:ln>
              <a:solidFill>
                <a:schemeClr val="tx2"/>
              </a:solidFill>
            </a:endParaRPr>
          </a:p>
        </p:txBody>
      </p:sp>
      <p:sp>
        <p:nvSpPr>
          <p:cNvPr id="30" name="Obdélník 29"/>
          <p:cNvSpPr/>
          <p:nvPr/>
        </p:nvSpPr>
        <p:spPr>
          <a:xfrm>
            <a:off x="4652392" y="2464146"/>
            <a:ext cx="1728192" cy="54213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ln>
                  <a:solidFill>
                    <a:schemeClr val="tx2">
                      <a:lumMod val="60000"/>
                      <a:lumOff val="40000"/>
                    </a:schemeClr>
                  </a:solidFill>
                </a:ln>
                <a:solidFill>
                  <a:schemeClr val="tx2"/>
                </a:solidFill>
              </a:rPr>
              <a:t>průměrný</a:t>
            </a:r>
            <a:endParaRPr lang="cs-CZ" dirty="0">
              <a:ln>
                <a:solidFill>
                  <a:schemeClr val="tx2">
                    <a:lumMod val="60000"/>
                    <a:lumOff val="40000"/>
                  </a:schemeClr>
                </a:solidFill>
              </a:ln>
              <a:solidFill>
                <a:schemeClr val="tx2"/>
              </a:solidFill>
            </a:endParaRPr>
          </a:p>
        </p:txBody>
      </p:sp>
      <p:sp>
        <p:nvSpPr>
          <p:cNvPr id="31" name="Obdélník 30"/>
          <p:cNvSpPr/>
          <p:nvPr/>
        </p:nvSpPr>
        <p:spPr>
          <a:xfrm>
            <a:off x="4635446" y="1391666"/>
            <a:ext cx="1728192" cy="54213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ln>
                  <a:solidFill>
                    <a:schemeClr val="tx2">
                      <a:lumMod val="60000"/>
                      <a:lumOff val="40000"/>
                    </a:schemeClr>
                  </a:solidFill>
                </a:ln>
                <a:solidFill>
                  <a:schemeClr val="tx2"/>
                </a:solidFill>
              </a:rPr>
              <a:t>palubí</a:t>
            </a:r>
            <a:endParaRPr lang="cs-CZ" dirty="0">
              <a:ln>
                <a:solidFill>
                  <a:schemeClr val="tx2">
                    <a:lumMod val="60000"/>
                    <a:lumOff val="40000"/>
                  </a:schemeClr>
                </a:solidFill>
              </a:ln>
              <a:solidFill>
                <a:schemeClr val="tx2"/>
              </a:solidFill>
            </a:endParaRPr>
          </a:p>
        </p:txBody>
      </p:sp>
      <p:sp>
        <p:nvSpPr>
          <p:cNvPr id="33" name="Obdélník 32"/>
          <p:cNvSpPr/>
          <p:nvPr/>
        </p:nvSpPr>
        <p:spPr>
          <a:xfrm>
            <a:off x="6872274" y="4840410"/>
            <a:ext cx="1728192" cy="54213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ln>
                  <a:solidFill>
                    <a:schemeClr val="tx2">
                      <a:lumMod val="60000"/>
                      <a:lumOff val="40000"/>
                    </a:schemeClr>
                  </a:solidFill>
                </a:ln>
                <a:solidFill>
                  <a:schemeClr val="tx2"/>
                </a:solidFill>
              </a:rPr>
              <a:t>mořský</a:t>
            </a:r>
            <a:endParaRPr lang="cs-CZ" dirty="0">
              <a:ln>
                <a:solidFill>
                  <a:schemeClr val="tx2">
                    <a:lumMod val="60000"/>
                    <a:lumOff val="40000"/>
                  </a:schemeClr>
                </a:solidFill>
              </a:ln>
              <a:solidFill>
                <a:schemeClr val="tx2"/>
              </a:solidFill>
            </a:endParaRPr>
          </a:p>
        </p:txBody>
      </p:sp>
      <p:sp>
        <p:nvSpPr>
          <p:cNvPr id="34" name="Obdélník 33"/>
          <p:cNvSpPr/>
          <p:nvPr/>
        </p:nvSpPr>
        <p:spPr>
          <a:xfrm>
            <a:off x="6856931" y="3593944"/>
            <a:ext cx="1728192" cy="54213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ln>
                  <a:solidFill>
                    <a:schemeClr val="tx2">
                      <a:lumMod val="60000"/>
                      <a:lumOff val="40000"/>
                    </a:schemeClr>
                  </a:solidFill>
                </a:ln>
                <a:solidFill>
                  <a:schemeClr val="tx2"/>
                </a:solidFill>
              </a:rPr>
              <a:t>povídat</a:t>
            </a:r>
            <a:endParaRPr lang="cs-CZ" dirty="0">
              <a:ln>
                <a:solidFill>
                  <a:schemeClr val="tx2">
                    <a:lumMod val="60000"/>
                    <a:lumOff val="40000"/>
                  </a:schemeClr>
                </a:solidFill>
              </a:ln>
              <a:solidFill>
                <a:schemeClr val="tx2"/>
              </a:solidFill>
            </a:endParaRPr>
          </a:p>
        </p:txBody>
      </p:sp>
      <p:sp>
        <p:nvSpPr>
          <p:cNvPr id="35" name="Obdélník 34"/>
          <p:cNvSpPr/>
          <p:nvPr/>
        </p:nvSpPr>
        <p:spPr>
          <a:xfrm>
            <a:off x="6872274" y="2464146"/>
            <a:ext cx="1728192" cy="54213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ln>
                  <a:solidFill>
                    <a:schemeClr val="tx2">
                      <a:lumMod val="60000"/>
                      <a:lumOff val="40000"/>
                    </a:schemeClr>
                  </a:solidFill>
                </a:ln>
                <a:solidFill>
                  <a:schemeClr val="tx2"/>
                </a:solidFill>
              </a:rPr>
              <a:t>poloviční</a:t>
            </a:r>
            <a:endParaRPr lang="cs-CZ" dirty="0">
              <a:ln>
                <a:solidFill>
                  <a:schemeClr val="tx2">
                    <a:lumMod val="60000"/>
                    <a:lumOff val="40000"/>
                  </a:schemeClr>
                </a:solidFill>
              </a:ln>
              <a:solidFill>
                <a:schemeClr val="tx2"/>
              </a:solidFill>
            </a:endParaRPr>
          </a:p>
        </p:txBody>
      </p:sp>
      <p:sp>
        <p:nvSpPr>
          <p:cNvPr id="36" name="Obdélník 35"/>
          <p:cNvSpPr/>
          <p:nvPr/>
        </p:nvSpPr>
        <p:spPr>
          <a:xfrm>
            <a:off x="6856931" y="1391666"/>
            <a:ext cx="1728192" cy="54213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ln>
                  <a:solidFill>
                    <a:schemeClr val="tx2">
                      <a:lumMod val="60000"/>
                      <a:lumOff val="40000"/>
                    </a:schemeClr>
                  </a:solidFill>
                </a:ln>
                <a:solidFill>
                  <a:schemeClr val="tx2"/>
                </a:solidFill>
              </a:rPr>
              <a:t>klon</a:t>
            </a:r>
            <a:endParaRPr lang="cs-CZ" dirty="0">
              <a:ln>
                <a:solidFill>
                  <a:schemeClr val="tx2">
                    <a:lumMod val="60000"/>
                    <a:lumOff val="40000"/>
                  </a:schemeClr>
                </a:solidFill>
              </a:ln>
              <a:solidFill>
                <a:schemeClr val="tx2"/>
              </a:solidFill>
            </a:endParaRPr>
          </a:p>
        </p:txBody>
      </p:sp>
    </p:spTree>
    <p:extLst>
      <p:ext uri="{BB962C8B-B14F-4D97-AF65-F5344CB8AC3E}">
        <p14:creationId xmlns:p14="http://schemas.microsoft.com/office/powerpoint/2010/main" val="7601833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40000"/>
              <a:lumOff val="60000"/>
            </a:schemeClr>
          </a:solidFill>
        </p:spPr>
        <p:txBody>
          <a:bodyPr>
            <a:normAutofit fontScale="90000"/>
          </a:bodyPr>
          <a:lstStyle/>
          <a:p>
            <a:pPr algn="l"/>
            <a:r>
              <a:rPr lang="cs-CZ" sz="2800" dirty="0" smtClean="0"/>
              <a:t>V </a:t>
            </a:r>
            <a:r>
              <a:rPr lang="cs-CZ" sz="2800" u="sng" dirty="0" smtClean="0"/>
              <a:t>předložkách</a:t>
            </a:r>
            <a:r>
              <a:rPr lang="cs-CZ" sz="2800" dirty="0" smtClean="0"/>
              <a:t> o</a:t>
            </a:r>
            <a:r>
              <a:rPr lang="cs-CZ" sz="2800" b="1" dirty="0" smtClean="0"/>
              <a:t>d</a:t>
            </a:r>
            <a:r>
              <a:rPr lang="cs-CZ" sz="2800" dirty="0" smtClean="0"/>
              <a:t> (ode), na</a:t>
            </a:r>
            <a:r>
              <a:rPr lang="cs-CZ" sz="2800" b="1" dirty="0" smtClean="0"/>
              <a:t>d</a:t>
            </a:r>
            <a:r>
              <a:rPr lang="cs-CZ" sz="2800" dirty="0" smtClean="0"/>
              <a:t> (nade), po</a:t>
            </a:r>
            <a:r>
              <a:rPr lang="cs-CZ" sz="2800" b="1" dirty="0" smtClean="0"/>
              <a:t>d</a:t>
            </a:r>
            <a:r>
              <a:rPr lang="cs-CZ" sz="2800" dirty="0" smtClean="0"/>
              <a:t> (pode), pře</a:t>
            </a:r>
            <a:r>
              <a:rPr lang="cs-CZ" sz="2800" b="1" dirty="0" smtClean="0"/>
              <a:t>d</a:t>
            </a:r>
            <a:r>
              <a:rPr lang="cs-CZ" sz="2800" dirty="0" smtClean="0"/>
              <a:t> (přede) a v </a:t>
            </a:r>
            <a:r>
              <a:rPr lang="cs-CZ" sz="2800" u="sng" dirty="0" smtClean="0"/>
              <a:t>předponách</a:t>
            </a:r>
            <a:r>
              <a:rPr lang="cs-CZ" sz="2800" dirty="0" smtClean="0"/>
              <a:t> o</a:t>
            </a:r>
            <a:r>
              <a:rPr lang="cs-CZ" sz="2800" b="1" dirty="0" smtClean="0"/>
              <a:t>d</a:t>
            </a:r>
            <a:r>
              <a:rPr lang="cs-CZ" sz="2800" dirty="0" smtClean="0"/>
              <a:t>- (ode-), na</a:t>
            </a:r>
            <a:r>
              <a:rPr lang="cs-CZ" sz="2800" b="1" dirty="0" smtClean="0"/>
              <a:t>d</a:t>
            </a:r>
            <a:r>
              <a:rPr lang="cs-CZ" sz="2800" dirty="0" smtClean="0"/>
              <a:t>- (nade-), po</a:t>
            </a:r>
            <a:r>
              <a:rPr lang="cs-CZ" sz="2800" b="1" dirty="0" smtClean="0"/>
              <a:t>d</a:t>
            </a:r>
            <a:r>
              <a:rPr lang="cs-CZ" sz="2800" dirty="0" smtClean="0"/>
              <a:t>- (pode-), pře</a:t>
            </a:r>
            <a:r>
              <a:rPr lang="cs-CZ" sz="2800" b="1" dirty="0" smtClean="0"/>
              <a:t>d</a:t>
            </a:r>
            <a:r>
              <a:rPr lang="cs-CZ" sz="2800" dirty="0" smtClean="0"/>
              <a:t>- (přede-) píšeme </a:t>
            </a:r>
            <a:r>
              <a:rPr lang="cs-CZ" sz="2800" b="1" dirty="0" smtClean="0"/>
              <a:t>d</a:t>
            </a:r>
            <a:r>
              <a:rPr lang="cs-CZ" sz="2800" dirty="0" smtClean="0"/>
              <a:t>.</a:t>
            </a:r>
            <a:endParaRPr lang="cs-CZ" sz="2800" dirty="0"/>
          </a:p>
        </p:txBody>
      </p:sp>
      <p:sp>
        <p:nvSpPr>
          <p:cNvPr id="3" name="Zástupný symbol pro obsah 2"/>
          <p:cNvSpPr>
            <a:spLocks noGrp="1"/>
          </p:cNvSpPr>
          <p:nvPr>
            <p:ph idx="1"/>
          </p:nvPr>
        </p:nvSpPr>
        <p:spPr/>
        <p:txBody>
          <a:bodyPr>
            <a:normAutofit/>
          </a:bodyPr>
          <a:lstStyle/>
          <a:p>
            <a:pPr marL="0" indent="0">
              <a:buNone/>
            </a:pPr>
            <a:r>
              <a:rPr lang="cs-CZ" sz="2400" dirty="0" smtClean="0"/>
              <a:t>Rozhodněte, kdy jde o předložku a kdy o předponu a text upravte:</a:t>
            </a:r>
          </a:p>
          <a:p>
            <a:pPr marL="0" indent="0">
              <a:buNone/>
            </a:pPr>
            <a:endParaRPr lang="cs-CZ" sz="2400" dirty="0" smtClean="0"/>
          </a:p>
          <a:p>
            <a:pPr marL="0" indent="0">
              <a:buNone/>
            </a:pPr>
            <a:r>
              <a:rPr lang="cs-CZ" sz="2800" i="1" dirty="0" smtClean="0"/>
              <a:t>Od sypat </a:t>
            </a:r>
            <a:r>
              <a:rPr lang="cs-CZ" sz="2800" dirty="0" smtClean="0"/>
              <a:t>cukr, utíká </a:t>
            </a:r>
            <a:r>
              <a:rPr lang="cs-CZ" sz="2800" i="1" dirty="0" smtClean="0"/>
              <a:t>před myší</a:t>
            </a:r>
            <a:r>
              <a:rPr lang="cs-CZ" sz="2800" dirty="0" smtClean="0"/>
              <a:t>, utržený </a:t>
            </a:r>
            <a:r>
              <a:rPr lang="cs-CZ" sz="2800" i="1" dirty="0" smtClean="0"/>
              <a:t>pod patek</a:t>
            </a:r>
            <a:r>
              <a:rPr lang="cs-CZ" sz="2800" dirty="0" smtClean="0"/>
              <a:t>, </a:t>
            </a:r>
          </a:p>
          <a:p>
            <a:pPr marL="0" indent="0">
              <a:buNone/>
            </a:pPr>
            <a:r>
              <a:rPr lang="cs-CZ" sz="2800" i="1" dirty="0" smtClean="0"/>
              <a:t>před týdnem</a:t>
            </a:r>
            <a:r>
              <a:rPr lang="cs-CZ" sz="2800" dirty="0" smtClean="0"/>
              <a:t>, </a:t>
            </a:r>
            <a:r>
              <a:rPr lang="cs-CZ" sz="2800" i="1" dirty="0" smtClean="0"/>
              <a:t>od klad </a:t>
            </a:r>
            <a:r>
              <a:rPr lang="cs-CZ" sz="2800" dirty="0" smtClean="0"/>
              <a:t>splátky, </a:t>
            </a:r>
            <a:r>
              <a:rPr lang="cs-CZ" sz="2800" i="1" dirty="0" smtClean="0"/>
              <a:t>nad </a:t>
            </a:r>
            <a:r>
              <a:rPr lang="cs-CZ" sz="2800" i="1" dirty="0" err="1" smtClean="0"/>
              <a:t>šený</a:t>
            </a:r>
            <a:r>
              <a:rPr lang="cs-CZ" sz="2800" i="1" dirty="0" smtClean="0"/>
              <a:t> </a:t>
            </a:r>
            <a:r>
              <a:rPr lang="cs-CZ" sz="2800" dirty="0" smtClean="0"/>
              <a:t>divák, </a:t>
            </a:r>
            <a:r>
              <a:rPr lang="cs-CZ" sz="2800" i="1" dirty="0" smtClean="0"/>
              <a:t>pod pálit </a:t>
            </a:r>
            <a:r>
              <a:rPr lang="cs-CZ" sz="2800" dirty="0" smtClean="0"/>
              <a:t>oheň, </a:t>
            </a:r>
            <a:r>
              <a:rPr lang="cs-CZ" sz="2800" i="1" dirty="0" smtClean="0"/>
              <a:t>od rána </a:t>
            </a:r>
            <a:r>
              <a:rPr lang="cs-CZ" sz="2800" dirty="0" smtClean="0"/>
              <a:t>do večera, </a:t>
            </a:r>
            <a:r>
              <a:rPr lang="cs-CZ" sz="2800" i="1" dirty="0" smtClean="0"/>
              <a:t>pod střechou</a:t>
            </a:r>
            <a:r>
              <a:rPr lang="cs-CZ" sz="2800" dirty="0" smtClean="0"/>
              <a:t>, </a:t>
            </a:r>
            <a:r>
              <a:rPr lang="cs-CZ" sz="2800" i="1" dirty="0" smtClean="0"/>
              <a:t>od ložit od </a:t>
            </a:r>
            <a:r>
              <a:rPr lang="cs-CZ" sz="2800" i="1" dirty="0" err="1" smtClean="0"/>
              <a:t>jezd</a:t>
            </a:r>
            <a:r>
              <a:rPr lang="cs-CZ" sz="2800" dirty="0" smtClean="0"/>
              <a:t>.</a:t>
            </a:r>
          </a:p>
          <a:p>
            <a:pPr marL="0" indent="0">
              <a:buNone/>
            </a:pPr>
            <a:endParaRPr lang="cs-CZ" sz="2800" dirty="0"/>
          </a:p>
          <a:p>
            <a:pPr marL="0" indent="0">
              <a:buNone/>
            </a:pPr>
            <a:endParaRPr lang="cs-CZ" sz="2800" dirty="0"/>
          </a:p>
        </p:txBody>
      </p:sp>
    </p:spTree>
    <p:extLst>
      <p:ext uri="{BB962C8B-B14F-4D97-AF65-F5344CB8AC3E}">
        <p14:creationId xmlns:p14="http://schemas.microsoft.com/office/powerpoint/2010/main" val="9335499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274638"/>
            <a:ext cx="8229600" cy="4594522"/>
          </a:xfrm>
        </p:spPr>
        <p:txBody>
          <a:bodyPr>
            <a:normAutofit/>
          </a:bodyPr>
          <a:lstStyle/>
          <a:p>
            <a:pPr marL="0" indent="0"/>
            <a:r>
              <a:rPr lang="cs-CZ" sz="2400" b="1" dirty="0" smtClean="0"/>
              <a:t>Řešení:</a:t>
            </a:r>
            <a:r>
              <a:rPr lang="cs-CZ" sz="2400" dirty="0" smtClean="0"/>
              <a:t> předklon, předstírat, předloni</a:t>
            </a:r>
            <a:br>
              <a:rPr lang="cs-CZ" sz="2400" dirty="0" smtClean="0"/>
            </a:br>
            <a:r>
              <a:rPr lang="cs-CZ" sz="2400" dirty="0"/>
              <a:t> </a:t>
            </a:r>
            <a:r>
              <a:rPr lang="cs-CZ" sz="2400" dirty="0" smtClean="0"/>
              <a:t>             podvečer, podmořský, podpalubí</a:t>
            </a:r>
            <a:br>
              <a:rPr lang="cs-CZ" sz="2400" dirty="0" smtClean="0"/>
            </a:br>
            <a:r>
              <a:rPr lang="cs-CZ" sz="2400" dirty="0"/>
              <a:t> </a:t>
            </a:r>
            <a:r>
              <a:rPr lang="cs-CZ" sz="2400" dirty="0" smtClean="0"/>
              <a:t>             odchod, odpovídat, odskočit</a:t>
            </a:r>
            <a:br>
              <a:rPr lang="cs-CZ" sz="2400" dirty="0" smtClean="0"/>
            </a:br>
            <a:r>
              <a:rPr lang="cs-CZ" sz="2400" dirty="0"/>
              <a:t> </a:t>
            </a:r>
            <a:r>
              <a:rPr lang="cs-CZ" sz="2400" dirty="0" smtClean="0"/>
              <a:t>             nadstavba, nadpoloviční, nadprůměrný</a:t>
            </a:r>
            <a:br>
              <a:rPr lang="cs-CZ" sz="2400" dirty="0" smtClean="0"/>
            </a:br>
            <a:r>
              <a:rPr lang="cs-CZ" sz="2400" dirty="0"/>
              <a:t/>
            </a:r>
            <a:br>
              <a:rPr lang="cs-CZ" sz="2400" dirty="0"/>
            </a:br>
            <a:r>
              <a:rPr lang="cs-CZ" sz="2400" i="1" dirty="0" smtClean="0"/>
              <a:t>Odsypat </a:t>
            </a:r>
            <a:r>
              <a:rPr lang="cs-CZ" sz="2400" dirty="0"/>
              <a:t>cukr, utíká </a:t>
            </a:r>
            <a:r>
              <a:rPr lang="cs-CZ" sz="2400" i="1" dirty="0"/>
              <a:t>před myší</a:t>
            </a:r>
            <a:r>
              <a:rPr lang="cs-CZ" sz="2400" dirty="0"/>
              <a:t>, utržený </a:t>
            </a:r>
            <a:r>
              <a:rPr lang="cs-CZ" sz="2400" i="1" dirty="0" smtClean="0"/>
              <a:t>podpatek</a:t>
            </a:r>
            <a:r>
              <a:rPr lang="cs-CZ" sz="2400" dirty="0"/>
              <a:t>, </a:t>
            </a:r>
            <a:br>
              <a:rPr lang="cs-CZ" sz="2400" dirty="0"/>
            </a:br>
            <a:r>
              <a:rPr lang="cs-CZ" sz="2400" i="1" dirty="0"/>
              <a:t>před týdnem</a:t>
            </a:r>
            <a:r>
              <a:rPr lang="cs-CZ" sz="2400" dirty="0"/>
              <a:t>, </a:t>
            </a:r>
            <a:r>
              <a:rPr lang="cs-CZ" sz="2400" i="1" dirty="0" smtClean="0"/>
              <a:t>odklad </a:t>
            </a:r>
            <a:r>
              <a:rPr lang="cs-CZ" sz="2400" dirty="0"/>
              <a:t>splátky, </a:t>
            </a:r>
            <a:r>
              <a:rPr lang="cs-CZ" sz="2400" i="1" dirty="0" smtClean="0"/>
              <a:t>nadšený </a:t>
            </a:r>
            <a:r>
              <a:rPr lang="cs-CZ" sz="2400" dirty="0"/>
              <a:t>divák, </a:t>
            </a:r>
            <a:r>
              <a:rPr lang="cs-CZ" sz="2400" i="1" dirty="0" smtClean="0"/>
              <a:t>podpálit </a:t>
            </a:r>
            <a:r>
              <a:rPr lang="cs-CZ" sz="2400" dirty="0"/>
              <a:t>oheň, </a:t>
            </a:r>
            <a:r>
              <a:rPr lang="cs-CZ" sz="2400" i="1" dirty="0"/>
              <a:t>od rána </a:t>
            </a:r>
            <a:r>
              <a:rPr lang="cs-CZ" sz="2400" dirty="0"/>
              <a:t>do večera, </a:t>
            </a:r>
            <a:r>
              <a:rPr lang="cs-CZ" sz="2400" i="1" dirty="0"/>
              <a:t>pod střechou</a:t>
            </a:r>
            <a:r>
              <a:rPr lang="cs-CZ" sz="2400" dirty="0"/>
              <a:t>, </a:t>
            </a:r>
            <a:r>
              <a:rPr lang="cs-CZ" sz="2400" i="1" dirty="0" smtClean="0"/>
              <a:t>odložit odjezd</a:t>
            </a:r>
            <a:r>
              <a:rPr lang="cs-CZ" sz="2400" dirty="0"/>
              <a:t>.</a:t>
            </a:r>
            <a:br>
              <a:rPr lang="cs-CZ" sz="2400" dirty="0"/>
            </a:br>
            <a:r>
              <a:rPr lang="cs-CZ" sz="2800" dirty="0" smtClean="0"/>
              <a:t/>
            </a:r>
            <a:br>
              <a:rPr lang="cs-CZ" sz="2800" dirty="0" smtClean="0"/>
            </a:br>
            <a:endParaRPr lang="cs-CZ" sz="2800" dirty="0"/>
          </a:p>
        </p:txBody>
      </p:sp>
    </p:spTree>
    <p:extLst>
      <p:ext uri="{BB962C8B-B14F-4D97-AF65-F5344CB8AC3E}">
        <p14:creationId xmlns:p14="http://schemas.microsoft.com/office/powerpoint/2010/main" val="3092648885"/>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306</TotalTime>
  <Words>274</Words>
  <Application>Microsoft Office PowerPoint</Application>
  <PresentationFormat>Předvádění na obrazovce (4:3)</PresentationFormat>
  <Paragraphs>51</Paragraphs>
  <Slides>6</Slides>
  <Notes>1</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Motiv systému Office</vt:lpstr>
      <vt:lpstr>Prezentace aplikace PowerPoint</vt:lpstr>
      <vt:lpstr>Předložky a předpony</vt:lpstr>
      <vt:lpstr>Od řeky se nesl veselý smích. Ovoce se musí před jídlem umýt. Pavel předstíral spánek. Nad řekou se tyčila vysoká skála. Neznámý žhář podpálil stodolu. Voda z umyvadla pomalu odtékala. Pod lavicí zůstal nepořádek. Obézní lidé trpí nadváhou. </vt:lpstr>
      <vt:lpstr>Vytvořte slova s předponami:</vt:lpstr>
      <vt:lpstr>V předložkách od (ode), nad (nade), pod (pode), před (přede) a v předponách od- (ode-), nad- (nade-), pod- (pode-), před- (přede-) píšeme d.</vt:lpstr>
      <vt:lpstr>Řešení: předklon, předstírat, předloni               podvečer, podmořský, podpalubí               odchod, odpovídat, odskočit               nadstavba, nadpoloviční, nadprůměrný  Odsypat cukr, utíká před myší, utržený podpatek,  před týdnem, odklad splátky, nadšený divák, podpálit oheň, od rána do večera, pod střechou, odložit odjezd.  </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08D4</dc:creator>
  <cp:lastModifiedBy>08D4</cp:lastModifiedBy>
  <cp:revision>34</cp:revision>
  <dcterms:created xsi:type="dcterms:W3CDTF">2011-06-19T09:19:17Z</dcterms:created>
  <dcterms:modified xsi:type="dcterms:W3CDTF">2011-12-21T07:32:22Z</dcterms:modified>
</cp:coreProperties>
</file>