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8"/>
  </p:notesMasterIdLst>
  <p:sldIdLst>
    <p:sldId id="256" r:id="rId2"/>
    <p:sldId id="257" r:id="rId3"/>
    <p:sldId id="258" r:id="rId4"/>
    <p:sldId id="259" r:id="rId5"/>
    <p:sldId id="260" r:id="rId6"/>
    <p:sldId id="261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4789768-F5F4-4A4B-885F-996867BDCF92}" type="datetimeFigureOut">
              <a:rPr lang="cs-CZ" smtClean="0"/>
              <a:pPr/>
              <a:t>11.1.2013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EA38BFB-6EC7-4457-999D-A19B1A8B859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6468136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EA38BFB-6EC7-4457-999D-A19B1A8B8597}" type="slidenum">
              <a:rPr lang="cs-CZ" smtClean="0"/>
              <a:pPr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92851688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2F1F3E-BFB1-4129-BFF5-30CCCC06F1B9}" type="datetimeFigureOut">
              <a:rPr lang="cs-CZ" smtClean="0"/>
              <a:pPr/>
              <a:t>11.1.2013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DCC4C2-41F6-4F0C-9D0F-A2DFEA9C94E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5520016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2F1F3E-BFB1-4129-BFF5-30CCCC06F1B9}" type="datetimeFigureOut">
              <a:rPr lang="cs-CZ" smtClean="0"/>
              <a:pPr/>
              <a:t>11.1.2013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DCC4C2-41F6-4F0C-9D0F-A2DFEA9C94E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82800906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2F1F3E-BFB1-4129-BFF5-30CCCC06F1B9}" type="datetimeFigureOut">
              <a:rPr lang="cs-CZ" smtClean="0"/>
              <a:pPr/>
              <a:t>11.1.2013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DCC4C2-41F6-4F0C-9D0F-A2DFEA9C94E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9902396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2F1F3E-BFB1-4129-BFF5-30CCCC06F1B9}" type="datetimeFigureOut">
              <a:rPr lang="cs-CZ" smtClean="0"/>
              <a:pPr/>
              <a:t>11.1.2013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DCC4C2-41F6-4F0C-9D0F-A2DFEA9C94E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71028684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2F1F3E-BFB1-4129-BFF5-30CCCC06F1B9}" type="datetimeFigureOut">
              <a:rPr lang="cs-CZ" smtClean="0"/>
              <a:pPr/>
              <a:t>11.1.2013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DCC4C2-41F6-4F0C-9D0F-A2DFEA9C94E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77634996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2F1F3E-BFB1-4129-BFF5-30CCCC06F1B9}" type="datetimeFigureOut">
              <a:rPr lang="cs-CZ" smtClean="0"/>
              <a:pPr/>
              <a:t>11.1.2013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DCC4C2-41F6-4F0C-9D0F-A2DFEA9C94E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165196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2F1F3E-BFB1-4129-BFF5-30CCCC06F1B9}" type="datetimeFigureOut">
              <a:rPr lang="cs-CZ" smtClean="0"/>
              <a:pPr/>
              <a:t>11.1.2013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DCC4C2-41F6-4F0C-9D0F-A2DFEA9C94E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28221422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2F1F3E-BFB1-4129-BFF5-30CCCC06F1B9}" type="datetimeFigureOut">
              <a:rPr lang="cs-CZ" smtClean="0"/>
              <a:pPr/>
              <a:t>11.1.2013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DCC4C2-41F6-4F0C-9D0F-A2DFEA9C94E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35548578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2F1F3E-BFB1-4129-BFF5-30CCCC06F1B9}" type="datetimeFigureOut">
              <a:rPr lang="cs-CZ" smtClean="0"/>
              <a:pPr/>
              <a:t>11.1.2013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DCC4C2-41F6-4F0C-9D0F-A2DFEA9C94E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70191173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2F1F3E-BFB1-4129-BFF5-30CCCC06F1B9}" type="datetimeFigureOut">
              <a:rPr lang="cs-CZ" smtClean="0"/>
              <a:pPr/>
              <a:t>11.1.2013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DCC4C2-41F6-4F0C-9D0F-A2DFEA9C94E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6734498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2F1F3E-BFB1-4129-BFF5-30CCCC06F1B9}" type="datetimeFigureOut">
              <a:rPr lang="cs-CZ" smtClean="0"/>
              <a:pPr/>
              <a:t>11.1.2013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DCC4C2-41F6-4F0C-9D0F-A2DFEA9C94E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62803150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92F1F3E-BFB1-4129-BFF5-30CCCC06F1B9}" type="datetimeFigureOut">
              <a:rPr lang="cs-CZ" smtClean="0"/>
              <a:pPr/>
              <a:t>11.1.2013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6DCC4C2-41F6-4F0C-9D0F-A2DFEA9C94E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0205971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899592" y="332656"/>
            <a:ext cx="7772400" cy="1470025"/>
          </a:xfrm>
        </p:spPr>
        <p:txBody>
          <a:bodyPr>
            <a:normAutofit/>
          </a:bodyPr>
          <a:lstStyle/>
          <a:p>
            <a:endParaRPr lang="cs-CZ" sz="16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75656" y="2348880"/>
            <a:ext cx="6400800" cy="3528392"/>
          </a:xfrm>
        </p:spPr>
        <p:txBody>
          <a:bodyPr>
            <a:normAutofit/>
          </a:bodyPr>
          <a:lstStyle/>
          <a:p>
            <a:r>
              <a:rPr lang="cs-CZ" sz="2000" dirty="0" smtClean="0">
                <a:solidFill>
                  <a:schemeClr val="tx1"/>
                </a:solidFill>
              </a:rPr>
              <a:t>Základní škola, Hrádek 203</a:t>
            </a:r>
          </a:p>
          <a:p>
            <a:r>
              <a:rPr lang="cs-CZ" sz="2000" dirty="0" smtClean="0">
                <a:solidFill>
                  <a:schemeClr val="tx1"/>
                </a:solidFill>
              </a:rPr>
              <a:t>Projekt: CZ.1.07/1.400/21.1220</a:t>
            </a:r>
          </a:p>
          <a:p>
            <a:r>
              <a:rPr lang="cs-CZ" sz="2000" dirty="0">
                <a:solidFill>
                  <a:schemeClr val="tx1"/>
                </a:solidFill>
              </a:rPr>
              <a:t>VY_32_INOVACE_01_Český </a:t>
            </a:r>
            <a:r>
              <a:rPr lang="cs-CZ" sz="2000" dirty="0" smtClean="0">
                <a:solidFill>
                  <a:schemeClr val="tx1"/>
                </a:solidFill>
              </a:rPr>
              <a:t>jazyk_7.ročník </a:t>
            </a:r>
          </a:p>
          <a:p>
            <a:r>
              <a:rPr lang="cs-CZ" sz="2000" smtClean="0">
                <a:solidFill>
                  <a:schemeClr val="tx1"/>
                </a:solidFill>
              </a:rPr>
              <a:t>06_Druhy </a:t>
            </a:r>
            <a:r>
              <a:rPr lang="cs-CZ" sz="2000" dirty="0" smtClean="0">
                <a:solidFill>
                  <a:schemeClr val="tx1"/>
                </a:solidFill>
              </a:rPr>
              <a:t>vět </a:t>
            </a:r>
            <a:r>
              <a:rPr lang="cs-CZ" sz="2000" smtClean="0">
                <a:solidFill>
                  <a:schemeClr val="tx1"/>
                </a:solidFill>
              </a:rPr>
              <a:t>– procvičování</a:t>
            </a:r>
            <a:endParaRPr lang="cs-CZ" sz="2000" dirty="0" smtClean="0">
              <a:solidFill>
                <a:schemeClr val="tx1"/>
              </a:solidFill>
            </a:endParaRPr>
          </a:p>
          <a:p>
            <a:r>
              <a:rPr lang="cs-CZ" sz="2000" dirty="0" smtClean="0">
                <a:solidFill>
                  <a:schemeClr val="tx1"/>
                </a:solidFill>
              </a:rPr>
              <a:t>Autor: Mgr. Jana Štruncová</a:t>
            </a:r>
          </a:p>
          <a:p>
            <a:r>
              <a:rPr lang="cs-CZ" sz="2000" dirty="0" smtClean="0">
                <a:solidFill>
                  <a:schemeClr val="tx1"/>
                </a:solidFill>
              </a:rPr>
              <a:t>Anotace: Rozlišování vět podle druhu, tvoření vět, doplňování znamének na konci věty, materiál slouží k projekci na interaktivní tabuli</a:t>
            </a:r>
          </a:p>
          <a:p>
            <a:endParaRPr lang="cs-CZ" sz="2000" dirty="0" smtClean="0"/>
          </a:p>
          <a:p>
            <a:endParaRPr lang="cs-CZ" dirty="0"/>
          </a:p>
        </p:txBody>
      </p:sp>
      <p:pic>
        <p:nvPicPr>
          <p:cNvPr id="7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93152" y="476672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32399558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332656"/>
            <a:ext cx="8229600" cy="936104"/>
          </a:xfrm>
          <a:solidFill>
            <a:schemeClr val="accent1"/>
          </a:solidFill>
        </p:spPr>
        <p:txBody>
          <a:bodyPr/>
          <a:lstStyle/>
          <a:p>
            <a:r>
              <a:rPr lang="cs-CZ" dirty="0" smtClean="0"/>
              <a:t>Druhy vět - procvičování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412776"/>
            <a:ext cx="8229600" cy="5328592"/>
          </a:xfrm>
          <a:solidFill>
            <a:schemeClr val="bg1"/>
          </a:solidFill>
        </p:spPr>
        <p:txBody>
          <a:bodyPr>
            <a:normAutofit fontScale="92500"/>
          </a:bodyPr>
          <a:lstStyle/>
          <a:p>
            <a:pPr marL="457200" indent="-457200">
              <a:buAutoNum type="arabicPeriod"/>
            </a:pPr>
            <a:r>
              <a:rPr lang="cs-CZ" sz="2400" b="1" dirty="0" smtClean="0"/>
              <a:t>Věty oznamovací podtrhni žlutě, věty tázací zeleně:</a:t>
            </a:r>
          </a:p>
          <a:p>
            <a:pPr marL="0" indent="0">
              <a:buNone/>
            </a:pPr>
            <a:r>
              <a:rPr lang="cs-CZ" sz="2400" dirty="0" smtClean="0"/>
              <a:t>V lese roste kapradí. Vrčí váš pes na kočky? Sadař shrabuje listí. Kdy </a:t>
            </a:r>
          </a:p>
          <a:p>
            <a:pPr marL="0" indent="0">
              <a:buNone/>
            </a:pPr>
            <a:r>
              <a:rPr lang="cs-CZ" sz="2400" dirty="0" smtClean="0"/>
              <a:t>dozrávají jablka? Jano, běž do obchodu! Kéž by už byly </a:t>
            </a:r>
            <a:r>
              <a:rPr lang="cs-CZ" sz="2400" dirty="0" smtClean="0"/>
              <a:t>vánoce</a:t>
            </a:r>
            <a:r>
              <a:rPr lang="cs-CZ" sz="2400" dirty="0" smtClean="0"/>
              <a:t>. Kam</a:t>
            </a:r>
          </a:p>
          <a:p>
            <a:pPr marL="0" indent="0">
              <a:buNone/>
            </a:pPr>
            <a:r>
              <a:rPr lang="cs-CZ" sz="2400" dirty="0" smtClean="0"/>
              <a:t> odešla teta Dana? Na zahrádce sedělo opuštěné kotě. Nezapomeň si </a:t>
            </a:r>
          </a:p>
          <a:p>
            <a:pPr marL="0" indent="0">
              <a:buNone/>
            </a:pPr>
            <a:r>
              <a:rPr lang="cs-CZ" sz="2400" dirty="0" smtClean="0"/>
              <a:t>vzít čepici. Neztrať peněženku!</a:t>
            </a:r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r>
              <a:rPr lang="cs-CZ" sz="2400" b="1" dirty="0" smtClean="0"/>
              <a:t>2. Doplň za větu tečku, otazník nebo vykřičník:</a:t>
            </a:r>
            <a:endParaRPr lang="cs-CZ" sz="2400" b="1" dirty="0"/>
          </a:p>
          <a:p>
            <a:pPr marL="0" indent="0">
              <a:buNone/>
            </a:pPr>
            <a:r>
              <a:rPr lang="cs-CZ" sz="2400" dirty="0" smtClean="0"/>
              <a:t>Honza má malou sestru __  Jak se jeho sestra jmenuje __  Jmenuje se Alenka  __  Alenka utekla z kočárku __  Pojď honem nazpátek __  Dávej pozor, ať neupadneš __  Honzíku, hlídáš Alenku často __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sz="1800" dirty="0" smtClean="0"/>
              <a:t>           </a:t>
            </a:r>
            <a:endParaRPr lang="cs-CZ" sz="1800" dirty="0"/>
          </a:p>
        </p:txBody>
      </p:sp>
    </p:spTree>
    <p:extLst>
      <p:ext uri="{BB962C8B-B14F-4D97-AF65-F5344CB8AC3E}">
        <p14:creationId xmlns:p14="http://schemas.microsoft.com/office/powerpoint/2010/main" xmlns="" val="29271219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>
            <a:normAutofit/>
          </a:bodyPr>
          <a:lstStyle/>
          <a:p>
            <a:pPr algn="l"/>
            <a:r>
              <a:rPr lang="cs-CZ" sz="2400" dirty="0" smtClean="0"/>
              <a:t>3. Z daných slov poskládej věty tázací a správně je napiš:</a:t>
            </a:r>
            <a:br>
              <a:rPr lang="cs-CZ" sz="2400" dirty="0" smtClean="0"/>
            </a:br>
            <a:endParaRPr lang="cs-CZ" sz="2400" dirty="0"/>
          </a:p>
        </p:txBody>
      </p:sp>
      <p:sp>
        <p:nvSpPr>
          <p:cNvPr id="4" name="Obdélník 3"/>
          <p:cNvSpPr/>
          <p:nvPr/>
        </p:nvSpPr>
        <p:spPr>
          <a:xfrm>
            <a:off x="1500808" y="1628800"/>
            <a:ext cx="1584176" cy="5760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čte</a:t>
            </a:r>
            <a:endParaRPr lang="cs-CZ" dirty="0"/>
          </a:p>
        </p:txBody>
      </p:sp>
      <p:sp>
        <p:nvSpPr>
          <p:cNvPr id="27" name="Obdélník 26"/>
          <p:cNvSpPr/>
          <p:nvPr/>
        </p:nvSpPr>
        <p:spPr>
          <a:xfrm>
            <a:off x="1500808" y="2683737"/>
            <a:ext cx="1584176" cy="5760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Pavel</a:t>
            </a:r>
            <a:endParaRPr lang="cs-CZ" dirty="0"/>
          </a:p>
        </p:txBody>
      </p:sp>
      <p:sp>
        <p:nvSpPr>
          <p:cNvPr id="28" name="Obdélník 27"/>
          <p:cNvSpPr/>
          <p:nvPr/>
        </p:nvSpPr>
        <p:spPr>
          <a:xfrm>
            <a:off x="1483621" y="3789040"/>
            <a:ext cx="1584176" cy="5760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pohádky</a:t>
            </a:r>
            <a:endParaRPr lang="cs-CZ" dirty="0"/>
          </a:p>
        </p:txBody>
      </p:sp>
      <p:sp>
        <p:nvSpPr>
          <p:cNvPr id="29" name="Obdélník 28"/>
          <p:cNvSpPr/>
          <p:nvPr/>
        </p:nvSpPr>
        <p:spPr>
          <a:xfrm>
            <a:off x="1483621" y="4703262"/>
            <a:ext cx="1584176" cy="5760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obrázek</a:t>
            </a:r>
            <a:endParaRPr lang="cs-CZ" dirty="0"/>
          </a:p>
        </p:txBody>
      </p:sp>
      <p:sp>
        <p:nvSpPr>
          <p:cNvPr id="30" name="Obdélník 29"/>
          <p:cNvSpPr/>
          <p:nvPr/>
        </p:nvSpPr>
        <p:spPr>
          <a:xfrm>
            <a:off x="1483621" y="5661248"/>
            <a:ext cx="1584176" cy="5760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Radek</a:t>
            </a:r>
            <a:endParaRPr lang="cs-CZ" dirty="0"/>
          </a:p>
        </p:txBody>
      </p:sp>
      <p:sp>
        <p:nvSpPr>
          <p:cNvPr id="31" name="Obdélník 30"/>
          <p:cNvSpPr/>
          <p:nvPr/>
        </p:nvSpPr>
        <p:spPr>
          <a:xfrm>
            <a:off x="4139952" y="5642489"/>
            <a:ext cx="1584176" cy="5760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tančí</a:t>
            </a:r>
            <a:endParaRPr lang="cs-CZ" dirty="0"/>
          </a:p>
        </p:txBody>
      </p:sp>
      <p:sp>
        <p:nvSpPr>
          <p:cNvPr id="32" name="Obdélník 31"/>
          <p:cNvSpPr/>
          <p:nvPr/>
        </p:nvSpPr>
        <p:spPr>
          <a:xfrm>
            <a:off x="4139952" y="4703262"/>
            <a:ext cx="1584176" cy="5760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maluje</a:t>
            </a:r>
            <a:endParaRPr lang="cs-CZ" dirty="0"/>
          </a:p>
        </p:txBody>
      </p:sp>
      <p:sp>
        <p:nvSpPr>
          <p:cNvPr id="33" name="Obdélník 32"/>
          <p:cNvSpPr/>
          <p:nvPr/>
        </p:nvSpPr>
        <p:spPr>
          <a:xfrm>
            <a:off x="4139952" y="3876894"/>
            <a:ext cx="1584176" cy="5760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malíř</a:t>
            </a:r>
            <a:endParaRPr lang="cs-CZ" dirty="0"/>
          </a:p>
        </p:txBody>
      </p:sp>
      <p:sp>
        <p:nvSpPr>
          <p:cNvPr id="34" name="Obdélník 33"/>
          <p:cNvSpPr/>
          <p:nvPr/>
        </p:nvSpPr>
        <p:spPr>
          <a:xfrm>
            <a:off x="4139952" y="2702496"/>
            <a:ext cx="1584176" cy="5760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n</a:t>
            </a:r>
            <a:r>
              <a:rPr lang="cs-CZ" dirty="0" smtClean="0"/>
              <a:t>a klavír</a:t>
            </a:r>
            <a:endParaRPr lang="cs-CZ" dirty="0"/>
          </a:p>
        </p:txBody>
      </p:sp>
      <p:sp>
        <p:nvSpPr>
          <p:cNvPr id="35" name="Obdélník 34"/>
          <p:cNvSpPr/>
          <p:nvPr/>
        </p:nvSpPr>
        <p:spPr>
          <a:xfrm>
            <a:off x="4139952" y="1628800"/>
            <a:ext cx="1584176" cy="5760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taneček</a:t>
            </a:r>
            <a:endParaRPr lang="cs-CZ" dirty="0"/>
          </a:p>
        </p:txBody>
      </p:sp>
      <p:sp>
        <p:nvSpPr>
          <p:cNvPr id="36" name="Obdélník 35"/>
          <p:cNvSpPr/>
          <p:nvPr/>
        </p:nvSpPr>
        <p:spPr>
          <a:xfrm>
            <a:off x="6835646" y="5642489"/>
            <a:ext cx="1584176" cy="5760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na procházku</a:t>
            </a:r>
            <a:endParaRPr lang="cs-CZ" dirty="0"/>
          </a:p>
        </p:txBody>
      </p:sp>
      <p:sp>
        <p:nvSpPr>
          <p:cNvPr id="37" name="Obdélník 36"/>
          <p:cNvSpPr/>
          <p:nvPr/>
        </p:nvSpPr>
        <p:spPr>
          <a:xfrm>
            <a:off x="6875900" y="4703262"/>
            <a:ext cx="1584176" cy="5760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jde</a:t>
            </a:r>
            <a:endParaRPr lang="cs-CZ" dirty="0"/>
          </a:p>
        </p:txBody>
      </p:sp>
      <p:sp>
        <p:nvSpPr>
          <p:cNvPr id="38" name="Obdélník 37"/>
          <p:cNvSpPr/>
          <p:nvPr/>
        </p:nvSpPr>
        <p:spPr>
          <a:xfrm>
            <a:off x="6844983" y="3858072"/>
            <a:ext cx="1584176" cy="5760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dědeček</a:t>
            </a:r>
            <a:endParaRPr lang="cs-CZ" dirty="0"/>
          </a:p>
        </p:txBody>
      </p:sp>
      <p:sp>
        <p:nvSpPr>
          <p:cNvPr id="39" name="Obdélník 38"/>
          <p:cNvSpPr/>
          <p:nvPr/>
        </p:nvSpPr>
        <p:spPr>
          <a:xfrm>
            <a:off x="6835646" y="2702496"/>
            <a:ext cx="1584176" cy="5760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Lenka</a:t>
            </a:r>
            <a:endParaRPr lang="cs-CZ" dirty="0"/>
          </a:p>
        </p:txBody>
      </p:sp>
      <p:sp>
        <p:nvSpPr>
          <p:cNvPr id="40" name="Obdélník 39"/>
          <p:cNvSpPr/>
          <p:nvPr/>
        </p:nvSpPr>
        <p:spPr>
          <a:xfrm>
            <a:off x="6802466" y="1628800"/>
            <a:ext cx="1584176" cy="5760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hraje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942326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2400" b="1" dirty="0" smtClean="0"/>
              <a:t>4. Změň věty oznamovací na věty tázací a napiš je:</a:t>
            </a:r>
            <a:endParaRPr lang="cs-CZ" sz="2400" b="1" dirty="0"/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dirty="0" smtClean="0"/>
              <a:t>V ZOO žijí cizokrajná zvířata.</a:t>
            </a:r>
          </a:p>
          <a:p>
            <a:pPr marL="0" indent="0">
              <a:buNone/>
            </a:pPr>
            <a:r>
              <a:rPr lang="cs-CZ" sz="2400" dirty="0" smtClean="0"/>
              <a:t>___________________________________________________</a:t>
            </a:r>
          </a:p>
          <a:p>
            <a:pPr marL="0" indent="0">
              <a:buNone/>
            </a:pPr>
            <a:r>
              <a:rPr lang="cs-CZ" sz="2400" dirty="0" smtClean="0"/>
              <a:t>Dáša se těšila do první třídy.</a:t>
            </a:r>
          </a:p>
          <a:p>
            <a:pPr marL="0" indent="0">
              <a:buNone/>
            </a:pPr>
            <a:r>
              <a:rPr lang="cs-CZ" sz="2400" dirty="0" smtClean="0"/>
              <a:t>___________________________________________________</a:t>
            </a:r>
          </a:p>
          <a:p>
            <a:pPr marL="0" indent="0">
              <a:buNone/>
            </a:pPr>
            <a:r>
              <a:rPr lang="cs-CZ" sz="2400" dirty="0" smtClean="0"/>
              <a:t>23. září začíná podzim.</a:t>
            </a:r>
          </a:p>
          <a:p>
            <a:pPr marL="0" indent="0">
              <a:buNone/>
            </a:pPr>
            <a:r>
              <a:rPr lang="cs-CZ" sz="2400" dirty="0" smtClean="0"/>
              <a:t>___________________________________________________</a:t>
            </a:r>
          </a:p>
          <a:p>
            <a:pPr marL="0" indent="0">
              <a:buNone/>
            </a:pPr>
            <a:r>
              <a:rPr lang="cs-CZ" sz="2400" dirty="0" smtClean="0"/>
              <a:t>Včera odpoledne foukal silný vítr.</a:t>
            </a:r>
          </a:p>
          <a:p>
            <a:pPr marL="0" indent="0">
              <a:buNone/>
            </a:pPr>
            <a:r>
              <a:rPr lang="cs-CZ" sz="2400" dirty="0" smtClean="0"/>
              <a:t>___________________________________________________</a:t>
            </a:r>
          </a:p>
          <a:p>
            <a:pPr marL="0" indent="0">
              <a:buNone/>
            </a:pPr>
            <a:r>
              <a:rPr lang="cs-CZ" sz="2400" dirty="0" smtClean="0"/>
              <a:t>Do naší třídy chodí více chlapců než děvčat.</a:t>
            </a:r>
          </a:p>
          <a:p>
            <a:pPr marL="0" indent="0">
              <a:buNone/>
            </a:pPr>
            <a:r>
              <a:rPr lang="cs-CZ" sz="2400" dirty="0" smtClean="0"/>
              <a:t>___________________________________________________</a:t>
            </a:r>
          </a:p>
        </p:txBody>
      </p:sp>
    </p:spTree>
    <p:extLst>
      <p:ext uri="{BB962C8B-B14F-4D97-AF65-F5344CB8AC3E}">
        <p14:creationId xmlns:p14="http://schemas.microsoft.com/office/powerpoint/2010/main" xmlns="" val="7601833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2400" b="1" dirty="0" smtClean="0"/>
              <a:t>5. Rozhodni, o jaký druh vět se jedná a označ čísly 1 – 6 tak, jak mají za sebou správně následovat:</a:t>
            </a:r>
            <a:endParaRPr lang="cs-CZ" sz="24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r>
              <a:rPr lang="cs-CZ" sz="2400" dirty="0" smtClean="0"/>
              <a:t>Koupání</a:t>
            </a:r>
          </a:p>
          <a:p>
            <a:pPr marL="0" indent="0">
              <a:buNone/>
            </a:pPr>
            <a:r>
              <a:rPr lang="cs-CZ" sz="2400" dirty="0" smtClean="0"/>
              <a:t>__   Nakonec mu učeše kartáčkem vlásky.</a:t>
            </a:r>
          </a:p>
          <a:p>
            <a:pPr marL="0" indent="0">
              <a:buNone/>
            </a:pPr>
            <a:r>
              <a:rPr lang="cs-CZ" sz="2400" dirty="0" smtClean="0"/>
              <a:t>__   Osušené </a:t>
            </a:r>
            <a:r>
              <a:rPr lang="cs-CZ" sz="2400" dirty="0" err="1" smtClean="0"/>
              <a:t>mimino</a:t>
            </a:r>
            <a:r>
              <a:rPr lang="cs-CZ" sz="2400" dirty="0" smtClean="0"/>
              <a:t> natře maminka dětským olejem.</a:t>
            </a:r>
          </a:p>
          <a:p>
            <a:pPr marL="0" indent="0">
              <a:buNone/>
            </a:pPr>
            <a:r>
              <a:rPr lang="cs-CZ" sz="2400" dirty="0" smtClean="0"/>
              <a:t>__   Máme doma </a:t>
            </a:r>
            <a:r>
              <a:rPr lang="cs-CZ" sz="2400" dirty="0" err="1" smtClean="0"/>
              <a:t>mimino</a:t>
            </a:r>
            <a:r>
              <a:rPr lang="cs-CZ" sz="2400" dirty="0" smtClean="0"/>
              <a:t> Adámka.</a:t>
            </a:r>
          </a:p>
          <a:p>
            <a:pPr marL="0" indent="0">
              <a:buNone/>
            </a:pPr>
            <a:r>
              <a:rPr lang="cs-CZ" sz="2400" dirty="0" smtClean="0"/>
              <a:t>__   Po koupání zabalíme Adámka do osušky.</a:t>
            </a:r>
          </a:p>
          <a:p>
            <a:pPr marL="0" indent="0">
              <a:buNone/>
            </a:pPr>
            <a:r>
              <a:rPr lang="cs-CZ" sz="2400" dirty="0" smtClean="0"/>
              <a:t>__   Ve vodě se směje a plácá ručkama.</a:t>
            </a:r>
          </a:p>
          <a:p>
            <a:pPr marL="0" indent="0">
              <a:buNone/>
            </a:pPr>
            <a:r>
              <a:rPr lang="cs-CZ" sz="2400" dirty="0" smtClean="0"/>
              <a:t>__   Každý večer ho dáme do vaničky-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xmlns="" val="9335499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2400" dirty="0" smtClean="0"/>
              <a:t>Řešení: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628800"/>
            <a:ext cx="8229600" cy="452596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1400" dirty="0" smtClean="0"/>
              <a:t>1. </a:t>
            </a:r>
            <a:r>
              <a:rPr lang="cs-CZ" sz="1400" u="sng" dirty="0" smtClean="0">
                <a:solidFill>
                  <a:srgbClr val="FFFF00"/>
                </a:solidFill>
              </a:rPr>
              <a:t>V </a:t>
            </a:r>
            <a:r>
              <a:rPr lang="cs-CZ" sz="1400" u="sng" dirty="0">
                <a:solidFill>
                  <a:srgbClr val="FFFF00"/>
                </a:solidFill>
              </a:rPr>
              <a:t>lese roste kapradí</a:t>
            </a:r>
            <a:r>
              <a:rPr lang="cs-CZ" sz="1400" dirty="0">
                <a:solidFill>
                  <a:srgbClr val="FFFF00"/>
                </a:solidFill>
              </a:rPr>
              <a:t>. </a:t>
            </a:r>
            <a:r>
              <a:rPr lang="cs-CZ" sz="1400" dirty="0">
                <a:solidFill>
                  <a:schemeClr val="accent3"/>
                </a:solidFill>
              </a:rPr>
              <a:t>Vrčí váš pes na kočky? </a:t>
            </a:r>
            <a:r>
              <a:rPr lang="cs-CZ" sz="1400" i="1" dirty="0">
                <a:solidFill>
                  <a:srgbClr val="FFFF00"/>
                </a:solidFill>
              </a:rPr>
              <a:t>Sadař shrabuje listí. </a:t>
            </a:r>
            <a:r>
              <a:rPr lang="cs-CZ" sz="1400" dirty="0">
                <a:solidFill>
                  <a:schemeClr val="accent3"/>
                </a:solidFill>
              </a:rPr>
              <a:t>Kdy </a:t>
            </a:r>
            <a:r>
              <a:rPr lang="cs-CZ" sz="1400" dirty="0" smtClean="0">
                <a:solidFill>
                  <a:schemeClr val="accent3"/>
                </a:solidFill>
              </a:rPr>
              <a:t>dozrávají </a:t>
            </a:r>
            <a:r>
              <a:rPr lang="cs-CZ" sz="1400" dirty="0">
                <a:solidFill>
                  <a:schemeClr val="accent3"/>
                </a:solidFill>
              </a:rPr>
              <a:t>jablka?</a:t>
            </a:r>
            <a:r>
              <a:rPr lang="cs-CZ" sz="1400" dirty="0"/>
              <a:t> Jano, běž do obchodu! Kéž by už byly Vánoce. </a:t>
            </a:r>
            <a:r>
              <a:rPr lang="cs-CZ" sz="1400" dirty="0" smtClean="0">
                <a:solidFill>
                  <a:schemeClr val="accent3"/>
                </a:solidFill>
              </a:rPr>
              <a:t>Kam </a:t>
            </a:r>
            <a:r>
              <a:rPr lang="cs-CZ" sz="1400" dirty="0">
                <a:solidFill>
                  <a:schemeClr val="accent3"/>
                </a:solidFill>
              </a:rPr>
              <a:t>odešla teta Dana? </a:t>
            </a:r>
            <a:r>
              <a:rPr lang="cs-CZ" sz="1400" u="sng" dirty="0">
                <a:solidFill>
                  <a:srgbClr val="FFFF00"/>
                </a:solidFill>
              </a:rPr>
              <a:t>Na zahrádce sedělo opuštěné kotě. </a:t>
            </a:r>
            <a:r>
              <a:rPr lang="cs-CZ" sz="1400" dirty="0"/>
              <a:t>Nezapomeň si </a:t>
            </a:r>
            <a:r>
              <a:rPr lang="cs-CZ" sz="1400" dirty="0" smtClean="0"/>
              <a:t>vzít </a:t>
            </a:r>
            <a:r>
              <a:rPr lang="cs-CZ" sz="1400" dirty="0"/>
              <a:t>čepici. Neztrať peněženku!</a:t>
            </a:r>
          </a:p>
          <a:p>
            <a:pPr marL="0" indent="0">
              <a:buNone/>
            </a:pPr>
            <a:endParaRPr lang="cs-CZ" sz="1400" dirty="0"/>
          </a:p>
          <a:p>
            <a:pPr marL="0" indent="0">
              <a:buNone/>
            </a:pPr>
            <a:r>
              <a:rPr lang="cs-CZ" sz="1400" b="1" dirty="0"/>
              <a:t>2. </a:t>
            </a:r>
            <a:r>
              <a:rPr lang="cs-CZ" sz="1400" dirty="0" smtClean="0"/>
              <a:t>Honza </a:t>
            </a:r>
            <a:r>
              <a:rPr lang="cs-CZ" sz="1400" dirty="0"/>
              <a:t>má malou </a:t>
            </a:r>
            <a:r>
              <a:rPr lang="cs-CZ" sz="1400" dirty="0" smtClean="0"/>
              <a:t>sestru.  </a:t>
            </a:r>
            <a:r>
              <a:rPr lang="cs-CZ" sz="1400" dirty="0"/>
              <a:t>Jak se jeho sestra </a:t>
            </a:r>
            <a:r>
              <a:rPr lang="cs-CZ" sz="1400" dirty="0" smtClean="0"/>
              <a:t>jmenuje? </a:t>
            </a:r>
            <a:r>
              <a:rPr lang="cs-CZ" sz="1400" dirty="0"/>
              <a:t>Jmenuje se </a:t>
            </a:r>
            <a:r>
              <a:rPr lang="cs-CZ" sz="1400" dirty="0" smtClean="0"/>
              <a:t>Alenka.  </a:t>
            </a:r>
            <a:r>
              <a:rPr lang="cs-CZ" sz="1400" dirty="0"/>
              <a:t>Alenka utekla z </a:t>
            </a:r>
            <a:r>
              <a:rPr lang="cs-CZ" sz="1400" dirty="0" smtClean="0"/>
              <a:t>kočárku. Pojď honem nazpátek! </a:t>
            </a:r>
            <a:r>
              <a:rPr lang="cs-CZ" sz="1400" dirty="0"/>
              <a:t>Dávej pozor, ať </a:t>
            </a:r>
            <a:r>
              <a:rPr lang="cs-CZ" sz="1400" dirty="0" smtClean="0"/>
              <a:t>neupadneš! Honzíku</a:t>
            </a:r>
            <a:r>
              <a:rPr lang="cs-CZ" sz="1400" dirty="0"/>
              <a:t>, hlídáš Alenku </a:t>
            </a:r>
            <a:r>
              <a:rPr lang="cs-CZ" sz="1400" dirty="0" smtClean="0"/>
              <a:t>často?</a:t>
            </a:r>
          </a:p>
          <a:p>
            <a:pPr marL="0" indent="0">
              <a:buNone/>
            </a:pPr>
            <a:endParaRPr lang="cs-CZ" sz="1400" dirty="0"/>
          </a:p>
          <a:p>
            <a:pPr marL="0" indent="0">
              <a:buNone/>
            </a:pPr>
            <a:r>
              <a:rPr lang="cs-CZ" sz="1400" dirty="0"/>
              <a:t>4. Žijí v ZOO cizokrajná zvířata? Těšila se Dáša do první třídy? Začíná 23. září podzim? Foukal včera odpoledne silný vítr? Chodí do naší třídy více chlapců než děvčat?</a:t>
            </a:r>
          </a:p>
          <a:p>
            <a:pPr marL="0" indent="0">
              <a:buNone/>
            </a:pPr>
            <a:r>
              <a:rPr lang="cs-CZ" sz="1400" dirty="0"/>
              <a:t>5.</a:t>
            </a:r>
          </a:p>
          <a:p>
            <a:pPr marL="0" indent="0">
              <a:buNone/>
            </a:pPr>
            <a:r>
              <a:rPr lang="cs-CZ" sz="1400" dirty="0"/>
              <a:t>Koupání</a:t>
            </a:r>
          </a:p>
          <a:p>
            <a:pPr marL="0" indent="0">
              <a:buNone/>
            </a:pPr>
            <a:r>
              <a:rPr lang="cs-CZ" sz="1400" dirty="0"/>
              <a:t>6.   Nakonec mu učeše kartáčkem vlásky.</a:t>
            </a:r>
          </a:p>
          <a:p>
            <a:pPr marL="0" indent="0">
              <a:buNone/>
            </a:pPr>
            <a:r>
              <a:rPr lang="cs-CZ" sz="1400" dirty="0"/>
              <a:t>5.   Osušené </a:t>
            </a:r>
            <a:r>
              <a:rPr lang="cs-CZ" sz="1400" dirty="0" err="1"/>
              <a:t>mimino</a:t>
            </a:r>
            <a:r>
              <a:rPr lang="cs-CZ" sz="1400" dirty="0"/>
              <a:t> natře maminka dětským olejem.</a:t>
            </a:r>
          </a:p>
          <a:p>
            <a:pPr marL="0" indent="0">
              <a:buNone/>
            </a:pPr>
            <a:r>
              <a:rPr lang="cs-CZ" sz="1400" dirty="0"/>
              <a:t>1.   Máme doma </a:t>
            </a:r>
            <a:r>
              <a:rPr lang="cs-CZ" sz="1400" dirty="0" err="1"/>
              <a:t>mimino</a:t>
            </a:r>
            <a:r>
              <a:rPr lang="cs-CZ" sz="1400" dirty="0"/>
              <a:t> Adámka.</a:t>
            </a:r>
          </a:p>
          <a:p>
            <a:pPr marL="0" indent="0">
              <a:buNone/>
            </a:pPr>
            <a:r>
              <a:rPr lang="cs-CZ" sz="1400" dirty="0"/>
              <a:t>4.   Po koupání zabalíme Adámka do osušky.</a:t>
            </a:r>
          </a:p>
          <a:p>
            <a:pPr marL="0" indent="0">
              <a:buNone/>
            </a:pPr>
            <a:r>
              <a:rPr lang="cs-CZ" sz="1400" dirty="0"/>
              <a:t>3.   Ve vodě se směje a plácá ručkama.</a:t>
            </a:r>
          </a:p>
          <a:p>
            <a:pPr marL="0" indent="0">
              <a:buNone/>
            </a:pPr>
            <a:r>
              <a:rPr lang="cs-CZ" sz="1400" dirty="0"/>
              <a:t>2.   Každý večer ho dáme do vaničky-</a:t>
            </a:r>
          </a:p>
          <a:p>
            <a:pPr marL="0" indent="0">
              <a:buNone/>
            </a:pP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xmlns="" val="4356829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314</TotalTime>
  <Words>490</Words>
  <Application>Microsoft Office PowerPoint</Application>
  <PresentationFormat>Předvádění na obrazovce (4:3)</PresentationFormat>
  <Paragraphs>69</Paragraphs>
  <Slides>6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Snímek 1</vt:lpstr>
      <vt:lpstr>Druhy vět - procvičování</vt:lpstr>
      <vt:lpstr>3. Z daných slov poskládej věty tázací a správně je napiš: </vt:lpstr>
      <vt:lpstr>4. Změň věty oznamovací na věty tázací a napiš je:</vt:lpstr>
      <vt:lpstr>5. Rozhodni, o jaký druh vět se jedná a označ čísly 1 – 6 tak, jak mají za sebou správně následovat:</vt:lpstr>
      <vt:lpstr>Řešení: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08D4</dc:creator>
  <cp:lastModifiedBy>Dum</cp:lastModifiedBy>
  <cp:revision>35</cp:revision>
  <dcterms:created xsi:type="dcterms:W3CDTF">2011-06-19T09:19:17Z</dcterms:created>
  <dcterms:modified xsi:type="dcterms:W3CDTF">2013-01-11T09:29:43Z</dcterms:modified>
</cp:coreProperties>
</file>