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6" r:id="rId2"/>
    <p:sldId id="257" r:id="rId3"/>
    <p:sldId id="258" r:id="rId4"/>
    <p:sldId id="259" r:id="rId5"/>
    <p:sldId id="260" r:id="rId6"/>
    <p:sldId id="261"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4789768-F5F4-4A4B-885F-996867BDCF92}" type="datetimeFigureOut">
              <a:rPr lang="cs-CZ" smtClean="0"/>
              <a:t>21.12.2011</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EA38BFB-6EC7-4457-999D-A19B1A8B8597}" type="slidenum">
              <a:rPr lang="cs-CZ" smtClean="0"/>
              <a:t>‹#›</a:t>
            </a:fld>
            <a:endParaRPr lang="cs-CZ"/>
          </a:p>
        </p:txBody>
      </p:sp>
    </p:spTree>
    <p:extLst>
      <p:ext uri="{BB962C8B-B14F-4D97-AF65-F5344CB8AC3E}">
        <p14:creationId xmlns:p14="http://schemas.microsoft.com/office/powerpoint/2010/main" val="164681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DEA38BFB-6EC7-4457-999D-A19B1A8B8597}" type="slidenum">
              <a:rPr lang="cs-CZ" smtClean="0"/>
              <a:t>3</a:t>
            </a:fld>
            <a:endParaRPr lang="cs-CZ"/>
          </a:p>
        </p:txBody>
      </p:sp>
    </p:spTree>
    <p:extLst>
      <p:ext uri="{BB962C8B-B14F-4D97-AF65-F5344CB8AC3E}">
        <p14:creationId xmlns:p14="http://schemas.microsoft.com/office/powerpoint/2010/main" val="39285168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192F1F3E-BFB1-4129-BFF5-30CCCC06F1B9}" type="datetimeFigureOut">
              <a:rPr lang="cs-CZ" smtClean="0"/>
              <a:t>21.12.2011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2055200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92F1F3E-BFB1-4129-BFF5-30CCCC06F1B9}" type="datetimeFigureOut">
              <a:rPr lang="cs-CZ" smtClean="0"/>
              <a:t>21.12.2011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2828009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192F1F3E-BFB1-4129-BFF5-30CCCC06F1B9}" type="datetimeFigureOut">
              <a:rPr lang="cs-CZ" smtClean="0"/>
              <a:t>21.12.2011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899023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92F1F3E-BFB1-4129-BFF5-30CCCC06F1B9}" type="datetimeFigureOut">
              <a:rPr lang="cs-CZ" smtClean="0"/>
              <a:t>21.12.2011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17102868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92F1F3E-BFB1-4129-BFF5-30CCCC06F1B9}" type="datetimeFigureOut">
              <a:rPr lang="cs-CZ" smtClean="0"/>
              <a:t>21.12.2011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7763499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192F1F3E-BFB1-4129-BFF5-30CCCC06F1B9}" type="datetimeFigureOut">
              <a:rPr lang="cs-CZ" smtClean="0"/>
              <a:t>21.12.2011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2716519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92F1F3E-BFB1-4129-BFF5-30CCCC06F1B9}" type="datetimeFigureOut">
              <a:rPr lang="cs-CZ" smtClean="0"/>
              <a:t>21.12.2011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2282214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92F1F3E-BFB1-4129-BFF5-30CCCC06F1B9}" type="datetimeFigureOut">
              <a:rPr lang="cs-CZ" smtClean="0"/>
              <a:t>21.12.2011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13554857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192F1F3E-BFB1-4129-BFF5-30CCCC06F1B9}" type="datetimeFigureOut">
              <a:rPr lang="cs-CZ" smtClean="0"/>
              <a:t>21.12.2011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1701911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92F1F3E-BFB1-4129-BFF5-30CCCC06F1B9}" type="datetimeFigureOut">
              <a:rPr lang="cs-CZ" smtClean="0"/>
              <a:t>21.12.2011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4167344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92F1F3E-BFB1-4129-BFF5-30CCCC06F1B9}" type="datetimeFigureOut">
              <a:rPr lang="cs-CZ" smtClean="0"/>
              <a:t>21.12.2011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46DCC4C2-41F6-4F0C-9D0F-A2DFEA9C94E0}" type="slidenum">
              <a:rPr lang="cs-CZ" smtClean="0"/>
              <a:t>‹#›</a:t>
            </a:fld>
            <a:endParaRPr lang="cs-CZ"/>
          </a:p>
        </p:txBody>
      </p:sp>
    </p:spTree>
    <p:extLst>
      <p:ext uri="{BB962C8B-B14F-4D97-AF65-F5344CB8AC3E}">
        <p14:creationId xmlns:p14="http://schemas.microsoft.com/office/powerpoint/2010/main" val="3628031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2F1F3E-BFB1-4129-BFF5-30CCCC06F1B9}" type="datetimeFigureOut">
              <a:rPr lang="cs-CZ" smtClean="0"/>
              <a:t>21.12.2011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DCC4C2-41F6-4F0C-9D0F-A2DFEA9C94E0}" type="slidenum">
              <a:rPr lang="cs-CZ" smtClean="0"/>
              <a:t>‹#›</a:t>
            </a:fld>
            <a:endParaRPr lang="cs-CZ"/>
          </a:p>
        </p:txBody>
      </p:sp>
    </p:spTree>
    <p:extLst>
      <p:ext uri="{BB962C8B-B14F-4D97-AF65-F5344CB8AC3E}">
        <p14:creationId xmlns:p14="http://schemas.microsoft.com/office/powerpoint/2010/main" val="200205971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2.xml"/><Relationship Id="rId5" Type="http://schemas.openxmlformats.org/officeDocument/2006/relationships/image" Target="../media/image5.wmf"/><Relationship Id="rId4" Type="http://schemas.openxmlformats.org/officeDocument/2006/relationships/image" Target="../media/image4.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899592" y="332656"/>
            <a:ext cx="7772400" cy="1470025"/>
          </a:xfrm>
        </p:spPr>
        <p:txBody>
          <a:bodyPr>
            <a:normAutofit/>
          </a:bodyPr>
          <a:lstStyle/>
          <a:p>
            <a:endParaRPr lang="cs-CZ" sz="1600" dirty="0"/>
          </a:p>
        </p:txBody>
      </p:sp>
      <p:sp>
        <p:nvSpPr>
          <p:cNvPr id="3" name="Podnadpis 2"/>
          <p:cNvSpPr>
            <a:spLocks noGrp="1"/>
          </p:cNvSpPr>
          <p:nvPr>
            <p:ph type="subTitle" idx="1"/>
          </p:nvPr>
        </p:nvSpPr>
        <p:spPr>
          <a:xfrm>
            <a:off x="1475656" y="2348880"/>
            <a:ext cx="6400800" cy="3528392"/>
          </a:xfrm>
        </p:spPr>
        <p:txBody>
          <a:bodyPr>
            <a:normAutofit/>
          </a:bodyPr>
          <a:lstStyle/>
          <a:p>
            <a:r>
              <a:rPr lang="cs-CZ" sz="2000" dirty="0" smtClean="0">
                <a:solidFill>
                  <a:schemeClr val="tx1"/>
                </a:solidFill>
              </a:rPr>
              <a:t>Základní škola, Hrádek 203</a:t>
            </a:r>
          </a:p>
          <a:p>
            <a:r>
              <a:rPr lang="cs-CZ" sz="2000" dirty="0" smtClean="0">
                <a:solidFill>
                  <a:schemeClr val="tx1"/>
                </a:solidFill>
              </a:rPr>
              <a:t>Projekt: CZ.1.07/1.400/21.1220</a:t>
            </a:r>
          </a:p>
          <a:p>
            <a:r>
              <a:rPr lang="cs-CZ" sz="2000" dirty="0">
                <a:solidFill>
                  <a:schemeClr val="tx1"/>
                </a:solidFill>
              </a:rPr>
              <a:t>VY_32_INOVACE_01_Český </a:t>
            </a:r>
            <a:r>
              <a:rPr lang="cs-CZ" sz="2000" dirty="0" smtClean="0">
                <a:solidFill>
                  <a:schemeClr val="tx1"/>
                </a:solidFill>
              </a:rPr>
              <a:t>jazyk_9.ročník </a:t>
            </a:r>
            <a:endParaRPr lang="cs-CZ" sz="2000" dirty="0" smtClean="0">
              <a:solidFill>
                <a:schemeClr val="tx1"/>
              </a:solidFill>
            </a:endParaRPr>
          </a:p>
          <a:p>
            <a:r>
              <a:rPr lang="cs-CZ" sz="2000" smtClean="0">
                <a:solidFill>
                  <a:schemeClr val="tx1"/>
                </a:solidFill>
              </a:rPr>
              <a:t>08_Časování </a:t>
            </a:r>
            <a:r>
              <a:rPr lang="cs-CZ" sz="2000" dirty="0" smtClean="0">
                <a:solidFill>
                  <a:schemeClr val="tx1"/>
                </a:solidFill>
              </a:rPr>
              <a:t>sloves </a:t>
            </a:r>
            <a:r>
              <a:rPr lang="cs-CZ" sz="2000" smtClean="0">
                <a:solidFill>
                  <a:schemeClr val="tx1"/>
                </a:solidFill>
              </a:rPr>
              <a:t>- </a:t>
            </a:r>
            <a:r>
              <a:rPr lang="cs-CZ" sz="2000" smtClean="0">
                <a:solidFill>
                  <a:schemeClr val="tx1"/>
                </a:solidFill>
              </a:rPr>
              <a:t>procvičování</a:t>
            </a:r>
            <a:endParaRPr lang="cs-CZ" sz="2000" dirty="0" smtClean="0">
              <a:solidFill>
                <a:schemeClr val="tx1"/>
              </a:solidFill>
            </a:endParaRPr>
          </a:p>
          <a:p>
            <a:r>
              <a:rPr lang="cs-CZ" sz="2000" dirty="0" smtClean="0">
                <a:solidFill>
                  <a:schemeClr val="tx1"/>
                </a:solidFill>
              </a:rPr>
              <a:t>Autor: Mgr. Jana Štruncová</a:t>
            </a:r>
          </a:p>
          <a:p>
            <a:r>
              <a:rPr lang="cs-CZ" sz="2000" dirty="0" smtClean="0">
                <a:solidFill>
                  <a:schemeClr val="tx1"/>
                </a:solidFill>
              </a:rPr>
              <a:t>Anotace: Časování sloves, určování osoby a čísla, materiál slouží k projekci na interaktivní tabuli</a:t>
            </a:r>
          </a:p>
          <a:p>
            <a:endParaRPr lang="cs-CZ" sz="2000" dirty="0" smtClean="0"/>
          </a:p>
          <a:p>
            <a:endParaRPr lang="cs-CZ" dirty="0"/>
          </a:p>
        </p:txBody>
      </p:sp>
      <p:pic>
        <p:nvPicPr>
          <p:cNvPr id="7"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93152" y="476672"/>
            <a:ext cx="5715000" cy="1247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399558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32656"/>
            <a:ext cx="8229600" cy="936104"/>
          </a:xfrm>
          <a:solidFill>
            <a:schemeClr val="accent4">
              <a:lumMod val="60000"/>
              <a:lumOff val="40000"/>
            </a:schemeClr>
          </a:solidFill>
        </p:spPr>
        <p:txBody>
          <a:bodyPr>
            <a:normAutofit/>
          </a:bodyPr>
          <a:lstStyle/>
          <a:p>
            <a:r>
              <a:rPr lang="cs-CZ" dirty="0" smtClean="0"/>
              <a:t>Časování sloves - procvičování</a:t>
            </a:r>
            <a:endParaRPr lang="cs-CZ" dirty="0"/>
          </a:p>
        </p:txBody>
      </p:sp>
      <p:sp>
        <p:nvSpPr>
          <p:cNvPr id="3" name="Zástupný symbol pro obsah 2"/>
          <p:cNvSpPr>
            <a:spLocks noGrp="1"/>
          </p:cNvSpPr>
          <p:nvPr>
            <p:ph idx="1"/>
          </p:nvPr>
        </p:nvSpPr>
        <p:spPr>
          <a:xfrm>
            <a:off x="467544" y="1412776"/>
            <a:ext cx="8229600" cy="5328592"/>
          </a:xfrm>
          <a:solidFill>
            <a:schemeClr val="bg1"/>
          </a:solidFill>
        </p:spPr>
        <p:txBody>
          <a:bodyPr>
            <a:normAutofit fontScale="25000" lnSpcReduction="20000"/>
          </a:bodyPr>
          <a:lstStyle/>
          <a:p>
            <a:pPr marL="457200" indent="-457200">
              <a:buAutoNum type="arabicPeriod"/>
            </a:pPr>
            <a:r>
              <a:rPr lang="cs-CZ" sz="8000" b="1" dirty="0" smtClean="0"/>
              <a:t>Podtrhněte slovesa a přidejte k nim osobní zájmena:</a:t>
            </a:r>
          </a:p>
          <a:p>
            <a:pPr marL="0" indent="0">
              <a:buNone/>
            </a:pPr>
            <a:r>
              <a:rPr lang="cs-CZ" sz="8000" dirty="0" smtClean="0"/>
              <a:t>Chirurg v nemocnici operuje pacienta.                         ______________</a:t>
            </a:r>
          </a:p>
          <a:p>
            <a:pPr marL="0" indent="0">
              <a:buNone/>
            </a:pPr>
            <a:r>
              <a:rPr lang="cs-CZ" sz="8000" dirty="0" smtClean="0"/>
              <a:t>Děti sbírají v lese maliny.                                                 ______________</a:t>
            </a:r>
          </a:p>
          <a:p>
            <a:pPr marL="0" indent="0">
              <a:buNone/>
            </a:pPr>
            <a:r>
              <a:rPr lang="cs-CZ" sz="8000" dirty="0" smtClean="0"/>
              <a:t>Při atletických závodech běžím co nejrychleji.             ______________</a:t>
            </a:r>
          </a:p>
          <a:p>
            <a:pPr marL="0" indent="0">
              <a:buNone/>
            </a:pPr>
            <a:r>
              <a:rPr lang="cs-CZ" sz="8000" dirty="0" smtClean="0"/>
              <a:t>Také čekáte na příjezd autobusu?                                  ______________</a:t>
            </a:r>
          </a:p>
          <a:p>
            <a:pPr marL="0" indent="0">
              <a:buNone/>
            </a:pPr>
            <a:r>
              <a:rPr lang="cs-CZ" sz="8000" dirty="0" smtClean="0"/>
              <a:t>Martine, počítáš nejlépe z celé třídy.                            ______________</a:t>
            </a:r>
          </a:p>
          <a:p>
            <a:pPr marL="0" indent="0">
              <a:buNone/>
            </a:pPr>
            <a:r>
              <a:rPr lang="cs-CZ" sz="8000" dirty="0" smtClean="0"/>
              <a:t>Pravidelně navštěvujeme divadelní představení.        ______________</a:t>
            </a:r>
          </a:p>
          <a:p>
            <a:pPr marL="0" indent="0">
              <a:buNone/>
            </a:pPr>
            <a:endParaRPr lang="cs-CZ" sz="6200" dirty="0" smtClean="0"/>
          </a:p>
          <a:p>
            <a:pPr marL="0" indent="0">
              <a:buNone/>
            </a:pPr>
            <a:endParaRPr lang="cs-CZ" sz="6200" dirty="0" smtClean="0"/>
          </a:p>
          <a:p>
            <a:pPr marL="0" indent="0">
              <a:buNone/>
            </a:pPr>
            <a:endParaRPr lang="cs-CZ" sz="2400" dirty="0" smtClean="0"/>
          </a:p>
          <a:p>
            <a:pPr marL="0" indent="0">
              <a:buNone/>
            </a:pPr>
            <a:r>
              <a:rPr lang="cs-CZ" sz="8000" b="1" dirty="0" smtClean="0"/>
              <a:t>2. Přidejte ke tvarům následujících sloves osobní zájmena a určete osobu a číslo těchto sloves:</a:t>
            </a:r>
            <a:endParaRPr lang="cs-CZ" sz="8000" b="1" dirty="0"/>
          </a:p>
          <a:p>
            <a:pPr marL="0" indent="0">
              <a:buNone/>
            </a:pPr>
            <a:r>
              <a:rPr lang="cs-CZ" sz="8000" dirty="0"/>
              <a:t>b</a:t>
            </a:r>
            <a:r>
              <a:rPr lang="cs-CZ" sz="8000" dirty="0" smtClean="0"/>
              <a:t>ěžíme     ___________      píšu             __________   leze            __________</a:t>
            </a:r>
          </a:p>
          <a:p>
            <a:pPr marL="0" indent="0">
              <a:buNone/>
            </a:pPr>
            <a:r>
              <a:rPr lang="cs-CZ" sz="8000" dirty="0"/>
              <a:t>č</a:t>
            </a:r>
            <a:r>
              <a:rPr lang="cs-CZ" sz="8000" dirty="0" smtClean="0"/>
              <a:t>tete         ___________     mluvíš         __________    nakládá    __________</a:t>
            </a:r>
          </a:p>
          <a:p>
            <a:pPr marL="0" indent="0">
              <a:buNone/>
            </a:pPr>
            <a:r>
              <a:rPr lang="cs-CZ" sz="8000" dirty="0"/>
              <a:t>v</a:t>
            </a:r>
            <a:r>
              <a:rPr lang="cs-CZ" sz="8000" dirty="0" smtClean="0"/>
              <a:t>oláš         ___________     krájíme       __________    posílám    __________</a:t>
            </a:r>
          </a:p>
          <a:p>
            <a:pPr marL="0" indent="0">
              <a:buNone/>
            </a:pPr>
            <a:r>
              <a:rPr lang="cs-CZ" sz="8000" dirty="0"/>
              <a:t>č</a:t>
            </a:r>
            <a:r>
              <a:rPr lang="cs-CZ" sz="8000" dirty="0" smtClean="0"/>
              <a:t>ekám      ___________      grilují          __________    hlídá         __________</a:t>
            </a:r>
          </a:p>
          <a:p>
            <a:pPr marL="0" indent="0">
              <a:buNone/>
            </a:pPr>
            <a:r>
              <a:rPr lang="cs-CZ" sz="8000" dirty="0"/>
              <a:t>h</a:t>
            </a:r>
            <a:r>
              <a:rPr lang="cs-CZ" sz="8000" dirty="0" smtClean="0"/>
              <a:t>ledáme  ___________      procvičuje __________    umýváte   __________</a:t>
            </a:r>
          </a:p>
          <a:p>
            <a:pPr marL="0" indent="0">
              <a:buNone/>
            </a:pPr>
            <a:r>
              <a:rPr lang="cs-CZ" sz="8000" dirty="0"/>
              <a:t>l</a:t>
            </a:r>
            <a:r>
              <a:rPr lang="cs-CZ" sz="8000" dirty="0" smtClean="0"/>
              <a:t>yžují         ___________     usínáte       __________    tisknou     __________</a:t>
            </a:r>
          </a:p>
          <a:p>
            <a:pPr marL="0" indent="0">
              <a:buNone/>
            </a:pPr>
            <a:endParaRPr lang="cs-CZ" dirty="0"/>
          </a:p>
          <a:p>
            <a:pPr marL="0" indent="0">
              <a:buNone/>
            </a:pPr>
            <a:endParaRPr lang="cs-CZ" dirty="0"/>
          </a:p>
          <a:p>
            <a:pPr marL="0" indent="0">
              <a:buNone/>
            </a:pPr>
            <a:r>
              <a:rPr lang="cs-CZ" sz="1800" dirty="0" smtClean="0"/>
              <a:t>           </a:t>
            </a:r>
            <a:endParaRPr lang="cs-CZ" sz="1800" dirty="0"/>
          </a:p>
        </p:txBody>
      </p:sp>
    </p:spTree>
    <p:extLst>
      <p:ext uri="{BB962C8B-B14F-4D97-AF65-F5344CB8AC3E}">
        <p14:creationId xmlns:p14="http://schemas.microsoft.com/office/powerpoint/2010/main" val="29271219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circle(in)">
                                      <p:cBhvr>
                                        <p:cTn id="7" dur="2000"/>
                                        <p:tgtEl>
                                          <p:spTgt spid="3">
                                            <p:bg/>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a:xfrm>
            <a:off x="457200" y="274638"/>
            <a:ext cx="8229600" cy="850106"/>
          </a:xfrm>
        </p:spPr>
        <p:txBody>
          <a:bodyPr>
            <a:normAutofit fontScale="90000"/>
          </a:bodyPr>
          <a:lstStyle/>
          <a:p>
            <a:pPr algn="l"/>
            <a:r>
              <a:rPr lang="cs-CZ" sz="2000" b="1" dirty="0" smtClean="0"/>
              <a:t>3. Rozdělte slovesa podle osoby do sloupců, slovesa v množném čísle podtrhněte:</a:t>
            </a:r>
            <a:br>
              <a:rPr lang="cs-CZ" sz="2000" b="1" dirty="0" smtClean="0"/>
            </a:br>
            <a:endParaRPr lang="cs-CZ" sz="2000" b="1" dirty="0"/>
          </a:p>
        </p:txBody>
      </p:sp>
      <p:sp>
        <p:nvSpPr>
          <p:cNvPr id="4" name="Obdélník 3"/>
          <p:cNvSpPr/>
          <p:nvPr/>
        </p:nvSpPr>
        <p:spPr>
          <a:xfrm>
            <a:off x="1500808" y="1628800"/>
            <a:ext cx="1584176" cy="57606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1. osoba</a:t>
            </a:r>
            <a:endParaRPr lang="cs-CZ" dirty="0"/>
          </a:p>
        </p:txBody>
      </p:sp>
      <p:sp>
        <p:nvSpPr>
          <p:cNvPr id="27" name="Obdélník 26"/>
          <p:cNvSpPr/>
          <p:nvPr/>
        </p:nvSpPr>
        <p:spPr>
          <a:xfrm>
            <a:off x="1500807" y="2682637"/>
            <a:ext cx="1771243"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trápíte</a:t>
            </a:r>
            <a:endParaRPr lang="cs-CZ" dirty="0">
              <a:solidFill>
                <a:schemeClr val="tx1"/>
              </a:solidFill>
            </a:endParaRPr>
          </a:p>
        </p:txBody>
      </p:sp>
      <p:sp>
        <p:nvSpPr>
          <p:cNvPr id="35" name="Obdélník 34"/>
          <p:cNvSpPr/>
          <p:nvPr/>
        </p:nvSpPr>
        <p:spPr>
          <a:xfrm>
            <a:off x="4139952" y="1628800"/>
            <a:ext cx="1584176" cy="57606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2. osoba</a:t>
            </a:r>
            <a:endParaRPr lang="cs-CZ" dirty="0"/>
          </a:p>
        </p:txBody>
      </p:sp>
      <p:sp>
        <p:nvSpPr>
          <p:cNvPr id="40" name="Obdélník 39"/>
          <p:cNvSpPr/>
          <p:nvPr/>
        </p:nvSpPr>
        <p:spPr>
          <a:xfrm>
            <a:off x="6802466" y="1628800"/>
            <a:ext cx="1584176" cy="576064"/>
          </a:xfrm>
          <a:prstGeom prst="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3. osoba</a:t>
            </a:r>
            <a:endParaRPr lang="cs-CZ" dirty="0"/>
          </a:p>
        </p:txBody>
      </p:sp>
      <p:sp>
        <p:nvSpPr>
          <p:cNvPr id="18" name="Obdélník 17"/>
          <p:cNvSpPr/>
          <p:nvPr/>
        </p:nvSpPr>
        <p:spPr>
          <a:xfrm>
            <a:off x="1523937" y="3558356"/>
            <a:ext cx="1748114"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mlčíš</a:t>
            </a:r>
            <a:endParaRPr lang="cs-CZ" dirty="0">
              <a:solidFill>
                <a:schemeClr val="tx1"/>
              </a:solidFill>
            </a:endParaRPr>
          </a:p>
        </p:txBody>
      </p:sp>
      <p:sp>
        <p:nvSpPr>
          <p:cNvPr id="19" name="Obdélník 18"/>
          <p:cNvSpPr/>
          <p:nvPr/>
        </p:nvSpPr>
        <p:spPr>
          <a:xfrm>
            <a:off x="1523936" y="4297396"/>
            <a:ext cx="1748115"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platíme</a:t>
            </a:r>
            <a:endParaRPr lang="cs-CZ" dirty="0">
              <a:solidFill>
                <a:schemeClr val="tx1"/>
              </a:solidFill>
            </a:endParaRPr>
          </a:p>
        </p:txBody>
      </p:sp>
      <p:sp>
        <p:nvSpPr>
          <p:cNvPr id="20" name="Obdélník 19"/>
          <p:cNvSpPr/>
          <p:nvPr/>
        </p:nvSpPr>
        <p:spPr>
          <a:xfrm>
            <a:off x="4309477" y="2649783"/>
            <a:ext cx="1584176"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sportuje</a:t>
            </a:r>
            <a:endParaRPr lang="cs-CZ" dirty="0">
              <a:solidFill>
                <a:schemeClr val="tx1"/>
              </a:solidFill>
            </a:endParaRPr>
          </a:p>
        </p:txBody>
      </p:sp>
      <p:sp>
        <p:nvSpPr>
          <p:cNvPr id="21" name="Obdélník 20"/>
          <p:cNvSpPr/>
          <p:nvPr/>
        </p:nvSpPr>
        <p:spPr>
          <a:xfrm>
            <a:off x="4309477" y="3558356"/>
            <a:ext cx="1584176"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a:solidFill>
                  <a:schemeClr val="tx1"/>
                </a:solidFill>
              </a:rPr>
              <a:t>u</a:t>
            </a:r>
            <a:r>
              <a:rPr lang="cs-CZ" dirty="0" smtClean="0">
                <a:solidFill>
                  <a:schemeClr val="tx1"/>
                </a:solidFill>
              </a:rPr>
              <a:t>číte se</a:t>
            </a:r>
            <a:endParaRPr lang="cs-CZ" dirty="0">
              <a:solidFill>
                <a:schemeClr val="tx1"/>
              </a:solidFill>
            </a:endParaRPr>
          </a:p>
        </p:txBody>
      </p:sp>
      <p:sp>
        <p:nvSpPr>
          <p:cNvPr id="22" name="Obdélník 21"/>
          <p:cNvSpPr/>
          <p:nvPr/>
        </p:nvSpPr>
        <p:spPr>
          <a:xfrm>
            <a:off x="4326423" y="4297396"/>
            <a:ext cx="1584176"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nakupují</a:t>
            </a:r>
            <a:endParaRPr lang="cs-CZ" dirty="0">
              <a:solidFill>
                <a:schemeClr val="tx1"/>
              </a:solidFill>
            </a:endParaRPr>
          </a:p>
        </p:txBody>
      </p:sp>
      <p:sp>
        <p:nvSpPr>
          <p:cNvPr id="23" name="Obdélník 22"/>
          <p:cNvSpPr/>
          <p:nvPr/>
        </p:nvSpPr>
        <p:spPr>
          <a:xfrm>
            <a:off x="4326423" y="5029944"/>
            <a:ext cx="1584176"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píšu</a:t>
            </a:r>
            <a:endParaRPr lang="cs-CZ" dirty="0">
              <a:solidFill>
                <a:schemeClr val="tx1"/>
              </a:solidFill>
            </a:endParaRPr>
          </a:p>
        </p:txBody>
      </p:sp>
      <p:sp>
        <p:nvSpPr>
          <p:cNvPr id="24" name="Obdélník 23"/>
          <p:cNvSpPr/>
          <p:nvPr/>
        </p:nvSpPr>
        <p:spPr>
          <a:xfrm>
            <a:off x="4326423" y="5786148"/>
            <a:ext cx="1584176"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malují</a:t>
            </a:r>
            <a:endParaRPr lang="cs-CZ" dirty="0">
              <a:solidFill>
                <a:schemeClr val="tx1"/>
              </a:solidFill>
            </a:endParaRPr>
          </a:p>
        </p:txBody>
      </p:sp>
      <p:sp>
        <p:nvSpPr>
          <p:cNvPr id="25" name="Obdélník 24"/>
          <p:cNvSpPr/>
          <p:nvPr/>
        </p:nvSpPr>
        <p:spPr>
          <a:xfrm>
            <a:off x="6802466" y="2563773"/>
            <a:ext cx="1584176"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spíš</a:t>
            </a:r>
            <a:endParaRPr lang="cs-CZ" dirty="0">
              <a:solidFill>
                <a:schemeClr val="tx1"/>
              </a:solidFill>
            </a:endParaRPr>
          </a:p>
        </p:txBody>
      </p:sp>
      <p:sp>
        <p:nvSpPr>
          <p:cNvPr id="26" name="Obdélník 25"/>
          <p:cNvSpPr/>
          <p:nvPr/>
        </p:nvSpPr>
        <p:spPr>
          <a:xfrm>
            <a:off x="6802466" y="3433634"/>
            <a:ext cx="1584176"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lepím</a:t>
            </a:r>
            <a:endParaRPr lang="cs-CZ" dirty="0">
              <a:solidFill>
                <a:schemeClr val="tx1"/>
              </a:solidFill>
            </a:endParaRPr>
          </a:p>
        </p:txBody>
      </p:sp>
      <p:sp>
        <p:nvSpPr>
          <p:cNvPr id="41" name="Obdélník 40"/>
          <p:cNvSpPr/>
          <p:nvPr/>
        </p:nvSpPr>
        <p:spPr>
          <a:xfrm>
            <a:off x="6802466" y="4297396"/>
            <a:ext cx="1584176"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krade</a:t>
            </a:r>
            <a:endParaRPr lang="cs-CZ" dirty="0">
              <a:solidFill>
                <a:schemeClr val="tx1"/>
              </a:solidFill>
            </a:endParaRPr>
          </a:p>
        </p:txBody>
      </p:sp>
      <p:sp>
        <p:nvSpPr>
          <p:cNvPr id="42" name="Obdélník 41"/>
          <p:cNvSpPr/>
          <p:nvPr/>
        </p:nvSpPr>
        <p:spPr>
          <a:xfrm>
            <a:off x="1500808" y="5029944"/>
            <a:ext cx="1771244"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neposloucháš</a:t>
            </a:r>
            <a:endParaRPr lang="cs-CZ" dirty="0">
              <a:solidFill>
                <a:schemeClr val="tx1"/>
              </a:solidFill>
            </a:endParaRPr>
          </a:p>
        </p:txBody>
      </p:sp>
      <p:sp>
        <p:nvSpPr>
          <p:cNvPr id="44" name="Obdélník 43"/>
          <p:cNvSpPr/>
          <p:nvPr/>
        </p:nvSpPr>
        <p:spPr>
          <a:xfrm>
            <a:off x="1500808" y="5741640"/>
            <a:ext cx="1771244"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pospíchají</a:t>
            </a:r>
            <a:endParaRPr lang="cs-CZ" dirty="0">
              <a:solidFill>
                <a:schemeClr val="tx1"/>
              </a:solidFill>
            </a:endParaRPr>
          </a:p>
        </p:txBody>
      </p:sp>
      <p:sp>
        <p:nvSpPr>
          <p:cNvPr id="45" name="Obdélník 44"/>
          <p:cNvSpPr/>
          <p:nvPr/>
        </p:nvSpPr>
        <p:spPr>
          <a:xfrm>
            <a:off x="6802466" y="5029944"/>
            <a:ext cx="1584176"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zlobím</a:t>
            </a:r>
            <a:endParaRPr lang="cs-CZ" dirty="0">
              <a:solidFill>
                <a:schemeClr val="tx1"/>
              </a:solidFill>
            </a:endParaRPr>
          </a:p>
        </p:txBody>
      </p:sp>
      <p:sp>
        <p:nvSpPr>
          <p:cNvPr id="46" name="Obdélník 45"/>
          <p:cNvSpPr/>
          <p:nvPr/>
        </p:nvSpPr>
        <p:spPr>
          <a:xfrm>
            <a:off x="6802466" y="5786148"/>
            <a:ext cx="1584176" cy="576064"/>
          </a:xfrm>
          <a:prstGeom prst="rect">
            <a:avLst/>
          </a:prstGeom>
          <a:solidFill>
            <a:schemeClr val="bg1">
              <a:lumMod val="75000"/>
            </a:schemeClr>
          </a:solidFill>
          <a:ln>
            <a:solidFill>
              <a:schemeClr val="accent4">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solidFill>
                  <a:schemeClr val="tx1"/>
                </a:solidFill>
              </a:rPr>
              <a:t>strašíme</a:t>
            </a:r>
            <a:endParaRPr lang="cs-CZ" dirty="0">
              <a:solidFill>
                <a:schemeClr val="tx1"/>
              </a:solidFill>
            </a:endParaRPr>
          </a:p>
        </p:txBody>
      </p:sp>
    </p:spTree>
    <p:extLst>
      <p:ext uri="{BB962C8B-B14F-4D97-AF65-F5344CB8AC3E}">
        <p14:creationId xmlns:p14="http://schemas.microsoft.com/office/powerpoint/2010/main" val="14942326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normAutofit/>
          </a:bodyPr>
          <a:lstStyle/>
          <a:p>
            <a:pPr algn="l"/>
            <a:r>
              <a:rPr lang="cs-CZ" sz="2000" b="1" dirty="0" smtClean="0"/>
              <a:t>4. Doplňte i – í, y – ý a podtrhněte slovesa, u kterých nemůžeme určit osobu a číslo:</a:t>
            </a:r>
            <a:endParaRPr lang="cs-CZ" sz="2000" b="1" dirty="0"/>
          </a:p>
        </p:txBody>
      </p:sp>
      <p:sp>
        <p:nvSpPr>
          <p:cNvPr id="2" name="Zástupný symbol pro obsah 1"/>
          <p:cNvSpPr>
            <a:spLocks noGrp="1"/>
          </p:cNvSpPr>
          <p:nvPr>
            <p:ph idx="1"/>
          </p:nvPr>
        </p:nvSpPr>
        <p:spPr/>
        <p:txBody>
          <a:bodyPr>
            <a:normAutofit/>
          </a:bodyPr>
          <a:lstStyle/>
          <a:p>
            <a:pPr marL="0" indent="0">
              <a:buNone/>
            </a:pPr>
            <a:r>
              <a:rPr lang="cs-CZ" sz="2400" dirty="0" smtClean="0"/>
              <a:t>Um   vat, </a:t>
            </a:r>
            <a:r>
              <a:rPr lang="cs-CZ" sz="2400" dirty="0" err="1" smtClean="0"/>
              <a:t>ol</a:t>
            </a:r>
            <a:r>
              <a:rPr lang="cs-CZ" sz="2400" dirty="0" smtClean="0"/>
              <a:t>   zujeme, p   </a:t>
            </a:r>
            <a:r>
              <a:rPr lang="cs-CZ" sz="2400" dirty="0" err="1" smtClean="0"/>
              <a:t>skají</a:t>
            </a:r>
            <a:r>
              <a:rPr lang="cs-CZ" sz="2400" dirty="0" smtClean="0"/>
              <a:t>, v   </a:t>
            </a:r>
            <a:r>
              <a:rPr lang="cs-CZ" sz="2400" dirty="0" err="1" smtClean="0"/>
              <a:t>díte</a:t>
            </a:r>
            <a:r>
              <a:rPr lang="cs-CZ" sz="2400" dirty="0" smtClean="0"/>
              <a:t>, </a:t>
            </a:r>
            <a:r>
              <a:rPr lang="cs-CZ" sz="2400" dirty="0" err="1" smtClean="0"/>
              <a:t>usl</a:t>
            </a:r>
            <a:r>
              <a:rPr lang="cs-CZ" sz="2400" dirty="0" smtClean="0"/>
              <a:t>   </a:t>
            </a:r>
            <a:r>
              <a:rPr lang="cs-CZ" sz="2400" dirty="0" err="1" smtClean="0"/>
              <a:t>šet</a:t>
            </a:r>
            <a:r>
              <a:rPr lang="cs-CZ" sz="2400" dirty="0" smtClean="0"/>
              <a:t>,  </a:t>
            </a:r>
            <a:r>
              <a:rPr lang="cs-CZ" sz="2400" dirty="0" err="1" smtClean="0"/>
              <a:t>sb</a:t>
            </a:r>
            <a:r>
              <a:rPr lang="cs-CZ" sz="2400" dirty="0" smtClean="0"/>
              <a:t>   </a:t>
            </a:r>
            <a:r>
              <a:rPr lang="cs-CZ" sz="2400" dirty="0" err="1" smtClean="0"/>
              <a:t>ráš</a:t>
            </a:r>
            <a:r>
              <a:rPr lang="cs-CZ" sz="2400" dirty="0" smtClean="0"/>
              <a:t>, </a:t>
            </a:r>
            <a:r>
              <a:rPr lang="cs-CZ" sz="2400" dirty="0" err="1" smtClean="0"/>
              <a:t>zp</a:t>
            </a:r>
            <a:r>
              <a:rPr lang="cs-CZ" sz="2400" dirty="0" smtClean="0"/>
              <a:t>   vat, pros   t, b   dlíme, v   </a:t>
            </a:r>
            <a:r>
              <a:rPr lang="cs-CZ" sz="2400" dirty="0" err="1" smtClean="0"/>
              <a:t>téká</a:t>
            </a:r>
            <a:r>
              <a:rPr lang="cs-CZ" sz="2400" dirty="0" smtClean="0"/>
              <a:t>, </a:t>
            </a:r>
            <a:r>
              <a:rPr lang="cs-CZ" sz="2400" dirty="0" err="1" smtClean="0"/>
              <a:t>pol</a:t>
            </a:r>
            <a:r>
              <a:rPr lang="cs-CZ" sz="2400" dirty="0" smtClean="0"/>
              <a:t>   kat, </a:t>
            </a:r>
            <a:r>
              <a:rPr lang="cs-CZ" sz="2400" dirty="0" err="1" smtClean="0"/>
              <a:t>přem</a:t>
            </a:r>
            <a:r>
              <a:rPr lang="cs-CZ" sz="2400" dirty="0" smtClean="0"/>
              <a:t>   šlím, </a:t>
            </a:r>
            <a:r>
              <a:rPr lang="cs-CZ" sz="2400" dirty="0" err="1" smtClean="0"/>
              <a:t>cv</a:t>
            </a:r>
            <a:r>
              <a:rPr lang="cs-CZ" sz="2400" dirty="0" smtClean="0"/>
              <a:t>   čí, </a:t>
            </a:r>
            <a:r>
              <a:rPr lang="cs-CZ" sz="2400" dirty="0" err="1" smtClean="0"/>
              <a:t>ukl</a:t>
            </a:r>
            <a:r>
              <a:rPr lang="cs-CZ" sz="2400" dirty="0" smtClean="0"/>
              <a:t>   </a:t>
            </a:r>
            <a:r>
              <a:rPr lang="cs-CZ" sz="2400" dirty="0" err="1" smtClean="0"/>
              <a:t>zíte</a:t>
            </a:r>
            <a:r>
              <a:rPr lang="cs-CZ" sz="2400" dirty="0" smtClean="0"/>
              <a:t>, </a:t>
            </a:r>
          </a:p>
          <a:p>
            <a:pPr marL="0" indent="0">
              <a:buNone/>
            </a:pPr>
            <a:r>
              <a:rPr lang="cs-CZ" sz="2400" dirty="0" smtClean="0"/>
              <a:t>v   padají, </a:t>
            </a:r>
            <a:r>
              <a:rPr lang="cs-CZ" sz="2400" dirty="0" err="1" smtClean="0"/>
              <a:t>pov</a:t>
            </a:r>
            <a:r>
              <a:rPr lang="cs-CZ" sz="2400" dirty="0" smtClean="0"/>
              <a:t>   dat, klop   </a:t>
            </a:r>
            <a:r>
              <a:rPr lang="cs-CZ" sz="2400" dirty="0" err="1" smtClean="0"/>
              <a:t>tat</a:t>
            </a:r>
            <a:r>
              <a:rPr lang="cs-CZ" sz="2400" dirty="0" smtClean="0"/>
              <a:t>, m   cháme, l   </a:t>
            </a:r>
            <a:r>
              <a:rPr lang="cs-CZ" sz="2400" dirty="0" err="1" smtClean="0"/>
              <a:t>žují</a:t>
            </a:r>
            <a:r>
              <a:rPr lang="cs-CZ" sz="2400" dirty="0" smtClean="0"/>
              <a:t>, v   </a:t>
            </a:r>
            <a:r>
              <a:rPr lang="cs-CZ" sz="2400" dirty="0" err="1" smtClean="0"/>
              <a:t>rábět</a:t>
            </a:r>
            <a:r>
              <a:rPr lang="cs-CZ" sz="2400" dirty="0" smtClean="0"/>
              <a:t>. </a:t>
            </a:r>
          </a:p>
          <a:p>
            <a:pPr marL="0" indent="0">
              <a:buNone/>
            </a:pPr>
            <a:endParaRPr lang="cs-CZ" sz="2400" dirty="0"/>
          </a:p>
          <a:p>
            <a:pPr marL="0" indent="0">
              <a:buNone/>
            </a:pPr>
            <a:r>
              <a:rPr lang="cs-CZ" sz="2000" b="1" dirty="0" smtClean="0"/>
              <a:t>5. Uvedená slovesa napište ve správném tvaru:</a:t>
            </a:r>
          </a:p>
          <a:p>
            <a:pPr marL="0" indent="0">
              <a:buNone/>
            </a:pPr>
            <a:r>
              <a:rPr lang="cs-CZ" sz="2400" dirty="0"/>
              <a:t>z</a:t>
            </a:r>
            <a:r>
              <a:rPr lang="cs-CZ" sz="2400" dirty="0" smtClean="0"/>
              <a:t>nát (2.os.,č.j.) _____________   být (1.os.,č.mn.) ____________</a:t>
            </a:r>
          </a:p>
          <a:p>
            <a:pPr marL="0" indent="0">
              <a:buNone/>
            </a:pPr>
            <a:r>
              <a:rPr lang="cs-CZ" sz="2400" dirty="0" smtClean="0"/>
              <a:t>dělat (3.os., č.mn.) __________   umýt (2.os.,č.j.) ____________</a:t>
            </a:r>
          </a:p>
          <a:p>
            <a:pPr marL="0" indent="0">
              <a:buNone/>
            </a:pPr>
            <a:r>
              <a:rPr lang="cs-CZ" sz="2400" dirty="0" smtClean="0"/>
              <a:t>bruslit (2. os., č.mn.) _________ bydlit (3.os., č.mn.) __________</a:t>
            </a:r>
          </a:p>
          <a:p>
            <a:pPr marL="0" indent="0">
              <a:buNone/>
            </a:pPr>
            <a:r>
              <a:rPr lang="cs-CZ" sz="2400" dirty="0" smtClean="0"/>
              <a:t>sportovat (3.os., č.j.) _________ umět (2.os.,č.mn.) ___________</a:t>
            </a:r>
          </a:p>
          <a:p>
            <a:pPr marL="0" indent="0">
              <a:buNone/>
            </a:pPr>
            <a:r>
              <a:rPr lang="cs-CZ" sz="2400" dirty="0"/>
              <a:t>m</a:t>
            </a:r>
            <a:r>
              <a:rPr lang="cs-CZ" sz="2400" dirty="0" smtClean="0"/>
              <a:t>ít (1.os., č.j.)______________  chtít (3.os., č.mn.) ___________</a:t>
            </a:r>
          </a:p>
        </p:txBody>
      </p:sp>
    </p:spTree>
    <p:extLst>
      <p:ext uri="{BB962C8B-B14F-4D97-AF65-F5344CB8AC3E}">
        <p14:creationId xmlns:p14="http://schemas.microsoft.com/office/powerpoint/2010/main" val="76018333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000" b="1" dirty="0" smtClean="0"/>
              <a:t>6. K obrázkům vymyslete výstižná slovesa v infinitivu a napište je:</a:t>
            </a:r>
            <a:endParaRPr lang="cs-CZ" sz="2000" b="1" dirty="0"/>
          </a:p>
        </p:txBody>
      </p:sp>
      <p:sp>
        <p:nvSpPr>
          <p:cNvPr id="3" name="Zástupný symbol pro obsah 2"/>
          <p:cNvSpPr>
            <a:spLocks noGrp="1"/>
          </p:cNvSpPr>
          <p:nvPr>
            <p:ph idx="1"/>
          </p:nvPr>
        </p:nvSpPr>
        <p:spPr>
          <a:xfrm>
            <a:off x="-540567" y="1556793"/>
            <a:ext cx="9681716" cy="5301208"/>
          </a:xfrm>
        </p:spPr>
        <p:txBody>
          <a:bodyPr>
            <a:normAutofit/>
          </a:bodyPr>
          <a:lstStyle/>
          <a:p>
            <a:pPr marL="0" indent="0">
              <a:buNone/>
            </a:pPr>
            <a:endParaRPr lang="cs-CZ" sz="2400" dirty="0" smtClean="0"/>
          </a:p>
          <a:p>
            <a:pPr marL="0" indent="0">
              <a:buNone/>
            </a:pPr>
            <a:endParaRPr lang="cs-CZ" sz="2400" dirty="0"/>
          </a:p>
          <a:p>
            <a:pPr marL="0" indent="0">
              <a:buNone/>
            </a:pPr>
            <a:endParaRPr lang="cs-CZ" sz="2400" dirty="0" smtClean="0"/>
          </a:p>
          <a:p>
            <a:pPr marL="0" indent="0">
              <a:buNone/>
            </a:pPr>
            <a:endParaRPr lang="cs-CZ" sz="2400" dirty="0"/>
          </a:p>
          <a:p>
            <a:pPr marL="0" indent="0">
              <a:buNone/>
            </a:pPr>
            <a:endParaRPr lang="cs-CZ" sz="2400" dirty="0" smtClean="0"/>
          </a:p>
          <a:p>
            <a:pPr marL="0" indent="0">
              <a:buNone/>
            </a:pPr>
            <a:endParaRPr lang="cs-CZ" sz="2400" dirty="0"/>
          </a:p>
          <a:p>
            <a:pPr marL="0" indent="0">
              <a:buNone/>
            </a:pPr>
            <a:r>
              <a:rPr lang="cs-CZ" sz="2400" dirty="0" smtClean="0"/>
              <a:t>            ____________   _____________    ____________   ______________</a:t>
            </a:r>
          </a:p>
          <a:p>
            <a:pPr marL="0" indent="0">
              <a:buNone/>
            </a:pPr>
            <a:endParaRPr lang="cs-CZ" sz="2400" dirty="0"/>
          </a:p>
          <a:p>
            <a:pPr marL="0" indent="0">
              <a:buNone/>
            </a:pPr>
            <a:r>
              <a:rPr lang="cs-CZ" sz="2400" dirty="0" smtClean="0"/>
              <a:t>            ____________   _____________   ____________    ______________</a:t>
            </a:r>
          </a:p>
          <a:p>
            <a:pPr marL="0" indent="0">
              <a:buNone/>
            </a:pPr>
            <a:endParaRPr lang="cs-CZ" sz="2400" dirty="0"/>
          </a:p>
          <a:p>
            <a:pPr marL="0" indent="0">
              <a:buNone/>
            </a:pPr>
            <a:r>
              <a:rPr lang="cs-CZ" sz="2400" dirty="0" smtClean="0"/>
              <a:t>            ____________   _____________   ____________    ______________</a:t>
            </a:r>
          </a:p>
        </p:txBody>
      </p:sp>
      <p:pic>
        <p:nvPicPr>
          <p:cNvPr id="1028" name="Picture 4" descr="C:\Users\08D4\AppData\Local\Microsoft\Windows\Temporary Internet Files\Content.IE5\MU6H004U\MC90022928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7550" y="1971675"/>
            <a:ext cx="1114425" cy="1766888"/>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5" descr="C:\Users\08D4\AppData\Local\Microsoft\Windows\Temporary Internet Files\Content.IE5\2A9ODWEN\MC900282056[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92363" y="1911350"/>
            <a:ext cx="1506537" cy="18034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Users\08D4\AppData\Local\Microsoft\Windows\Temporary Internet Files\Content.IE5\MU6H004U\MC900228995[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40250" y="1928813"/>
            <a:ext cx="1476375" cy="1822450"/>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C:\Users\08D4\AppData\Local\Microsoft\Windows\Temporary Internet Files\Content.IE5\UB2NFYRG\MC900090309[1].wmf"/>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46863" y="2228850"/>
            <a:ext cx="1741561" cy="1522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5499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algn="l"/>
            <a:r>
              <a:rPr lang="cs-CZ" sz="2000" dirty="0" smtClean="0"/>
              <a:t>Citace: http://ofice.microsoft.com</a:t>
            </a:r>
            <a:endParaRPr lang="cs-CZ" sz="2000" dirty="0"/>
          </a:p>
        </p:txBody>
      </p:sp>
      <p:sp>
        <p:nvSpPr>
          <p:cNvPr id="3" name="Zástupný symbol pro obsah 2"/>
          <p:cNvSpPr>
            <a:spLocks noGrp="1"/>
          </p:cNvSpPr>
          <p:nvPr>
            <p:ph idx="1"/>
          </p:nvPr>
        </p:nvSpPr>
        <p:spPr>
          <a:xfrm>
            <a:off x="395536" y="1628800"/>
            <a:ext cx="8229600" cy="4525963"/>
          </a:xfrm>
        </p:spPr>
        <p:txBody>
          <a:bodyPr>
            <a:normAutofit/>
          </a:bodyPr>
          <a:lstStyle/>
          <a:p>
            <a:pPr marL="0" indent="0">
              <a:buNone/>
            </a:pPr>
            <a:r>
              <a:rPr lang="cs-CZ" sz="1400" dirty="0" smtClean="0"/>
              <a:t>Řešení:</a:t>
            </a:r>
          </a:p>
          <a:p>
            <a:pPr>
              <a:buAutoNum type="arabicPeriod"/>
            </a:pPr>
            <a:r>
              <a:rPr lang="cs-CZ" sz="1400" dirty="0" smtClean="0"/>
              <a:t>Operuje – on, sbírají – oni, běžím – já, čekáte – vy, počítáš – ty, navštěvujeme – my.</a:t>
            </a:r>
          </a:p>
          <a:p>
            <a:pPr>
              <a:buAutoNum type="arabicPeriod"/>
            </a:pPr>
            <a:r>
              <a:rPr lang="cs-CZ" sz="1400" dirty="0" smtClean="0"/>
              <a:t>Běžíme my (1.os.,č.mn.), čtete vy (2.os.,č.mn.), voláš ty (2.os.,č.j.), čekám já (1.os.č.j.), hledáme my (1.os.,č.mn.), lyžují oni (3.os.č.mn.), píšu já (1.os.,č.j.), mluvíš ty (2.os.,č.j.), krájíme my (1.os.č.mn.), grilují oni (3.os.č.mn.), procvičuje on (3.os.,č.j.), usínáte vy /2.os.č.mn.), leze on (3.os.č.j.), ukládá ona (3.os.č.j.), posílám já (1.os.č.j.), hlídá on (3.os.č.j.), umýváte vy (2. </a:t>
            </a:r>
            <a:r>
              <a:rPr lang="cs-CZ" sz="1400" dirty="0" err="1" smtClean="0"/>
              <a:t>os.,č.mn</a:t>
            </a:r>
            <a:r>
              <a:rPr lang="cs-CZ" sz="1400" dirty="0" smtClean="0"/>
              <a:t>.), tisknou oni (3.os.,č.mn.).</a:t>
            </a:r>
          </a:p>
          <a:p>
            <a:pPr>
              <a:buAutoNum type="arabicPeriod"/>
            </a:pPr>
            <a:r>
              <a:rPr lang="cs-CZ" sz="1400" dirty="0" smtClean="0"/>
              <a:t>1. osoba: </a:t>
            </a:r>
            <a:r>
              <a:rPr lang="cs-CZ" sz="1400" u="sng" dirty="0" smtClean="0"/>
              <a:t>platíme, </a:t>
            </a:r>
            <a:r>
              <a:rPr lang="cs-CZ" sz="1400" dirty="0" smtClean="0"/>
              <a:t>píšu, zlobím, lepím, </a:t>
            </a:r>
            <a:r>
              <a:rPr lang="cs-CZ" sz="1400" u="sng" dirty="0" smtClean="0"/>
              <a:t>strašíme.</a:t>
            </a:r>
          </a:p>
          <a:p>
            <a:pPr marL="0" indent="0">
              <a:buNone/>
            </a:pPr>
            <a:r>
              <a:rPr lang="cs-CZ" sz="1400" dirty="0"/>
              <a:t> </a:t>
            </a:r>
            <a:r>
              <a:rPr lang="cs-CZ" sz="1400" dirty="0" smtClean="0"/>
              <a:t>        2. osoba: </a:t>
            </a:r>
            <a:r>
              <a:rPr lang="cs-CZ" sz="1400" u="sng" dirty="0" smtClean="0"/>
              <a:t>trápíte, </a:t>
            </a:r>
            <a:r>
              <a:rPr lang="cs-CZ" sz="1400" dirty="0" smtClean="0"/>
              <a:t>mlčíš, neposloucháš, </a:t>
            </a:r>
            <a:r>
              <a:rPr lang="cs-CZ" sz="1400" u="sng" dirty="0" smtClean="0"/>
              <a:t>učíte se, </a:t>
            </a:r>
            <a:r>
              <a:rPr lang="cs-CZ" sz="1400" dirty="0" smtClean="0"/>
              <a:t>spíš.</a:t>
            </a:r>
          </a:p>
          <a:p>
            <a:pPr marL="0" indent="0">
              <a:buNone/>
            </a:pPr>
            <a:r>
              <a:rPr lang="cs-CZ" sz="1400" dirty="0"/>
              <a:t> </a:t>
            </a:r>
            <a:r>
              <a:rPr lang="cs-CZ" sz="1400" dirty="0" smtClean="0"/>
              <a:t>        3. osoba: </a:t>
            </a:r>
            <a:r>
              <a:rPr lang="cs-CZ" sz="1400" u="sng" dirty="0" err="1" smtClean="0"/>
              <a:t>pospíchají</a:t>
            </a:r>
            <a:r>
              <a:rPr lang="cs-CZ" sz="1400" dirty="0" err="1" smtClean="0"/>
              <a:t>,sportuje</a:t>
            </a:r>
            <a:r>
              <a:rPr lang="cs-CZ" sz="1400" dirty="0" smtClean="0"/>
              <a:t>,</a:t>
            </a:r>
            <a:r>
              <a:rPr lang="cs-CZ" sz="1400" u="sng" dirty="0" smtClean="0"/>
              <a:t> nakupují, malují, </a:t>
            </a:r>
            <a:r>
              <a:rPr lang="cs-CZ" sz="1400" dirty="0" smtClean="0"/>
              <a:t>krade.</a:t>
            </a:r>
          </a:p>
          <a:p>
            <a:pPr marL="0" indent="0">
              <a:buNone/>
            </a:pPr>
            <a:r>
              <a:rPr lang="cs-CZ" sz="1400" dirty="0" smtClean="0"/>
              <a:t>4. </a:t>
            </a:r>
            <a:r>
              <a:rPr lang="cs-CZ" sz="1400" u="sng" dirty="0" smtClean="0"/>
              <a:t>Umývat</a:t>
            </a:r>
            <a:r>
              <a:rPr lang="cs-CZ" sz="1400" dirty="0"/>
              <a:t>, </a:t>
            </a:r>
            <a:r>
              <a:rPr lang="cs-CZ" sz="1400" dirty="0" smtClean="0"/>
              <a:t>olizujeme</a:t>
            </a:r>
            <a:r>
              <a:rPr lang="cs-CZ" sz="1400" dirty="0"/>
              <a:t>, </a:t>
            </a:r>
            <a:r>
              <a:rPr lang="cs-CZ" sz="1400" dirty="0" smtClean="0"/>
              <a:t>pískají</a:t>
            </a:r>
            <a:r>
              <a:rPr lang="cs-CZ" sz="1400" dirty="0"/>
              <a:t>, </a:t>
            </a:r>
            <a:r>
              <a:rPr lang="cs-CZ" sz="1400" dirty="0" smtClean="0"/>
              <a:t>vidíte</a:t>
            </a:r>
            <a:r>
              <a:rPr lang="cs-CZ" sz="1400" dirty="0"/>
              <a:t>, </a:t>
            </a:r>
            <a:r>
              <a:rPr lang="cs-CZ" sz="1400" u="sng" dirty="0" smtClean="0"/>
              <a:t>uslyšet</a:t>
            </a:r>
            <a:r>
              <a:rPr lang="cs-CZ" sz="1400" dirty="0"/>
              <a:t>,  </a:t>
            </a:r>
            <a:r>
              <a:rPr lang="cs-CZ" sz="1400" dirty="0" smtClean="0"/>
              <a:t>sbíráš</a:t>
            </a:r>
            <a:r>
              <a:rPr lang="cs-CZ" sz="1400" dirty="0"/>
              <a:t>, </a:t>
            </a:r>
            <a:r>
              <a:rPr lang="cs-CZ" sz="1400" u="sng" dirty="0" smtClean="0"/>
              <a:t>zpívat</a:t>
            </a:r>
            <a:r>
              <a:rPr lang="cs-CZ" sz="1400" u="sng" dirty="0"/>
              <a:t>, </a:t>
            </a:r>
            <a:r>
              <a:rPr lang="cs-CZ" sz="1400" u="sng" dirty="0" smtClean="0"/>
              <a:t>prosit</a:t>
            </a:r>
            <a:r>
              <a:rPr lang="cs-CZ" sz="1400" u="sng" dirty="0"/>
              <a:t>,</a:t>
            </a:r>
            <a:r>
              <a:rPr lang="cs-CZ" sz="1400" dirty="0"/>
              <a:t> </a:t>
            </a:r>
            <a:r>
              <a:rPr lang="cs-CZ" sz="1400" dirty="0" smtClean="0"/>
              <a:t>bydlíme</a:t>
            </a:r>
            <a:r>
              <a:rPr lang="cs-CZ" sz="1400" dirty="0"/>
              <a:t>, </a:t>
            </a:r>
            <a:r>
              <a:rPr lang="cs-CZ" sz="1400" dirty="0" smtClean="0"/>
              <a:t>vytéká</a:t>
            </a:r>
            <a:r>
              <a:rPr lang="cs-CZ" sz="1400" dirty="0"/>
              <a:t>, </a:t>
            </a:r>
            <a:r>
              <a:rPr lang="cs-CZ" sz="1400" u="sng" dirty="0" smtClean="0"/>
              <a:t>polykat</a:t>
            </a:r>
            <a:r>
              <a:rPr lang="cs-CZ" sz="1400" dirty="0"/>
              <a:t>, </a:t>
            </a:r>
            <a:r>
              <a:rPr lang="cs-CZ" sz="1400" dirty="0" smtClean="0"/>
              <a:t>přemýšlím</a:t>
            </a:r>
            <a:r>
              <a:rPr lang="cs-CZ" sz="1400" dirty="0"/>
              <a:t>, </a:t>
            </a:r>
            <a:r>
              <a:rPr lang="cs-CZ" sz="1400" dirty="0" smtClean="0"/>
              <a:t>cvičí</a:t>
            </a:r>
            <a:r>
              <a:rPr lang="cs-CZ" sz="1400" dirty="0"/>
              <a:t>, </a:t>
            </a:r>
            <a:r>
              <a:rPr lang="cs-CZ" sz="1400" dirty="0" smtClean="0"/>
              <a:t>          uklízíte</a:t>
            </a:r>
            <a:r>
              <a:rPr lang="cs-CZ" sz="1400" dirty="0"/>
              <a:t>, </a:t>
            </a:r>
            <a:r>
              <a:rPr lang="cs-CZ" sz="1400" dirty="0" smtClean="0"/>
              <a:t>vypadají</a:t>
            </a:r>
            <a:r>
              <a:rPr lang="cs-CZ" sz="1400" dirty="0"/>
              <a:t>, </a:t>
            </a:r>
            <a:r>
              <a:rPr lang="cs-CZ" sz="1400" u="sng" dirty="0" smtClean="0"/>
              <a:t>povídat</a:t>
            </a:r>
            <a:r>
              <a:rPr lang="cs-CZ" sz="1400" u="sng" dirty="0"/>
              <a:t>, </a:t>
            </a:r>
            <a:r>
              <a:rPr lang="cs-CZ" sz="1400" u="sng" dirty="0" smtClean="0"/>
              <a:t>klopýtat</a:t>
            </a:r>
            <a:r>
              <a:rPr lang="cs-CZ" sz="1400" dirty="0"/>
              <a:t>, </a:t>
            </a:r>
            <a:r>
              <a:rPr lang="cs-CZ" sz="1400" dirty="0" smtClean="0"/>
              <a:t>mícháme</a:t>
            </a:r>
            <a:r>
              <a:rPr lang="cs-CZ" sz="1400" dirty="0"/>
              <a:t>, </a:t>
            </a:r>
            <a:r>
              <a:rPr lang="cs-CZ" sz="1400" dirty="0" smtClean="0"/>
              <a:t>lyžují</a:t>
            </a:r>
            <a:r>
              <a:rPr lang="cs-CZ" sz="1400" dirty="0"/>
              <a:t>, </a:t>
            </a:r>
            <a:r>
              <a:rPr lang="cs-CZ" sz="1400" u="sng" dirty="0" smtClean="0"/>
              <a:t>vyrábět</a:t>
            </a:r>
            <a:r>
              <a:rPr lang="cs-CZ" sz="1400" dirty="0"/>
              <a:t>. </a:t>
            </a:r>
            <a:endParaRPr lang="cs-CZ" sz="1400" dirty="0" smtClean="0"/>
          </a:p>
          <a:p>
            <a:pPr marL="0" indent="0">
              <a:buNone/>
            </a:pPr>
            <a:r>
              <a:rPr lang="cs-CZ" sz="1400" dirty="0" smtClean="0"/>
              <a:t>5. Znáš, dělají, bruslíte, sportuje, umím, jsme, umýváš, bydlí, umíte, chtějí.</a:t>
            </a:r>
          </a:p>
          <a:p>
            <a:pPr marL="0" indent="0">
              <a:buNone/>
            </a:pPr>
            <a:endParaRPr lang="cs-CZ" sz="1400" dirty="0"/>
          </a:p>
        </p:txBody>
      </p:sp>
    </p:spTree>
    <p:extLst>
      <p:ext uri="{BB962C8B-B14F-4D97-AF65-F5344CB8AC3E}">
        <p14:creationId xmlns:p14="http://schemas.microsoft.com/office/powerpoint/2010/main" val="435682933"/>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421</TotalTime>
  <Words>627</Words>
  <Application>Microsoft Office PowerPoint</Application>
  <PresentationFormat>Předvádění na obrazovce (4:3)</PresentationFormat>
  <Paragraphs>78</Paragraphs>
  <Slides>6</Slides>
  <Notes>1</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systému Office</vt:lpstr>
      <vt:lpstr>Prezentace aplikace PowerPoint</vt:lpstr>
      <vt:lpstr>Časování sloves - procvičování</vt:lpstr>
      <vt:lpstr>3. Rozdělte slovesa podle osoby do sloupců, slovesa v množném čísle podtrhněte: </vt:lpstr>
      <vt:lpstr>4. Doplňte i – í, y – ý a podtrhněte slovesa, u kterých nemůžeme určit osobu a číslo:</vt:lpstr>
      <vt:lpstr>6. K obrázkům vymyslete výstižná slovesa v infinitivu a napište je:</vt:lpstr>
      <vt:lpstr>Citace: http://ofice.microsoft.com</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08D4</dc:creator>
  <cp:lastModifiedBy>08D4</cp:lastModifiedBy>
  <cp:revision>44</cp:revision>
  <dcterms:created xsi:type="dcterms:W3CDTF">2011-06-19T09:19:17Z</dcterms:created>
  <dcterms:modified xsi:type="dcterms:W3CDTF">2011-12-21T07:34:54Z</dcterms:modified>
</cp:coreProperties>
</file>