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A38BFB-6EC7-4457-999D-A19B1A8B8597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8516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>
                <a:solidFill>
                  <a:schemeClr val="tx1"/>
                </a:solidFill>
              </a:rPr>
              <a:t>VY_32_INOVACE_01_Český </a:t>
            </a:r>
            <a:r>
              <a:rPr lang="cs-CZ" sz="2000" dirty="0" smtClean="0">
                <a:solidFill>
                  <a:schemeClr val="tx1"/>
                </a:solidFill>
              </a:rPr>
              <a:t>jazyk_8.ročník </a:t>
            </a:r>
          </a:p>
          <a:p>
            <a:r>
              <a:rPr lang="cs-CZ" sz="2000" smtClean="0">
                <a:solidFill>
                  <a:schemeClr val="tx1"/>
                </a:solidFill>
              </a:rPr>
              <a:t>09_Určování podstatných jmen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Vyhledávání podstatných jmen, určování rodu, čísla, pádu a vzoru,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936104"/>
          </a:xfrm>
          <a:solidFill>
            <a:schemeClr val="accent3"/>
          </a:solidFill>
        </p:spPr>
        <p:txBody>
          <a:bodyPr>
            <a:normAutofit/>
          </a:bodyPr>
          <a:lstStyle/>
          <a:p>
            <a:r>
              <a:rPr lang="cs-CZ" dirty="0" smtClean="0"/>
              <a:t>Určování podstatných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328592"/>
          </a:xfrm>
          <a:solidFill>
            <a:schemeClr val="bg1"/>
          </a:solidFill>
        </p:spPr>
        <p:txBody>
          <a:bodyPr>
            <a:normAutofit fontScale="25000" lnSpcReduction="20000"/>
          </a:bodyPr>
          <a:lstStyle/>
          <a:p>
            <a:pPr marL="457200" indent="-457200">
              <a:buAutoNum type="arabicPeriod"/>
            </a:pPr>
            <a:r>
              <a:rPr lang="cs-CZ" sz="8000" b="1" dirty="0" smtClean="0"/>
              <a:t>Napište ke každému 3 podstatná jména a určete rod:</a:t>
            </a:r>
          </a:p>
          <a:p>
            <a:pPr marL="0" indent="0">
              <a:buNone/>
            </a:pPr>
            <a:endParaRPr lang="cs-CZ" sz="8000" b="1" dirty="0" smtClean="0"/>
          </a:p>
          <a:p>
            <a:pPr marL="0" indent="0">
              <a:buNone/>
            </a:pPr>
            <a:r>
              <a:rPr lang="cs-CZ" sz="8000" dirty="0" smtClean="0"/>
              <a:t>Osoba          ___________________________________________________</a:t>
            </a:r>
          </a:p>
          <a:p>
            <a:pPr marL="0" indent="0">
              <a:buNone/>
            </a:pPr>
            <a:r>
              <a:rPr lang="cs-CZ" sz="8000" dirty="0" smtClean="0"/>
              <a:t>Zvíře             ___________________________________________________</a:t>
            </a:r>
          </a:p>
          <a:p>
            <a:pPr marL="0" indent="0">
              <a:buNone/>
            </a:pPr>
            <a:r>
              <a:rPr lang="cs-CZ" sz="8000" dirty="0" smtClean="0"/>
              <a:t>Věc               ___________________________________________________</a:t>
            </a:r>
          </a:p>
          <a:p>
            <a:pPr marL="0" indent="0">
              <a:buNone/>
            </a:pPr>
            <a:r>
              <a:rPr lang="cs-CZ" sz="8000" dirty="0" smtClean="0"/>
              <a:t>Vlastnost    __________________________________________________</a:t>
            </a:r>
          </a:p>
          <a:p>
            <a:pPr marL="0" indent="0">
              <a:buNone/>
            </a:pPr>
            <a:r>
              <a:rPr lang="cs-CZ" sz="8000" dirty="0" smtClean="0"/>
              <a:t>Děj               ___________________________________________________</a:t>
            </a:r>
            <a:endParaRPr lang="cs-CZ" sz="8000" b="1" dirty="0"/>
          </a:p>
          <a:p>
            <a:pPr marL="0" indent="0">
              <a:buNone/>
            </a:pPr>
            <a:endParaRPr lang="cs-CZ" sz="8000" b="1" dirty="0" smtClean="0"/>
          </a:p>
          <a:p>
            <a:pPr marL="0" indent="0">
              <a:buNone/>
            </a:pPr>
            <a:endParaRPr lang="cs-CZ" sz="8000" b="1" dirty="0" smtClean="0"/>
          </a:p>
          <a:p>
            <a:pPr marL="0" indent="0">
              <a:buNone/>
            </a:pPr>
            <a:r>
              <a:rPr lang="cs-CZ" sz="8000" b="1" dirty="0" smtClean="0"/>
              <a:t>2. Podtrhněte podstatná jména a určete jejich rod:</a:t>
            </a:r>
          </a:p>
          <a:p>
            <a:pPr marL="0" indent="0">
              <a:buNone/>
            </a:pPr>
            <a:endParaRPr lang="cs-CZ" sz="8000" b="1" dirty="0"/>
          </a:p>
          <a:p>
            <a:pPr marL="0" indent="0">
              <a:buNone/>
            </a:pPr>
            <a:r>
              <a:rPr lang="cs-CZ" sz="8000" dirty="0" smtClean="0"/>
              <a:t>Koleno, ale, letní, instalatér, nádobí, sešit, utíkat, do, zajíc, učitel, škola, sele, </a:t>
            </a:r>
          </a:p>
          <a:p>
            <a:pPr marL="0" indent="0">
              <a:buNone/>
            </a:pPr>
            <a:endParaRPr lang="cs-CZ" sz="8000" dirty="0"/>
          </a:p>
          <a:p>
            <a:pPr marL="0" indent="0">
              <a:buNone/>
            </a:pPr>
            <a:r>
              <a:rPr lang="cs-CZ" sz="8000" dirty="0" smtClean="0"/>
              <a:t>košile, mlčení, my, malovaný, ta, čtyřicet, pytel, hřiště, tíseň, starosta, sůl. </a:t>
            </a:r>
            <a:endParaRPr lang="cs-CZ" sz="8000" dirty="0"/>
          </a:p>
          <a:p>
            <a:pPr marL="0" indent="0">
              <a:buNone/>
            </a:pPr>
            <a:r>
              <a:rPr lang="cs-CZ" sz="1800" dirty="0" smtClean="0"/>
              <a:t>          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292712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000" b="1" dirty="0" smtClean="0"/>
              <a:t>3. Rozdělte podstatná jména podle rodu a určete jejich vzor:</a:t>
            </a:r>
            <a:br>
              <a:rPr lang="cs-CZ" sz="2000" b="1" dirty="0" smtClean="0"/>
            </a:b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1500808" y="1628800"/>
            <a:ext cx="1584176" cy="576064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rod mužský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500807" y="2682637"/>
            <a:ext cx="1771243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děti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139952" y="1628800"/>
            <a:ext cx="1584176" cy="576064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rod ženský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802466" y="1628800"/>
            <a:ext cx="1584176" cy="576064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rod střední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523937" y="3558356"/>
            <a:ext cx="1748114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počítač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523936" y="4297396"/>
            <a:ext cx="1748115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štěňata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309477" y="2649783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fotograf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309477" y="3558356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učení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326423" y="4297396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326423" y="5029944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práce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326423" y="5786148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kočka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802466" y="2563773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kuchyň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802466" y="3433634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nit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802466" y="4297396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prkno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1500808" y="5029944"/>
            <a:ext cx="1771244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zdraví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1500808" y="5741640"/>
            <a:ext cx="1771244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šířka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802466" y="5029944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skok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6802466" y="5786148"/>
            <a:ext cx="1584176" cy="576064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táta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23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b="1" dirty="0" smtClean="0"/>
              <a:t>4. Slova v závorce dejte do správného tvaru množného čísla a řekněte pád podstatných jmen:</a:t>
            </a:r>
            <a:endParaRPr lang="cs-CZ" sz="20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Pro zralá (jablko), nad podzimními (krajina), fotografoval (budova), v ovocných (sad), podle stanovených (pravidlo), </a:t>
            </a:r>
            <a:r>
              <a:rPr lang="cs-CZ" sz="2400" dirty="0" smtClean="0"/>
              <a:t>               bez </a:t>
            </a:r>
            <a:r>
              <a:rPr lang="cs-CZ" sz="2400" dirty="0" smtClean="0"/>
              <a:t>(klíč), na barevných (květ), k veselým (kůzlátko), s mladými (čáp).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000" b="1" dirty="0" smtClean="0"/>
              <a:t>5. U podstatných jmen určete rod, číslo, pád a vzor:</a:t>
            </a:r>
          </a:p>
          <a:p>
            <a:pPr marL="0" indent="0">
              <a:buNone/>
            </a:pPr>
            <a:r>
              <a:rPr lang="cs-CZ" sz="2400" dirty="0" smtClean="0"/>
              <a:t>pod skalami   ________________   u stromu  _______________</a:t>
            </a:r>
          </a:p>
          <a:p>
            <a:pPr marL="0" indent="0">
              <a:buNone/>
            </a:pPr>
            <a:r>
              <a:rPr lang="cs-CZ" sz="2400" dirty="0"/>
              <a:t>b</a:t>
            </a:r>
            <a:r>
              <a:rPr lang="cs-CZ" sz="2400" dirty="0" smtClean="0"/>
              <a:t>ez vesel        ________________   z divadla   _______________</a:t>
            </a:r>
          </a:p>
          <a:p>
            <a:pPr marL="0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o bruslení     ________________  k přírodě   _______________</a:t>
            </a:r>
          </a:p>
          <a:p>
            <a:pPr marL="0" indent="0">
              <a:buNone/>
            </a:pPr>
            <a:r>
              <a:rPr lang="cs-CZ" sz="2400" dirty="0" smtClean="0"/>
              <a:t>bez zvířat        ________________   v trávě      _______________</a:t>
            </a:r>
          </a:p>
          <a:p>
            <a:pPr marL="0" indent="0">
              <a:buNone/>
            </a:pPr>
            <a:r>
              <a:rPr lang="cs-CZ" sz="2400" dirty="0" smtClean="0"/>
              <a:t>autobusem    ________________   na kolejích ______________</a:t>
            </a:r>
          </a:p>
        </p:txBody>
      </p:sp>
    </p:spTree>
    <p:extLst>
      <p:ext uri="{BB962C8B-B14F-4D97-AF65-F5344CB8AC3E}">
        <p14:creationId xmlns:p14="http://schemas.microsoft.com/office/powerpoint/2010/main" xmlns="" val="760183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b="1" dirty="0" smtClean="0"/>
              <a:t>6. Vymyslete podstatná jména v daném tvaru a určete jejich vzor: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540567" y="1556793"/>
            <a:ext cx="9681716" cy="53012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           2. pád, č.mn.       3. pád, č.j.              6. pád, č.mn.      7. pád, č.j.</a:t>
            </a: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____________   _____________    ____________   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____________   _____________   ____________    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1. pád, č.mn.        4. pád, č.j.             2. pád, č.j.            3. pád, č.mn.</a:t>
            </a:r>
          </a:p>
          <a:p>
            <a:pPr marL="0" indent="0">
              <a:buNone/>
            </a:pPr>
            <a:r>
              <a:rPr lang="cs-CZ" sz="2400" dirty="0" smtClean="0"/>
              <a:t>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____________   _____________   ____________    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____________   _____________   ____________    ______________</a:t>
            </a:r>
          </a:p>
        </p:txBody>
      </p:sp>
    </p:spTree>
    <p:extLst>
      <p:ext uri="{BB962C8B-B14F-4D97-AF65-F5344CB8AC3E}">
        <p14:creationId xmlns:p14="http://schemas.microsoft.com/office/powerpoint/2010/main" xmlns="" val="93354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pPr algn="l"/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53900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Řešení:</a:t>
            </a:r>
          </a:p>
          <a:p>
            <a:pPr marL="0" indent="0">
              <a:buNone/>
            </a:pPr>
            <a:r>
              <a:rPr lang="cs-CZ" sz="1400" dirty="0" smtClean="0"/>
              <a:t>2. </a:t>
            </a:r>
            <a:r>
              <a:rPr lang="cs-CZ" sz="1400" u="sng" dirty="0" smtClean="0"/>
              <a:t>Koleno</a:t>
            </a:r>
            <a:r>
              <a:rPr lang="cs-CZ" sz="1400" u="sng" dirty="0"/>
              <a:t>,</a:t>
            </a:r>
            <a:r>
              <a:rPr lang="cs-CZ" sz="1400" dirty="0"/>
              <a:t> ale, letní, </a:t>
            </a:r>
            <a:r>
              <a:rPr lang="cs-CZ" sz="1400" u="sng" dirty="0"/>
              <a:t>instalatér</a:t>
            </a:r>
            <a:r>
              <a:rPr lang="cs-CZ" sz="1400" dirty="0"/>
              <a:t>, </a:t>
            </a:r>
            <a:r>
              <a:rPr lang="cs-CZ" sz="1400" u="sng" dirty="0"/>
              <a:t>nádobí, sešit, </a:t>
            </a:r>
            <a:r>
              <a:rPr lang="cs-CZ" sz="1400" dirty="0"/>
              <a:t>utíkat, do, </a:t>
            </a:r>
            <a:r>
              <a:rPr lang="cs-CZ" sz="1400" u="sng" dirty="0"/>
              <a:t>zajíc, učitel, škola, sele, </a:t>
            </a:r>
            <a:r>
              <a:rPr lang="cs-CZ" sz="1400" u="sng" dirty="0" smtClean="0"/>
              <a:t>košile</a:t>
            </a:r>
            <a:r>
              <a:rPr lang="cs-CZ" sz="1400" u="sng" dirty="0"/>
              <a:t>, mlčení</a:t>
            </a:r>
            <a:r>
              <a:rPr lang="cs-CZ" sz="1400" dirty="0"/>
              <a:t>, my, malovaný, ta, čtyřicet, </a:t>
            </a:r>
            <a:r>
              <a:rPr lang="cs-CZ" sz="1400" u="sng" dirty="0"/>
              <a:t>pytel, hřiště, tíseň, starosta, sůl. </a:t>
            </a:r>
            <a:endParaRPr lang="cs-CZ" sz="1400" u="sng" dirty="0" smtClean="0"/>
          </a:p>
          <a:p>
            <a:pPr marL="0" indent="0">
              <a:buNone/>
            </a:pPr>
            <a:r>
              <a:rPr lang="cs-CZ" sz="1400" dirty="0" smtClean="0"/>
              <a:t>3. Rod mužský – počítač, fotograf, zpěv, skok, táta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Rod ženský – kuchyň, šířka, kočka, práce, nit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Rod střední – děti, štěňata, zdraví, učení, prkno</a:t>
            </a:r>
          </a:p>
          <a:p>
            <a:pPr marL="0" indent="0">
              <a:buNone/>
            </a:pPr>
            <a:r>
              <a:rPr lang="cs-CZ" sz="1400" dirty="0" smtClean="0"/>
              <a:t>4. Jablka (4.), krajinami (7.), budovy (4.), sadech (6.), pravidel (2.), klíčů (2.), květech (6.), kůzlátkám (3.), čápy (7.).</a:t>
            </a:r>
          </a:p>
          <a:p>
            <a:pPr marL="0" indent="0">
              <a:buNone/>
            </a:pPr>
            <a:r>
              <a:rPr lang="cs-CZ" sz="1400" dirty="0" smtClean="0"/>
              <a:t>5. pod skalami – ž., mn., 7., žena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bez vesel – </a:t>
            </a:r>
            <a:r>
              <a:rPr lang="cs-CZ" sz="1400" dirty="0" err="1" smtClean="0"/>
              <a:t>stř</a:t>
            </a:r>
            <a:r>
              <a:rPr lang="cs-CZ" sz="1400" dirty="0" smtClean="0"/>
              <a:t>., mn., 2., město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po bruslení – </a:t>
            </a:r>
            <a:r>
              <a:rPr lang="cs-CZ" sz="1400" dirty="0" err="1" smtClean="0"/>
              <a:t>stř</a:t>
            </a:r>
            <a:r>
              <a:rPr lang="cs-CZ" sz="1400" dirty="0" smtClean="0"/>
              <a:t>., j., 6., stavení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bez zvířat – </a:t>
            </a:r>
            <a:r>
              <a:rPr lang="cs-CZ" sz="1400" dirty="0" err="1" smtClean="0"/>
              <a:t>stř</a:t>
            </a:r>
            <a:r>
              <a:rPr lang="cs-CZ" sz="1400" dirty="0" smtClean="0"/>
              <a:t>., mn., 2., kuře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autobusem – m., j., 7., hrad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u stromu – m., j., 2., hrad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z divadla – </a:t>
            </a:r>
            <a:r>
              <a:rPr lang="cs-CZ" sz="1400" dirty="0" err="1" smtClean="0"/>
              <a:t>stř</a:t>
            </a:r>
            <a:r>
              <a:rPr lang="cs-CZ" sz="1400" dirty="0" smtClean="0"/>
              <a:t>., j., 2., město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k přírodě – ž., j., 3., žena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v trávě – ž., j., 6., žena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na kolejích – ž., mn., 6., píseň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 </a:t>
            </a:r>
            <a:endParaRPr lang="cs-CZ" sz="1400" dirty="0"/>
          </a:p>
          <a:p>
            <a:pPr marL="0" indent="0">
              <a:buNone/>
            </a:pPr>
            <a:r>
              <a:rPr lang="cs-CZ" sz="800" u="sng" dirty="0"/>
              <a:t>           </a:t>
            </a:r>
          </a:p>
        </p:txBody>
      </p:sp>
    </p:spTree>
    <p:extLst>
      <p:ext uri="{BB962C8B-B14F-4D97-AF65-F5344CB8AC3E}">
        <p14:creationId xmlns:p14="http://schemas.microsoft.com/office/powerpoint/2010/main" xmlns="" val="43568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508</TotalTime>
  <Words>583</Words>
  <Application>Microsoft Office PowerPoint</Application>
  <PresentationFormat>Předvádění na obrazovce (4:3)</PresentationFormat>
  <Paragraphs>81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Určování podstatných jmen</vt:lpstr>
      <vt:lpstr>3. Rozdělte podstatná jména podle rodu a určete jejich vzor: </vt:lpstr>
      <vt:lpstr>4. Slova v závorce dejte do správného tvaru množného čísla a řekněte pád podstatných jmen:</vt:lpstr>
      <vt:lpstr>6. Vymyslete podstatná jména v daném tvaru a určete jejich vzor: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Dum</cp:lastModifiedBy>
  <cp:revision>56</cp:revision>
  <dcterms:created xsi:type="dcterms:W3CDTF">2011-06-19T09:19:17Z</dcterms:created>
  <dcterms:modified xsi:type="dcterms:W3CDTF">2013-01-11T09:33:20Z</dcterms:modified>
</cp:coreProperties>
</file>