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89768-F5F4-4A4B-885F-996867BDCF92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38BFB-6EC7-4457-999D-A19B1A8B85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4681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A38BFB-6EC7-4457-999D-A19B1A8B8597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28516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5200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800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902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10286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6349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6519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2214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5485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1911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7344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8031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2059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332656"/>
            <a:ext cx="7772400" cy="1470025"/>
          </a:xfrm>
        </p:spPr>
        <p:txBody>
          <a:bodyPr>
            <a:normAutofit/>
          </a:bodyPr>
          <a:lstStyle/>
          <a:p>
            <a:r>
              <a:rPr lang="cs-CZ" sz="1600" dirty="0" smtClean="0"/>
              <a:t> 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348880"/>
            <a:ext cx="6400800" cy="3528392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Základní škola, Hrádek 203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Projekt: CZ.1.07/1.400/21.1220</a:t>
            </a:r>
          </a:p>
          <a:p>
            <a:r>
              <a:rPr lang="cs-CZ" sz="2000" dirty="0">
                <a:solidFill>
                  <a:schemeClr val="tx1"/>
                </a:solidFill>
              </a:rPr>
              <a:t>VY_32_INOVACE_01_Český </a:t>
            </a:r>
            <a:r>
              <a:rPr lang="cs-CZ" sz="2000" dirty="0" smtClean="0">
                <a:solidFill>
                  <a:schemeClr val="tx1"/>
                </a:solidFill>
              </a:rPr>
              <a:t>jazyk_8.ročník 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10_Procvičování rodu u podstatných jmen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Autor: Mgr. Jana Štruncová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Anotace: Vyhledávání podstatných jmen, určování rodu </a:t>
            </a:r>
            <a:r>
              <a:rPr lang="cs-CZ" sz="2000" dirty="0" smtClean="0">
                <a:solidFill>
                  <a:schemeClr val="tx1"/>
                </a:solidFill>
              </a:rPr>
              <a:t>               u </a:t>
            </a:r>
            <a:r>
              <a:rPr lang="cs-CZ" sz="2000" dirty="0" smtClean="0">
                <a:solidFill>
                  <a:schemeClr val="tx1"/>
                </a:solidFill>
              </a:rPr>
              <a:t>podstatných jmen, tvoření podstatných jmen ke slovesům, tvoření PJ v určeném rodě, materiál slouží k projekci </a:t>
            </a:r>
            <a:r>
              <a:rPr lang="cs-CZ" sz="2000" dirty="0" smtClean="0">
                <a:solidFill>
                  <a:schemeClr val="tx1"/>
                </a:solidFill>
              </a:rPr>
              <a:t>                      na </a:t>
            </a:r>
            <a:r>
              <a:rPr lang="cs-CZ" sz="2000" dirty="0" smtClean="0">
                <a:solidFill>
                  <a:schemeClr val="tx1"/>
                </a:solidFill>
              </a:rPr>
              <a:t>interaktivní tabuli</a:t>
            </a:r>
          </a:p>
          <a:p>
            <a:endParaRPr lang="cs-CZ" sz="2000" dirty="0" smtClean="0"/>
          </a:p>
          <a:p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3152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3995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36104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Procvičování rodu u podstatných 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328592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400" b="1" dirty="0" smtClean="0"/>
              <a:t>Vyhledejte podstatná jména a napište je do správného sloupce podle rodu, rod mužský životný podtrhněte:</a:t>
            </a:r>
          </a:p>
          <a:p>
            <a:pPr marL="0" indent="0">
              <a:buNone/>
            </a:pPr>
            <a:r>
              <a:rPr lang="cs-CZ" sz="2400" dirty="0" smtClean="0"/>
              <a:t>Podšívka je v kabátě. V lese rostou borůvky. Koupil jsem láhev mléka. Koroptev je hrabavý pták. Páv pochází z Indie. Ve výběhu jsme pozorovali malé slůně. Jedno okno zůstalo otevřené. Pojedeš s rodiči k moři?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          __________                                __________                               __________</a:t>
            </a:r>
          </a:p>
          <a:p>
            <a:pPr marL="0" indent="0">
              <a:buNone/>
            </a:pPr>
            <a:r>
              <a:rPr lang="cs-CZ" sz="1800" dirty="0" smtClean="0"/>
              <a:t>           __________                                __________                               __________</a:t>
            </a:r>
          </a:p>
          <a:p>
            <a:pPr marL="0" indent="0">
              <a:buNone/>
            </a:pPr>
            <a:r>
              <a:rPr lang="cs-CZ" sz="1800" dirty="0" smtClean="0"/>
              <a:t>           __________                                __________                               __________</a:t>
            </a:r>
          </a:p>
          <a:p>
            <a:pPr marL="0" indent="0">
              <a:buNone/>
            </a:pPr>
            <a:r>
              <a:rPr lang="cs-CZ" sz="1800" dirty="0" smtClean="0"/>
              <a:t>           __________                                __________                               __________</a:t>
            </a:r>
          </a:p>
          <a:p>
            <a:pPr marL="0" indent="0">
              <a:buNone/>
            </a:pPr>
            <a:r>
              <a:rPr lang="cs-CZ" sz="1800" dirty="0" smtClean="0"/>
              <a:t>           __________                                __________                               __________</a:t>
            </a:r>
          </a:p>
          <a:p>
            <a:pPr marL="0" indent="0">
              <a:buNone/>
            </a:pPr>
            <a:r>
              <a:rPr lang="cs-CZ" sz="1800" dirty="0" smtClean="0"/>
              <a:t>           __________                                __________                               __________</a:t>
            </a:r>
            <a:endParaRPr lang="cs-CZ" sz="1800" dirty="0"/>
          </a:p>
        </p:txBody>
      </p:sp>
      <p:sp>
        <p:nvSpPr>
          <p:cNvPr id="4" name="Ovál 3"/>
          <p:cNvSpPr/>
          <p:nvPr/>
        </p:nvSpPr>
        <p:spPr>
          <a:xfrm>
            <a:off x="858239" y="3901058"/>
            <a:ext cx="1584176" cy="53605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Rod mužský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3666615" y="3935225"/>
            <a:ext cx="1584176" cy="50188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Rod ženský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6454445" y="3896798"/>
            <a:ext cx="1584176" cy="54031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Rod střední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7121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2. Ke slovesu utvoř podstatné jméno  a urči jeho rod:</a:t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467544" y="1340768"/>
            <a:ext cx="1584176" cy="5760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žvýkat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467544" y="2395705"/>
            <a:ext cx="1584176" cy="5760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domluvit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467544" y="3490989"/>
            <a:ext cx="1584176" cy="5760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běhat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467544" y="4456616"/>
            <a:ext cx="1584176" cy="5760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hádat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457316" y="5445224"/>
            <a:ext cx="1584176" cy="5760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skočit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2745935" y="5445224"/>
            <a:ext cx="1584176" cy="57606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přežvýkavec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2745935" y="4581128"/>
            <a:ext cx="1584176" cy="57606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žvýkačka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2721496" y="3570040"/>
            <a:ext cx="1584176" cy="57606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plynoměr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2721496" y="2414464"/>
            <a:ext cx="1584176" cy="57606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slovo</a:t>
            </a:r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2699792" y="1340768"/>
            <a:ext cx="1584176" cy="57606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plynové</a:t>
            </a:r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5105672" y="5445224"/>
            <a:ext cx="1584176" cy="5760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zásobovat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5105672" y="4581128"/>
            <a:ext cx="1584176" cy="5760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zpívat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5105672" y="3587489"/>
            <a:ext cx="1584176" cy="5760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lovit</a:t>
            </a:r>
            <a:endParaRPr lang="cs-CZ" dirty="0"/>
          </a:p>
        </p:txBody>
      </p:sp>
      <p:sp>
        <p:nvSpPr>
          <p:cNvPr id="39" name="Obdélník 38"/>
          <p:cNvSpPr/>
          <p:nvPr/>
        </p:nvSpPr>
        <p:spPr>
          <a:xfrm>
            <a:off x="5104719" y="2414464"/>
            <a:ext cx="1584176" cy="5760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pískat</a:t>
            </a:r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5076056" y="1340768"/>
            <a:ext cx="1584176" cy="5760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sušit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7210431" y="5445224"/>
            <a:ext cx="1584176" cy="57606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přežvýkavec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7210431" y="4581128"/>
            <a:ext cx="1584176" cy="57606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žvýkačka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7185992" y="3570040"/>
            <a:ext cx="1584176" cy="57606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plynoměr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7185992" y="2414464"/>
            <a:ext cx="1584176" cy="57606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slovo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7164288" y="1340768"/>
            <a:ext cx="1584176" cy="57606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plynové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9423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3. Vymyslete vhodná podstatná jména:</a:t>
            </a:r>
            <a:endParaRPr lang="cs-CZ" sz="2400" dirty="0"/>
          </a:p>
        </p:txBody>
      </p:sp>
      <p:sp>
        <p:nvSpPr>
          <p:cNvPr id="5" name="Šipka doprava 4"/>
          <p:cNvSpPr/>
          <p:nvPr/>
        </p:nvSpPr>
        <p:spPr>
          <a:xfrm>
            <a:off x="854161" y="1276400"/>
            <a:ext cx="1440160" cy="772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r. m. živ.</a:t>
            </a:r>
            <a:endParaRPr lang="cs-CZ" dirty="0"/>
          </a:p>
        </p:txBody>
      </p:sp>
      <p:sp>
        <p:nvSpPr>
          <p:cNvPr id="16" name="Šipka doprava 15"/>
          <p:cNvSpPr/>
          <p:nvPr/>
        </p:nvSpPr>
        <p:spPr>
          <a:xfrm>
            <a:off x="844645" y="2348880"/>
            <a:ext cx="1440160" cy="772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r. m. neživ.</a:t>
            </a:r>
            <a:endParaRPr lang="cs-CZ" dirty="0"/>
          </a:p>
        </p:txBody>
      </p:sp>
      <p:sp>
        <p:nvSpPr>
          <p:cNvPr id="17" name="Šipka doprava 16"/>
          <p:cNvSpPr/>
          <p:nvPr/>
        </p:nvSpPr>
        <p:spPr>
          <a:xfrm>
            <a:off x="854161" y="3527359"/>
            <a:ext cx="1440160" cy="772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r. ženský</a:t>
            </a:r>
            <a:endParaRPr lang="cs-CZ" dirty="0"/>
          </a:p>
        </p:txBody>
      </p:sp>
      <p:sp>
        <p:nvSpPr>
          <p:cNvPr id="18" name="Šipka doprava 17"/>
          <p:cNvSpPr/>
          <p:nvPr/>
        </p:nvSpPr>
        <p:spPr>
          <a:xfrm>
            <a:off x="854161" y="4725144"/>
            <a:ext cx="1440160" cy="772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r. střední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2447194" y="1377998"/>
            <a:ext cx="1728192" cy="5421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447194" y="2464146"/>
            <a:ext cx="1728192" cy="5421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447194" y="3642625"/>
            <a:ext cx="1728192" cy="5421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524138" y="4840410"/>
            <a:ext cx="1728192" cy="5421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4683014" y="4840410"/>
            <a:ext cx="1728192" cy="5421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4697225" y="3602210"/>
            <a:ext cx="1728192" cy="5421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4652392" y="2464146"/>
            <a:ext cx="1728192" cy="5421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635446" y="1391666"/>
            <a:ext cx="1728192" cy="5421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6872274" y="4840410"/>
            <a:ext cx="1728192" cy="5421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6856931" y="3593944"/>
            <a:ext cx="1728192" cy="5421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872274" y="2464146"/>
            <a:ext cx="1728192" cy="5421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6856931" y="1391666"/>
            <a:ext cx="1728192" cy="5421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7" name="Šipka doprava 36"/>
          <p:cNvSpPr/>
          <p:nvPr/>
        </p:nvSpPr>
        <p:spPr>
          <a:xfrm>
            <a:off x="839824" y="4692949"/>
            <a:ext cx="1440160" cy="772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r. střední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018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  <p:bldP spid="18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4. Podstatná jména rodu mužského životného podtrhněte modře, rodu mužského neživotného zeleně: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Vítěz, výkop, mlynář, smyčka, houslista, svátek,  malování, </a:t>
            </a:r>
          </a:p>
          <a:p>
            <a:pPr marL="0" indent="0">
              <a:buNone/>
            </a:pPr>
            <a:r>
              <a:rPr lang="cs-CZ" sz="2400" dirty="0" smtClean="0"/>
              <a:t>malíř, výkres, únor, zmrzlina, Liberec, sudokopytník, výstroj, </a:t>
            </a:r>
          </a:p>
          <a:p>
            <a:pPr marL="0" indent="0">
              <a:buNone/>
            </a:pPr>
            <a:r>
              <a:rPr lang="cs-CZ" sz="2400" dirty="0" smtClean="0"/>
              <a:t>nemoc, jazyk, spisovatel, příběh, učiliště, plyš, medvěd.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93354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dirty="0" smtClean="0"/>
              <a:t>Řešení:</a:t>
            </a:r>
            <a:endParaRPr lang="cs-CZ"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000" dirty="0" smtClean="0"/>
              <a:t>Rod mužský – kabátě, lese, </a:t>
            </a:r>
            <a:r>
              <a:rPr lang="cs-CZ" sz="2000" u="sng" dirty="0" smtClean="0"/>
              <a:t>pták, páv, </a:t>
            </a:r>
            <a:r>
              <a:rPr lang="cs-CZ" sz="2000" dirty="0" smtClean="0"/>
              <a:t>výběh, </a:t>
            </a:r>
            <a:r>
              <a:rPr lang="cs-CZ" sz="2000" u="sng" dirty="0" smtClean="0"/>
              <a:t>rodiči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Rod ženský – podšívka, borůvky, láhev, koroptev, Indii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Rod střední – mléka, slůně, okno, moře</a:t>
            </a:r>
          </a:p>
          <a:p>
            <a:pPr marL="0" indent="0">
              <a:buNone/>
            </a:pPr>
            <a:r>
              <a:rPr lang="cs-CZ" sz="2000" dirty="0" smtClean="0"/>
              <a:t>2.  </a:t>
            </a:r>
            <a:r>
              <a:rPr lang="cs-CZ" sz="2000" dirty="0" smtClean="0">
                <a:solidFill>
                  <a:schemeClr val="accent1"/>
                </a:solidFill>
              </a:rPr>
              <a:t>Vítěz</a:t>
            </a:r>
            <a:r>
              <a:rPr lang="cs-CZ" sz="2000" dirty="0">
                <a:solidFill>
                  <a:srgbClr val="00B050"/>
                </a:solidFill>
              </a:rPr>
              <a:t>, výkop</a:t>
            </a:r>
            <a:r>
              <a:rPr lang="cs-CZ" sz="2000" dirty="0">
                <a:solidFill>
                  <a:schemeClr val="accent1"/>
                </a:solidFill>
              </a:rPr>
              <a:t>, mlynář</a:t>
            </a:r>
            <a:r>
              <a:rPr lang="cs-CZ" sz="2000" dirty="0"/>
              <a:t>, smyčka</a:t>
            </a:r>
            <a:r>
              <a:rPr lang="cs-CZ" sz="2000" dirty="0">
                <a:solidFill>
                  <a:schemeClr val="accent1"/>
                </a:solidFill>
              </a:rPr>
              <a:t>, houslista</a:t>
            </a:r>
            <a:r>
              <a:rPr lang="cs-CZ" sz="2000" dirty="0">
                <a:solidFill>
                  <a:srgbClr val="00B050"/>
                </a:solidFill>
              </a:rPr>
              <a:t>, svátek,  </a:t>
            </a:r>
            <a:r>
              <a:rPr lang="cs-CZ" sz="2000" dirty="0"/>
              <a:t>malování, 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accent1"/>
                </a:solidFill>
              </a:rPr>
              <a:t>     malíř</a:t>
            </a:r>
            <a:r>
              <a:rPr lang="cs-CZ" sz="2000" dirty="0"/>
              <a:t>, </a:t>
            </a:r>
            <a:r>
              <a:rPr lang="cs-CZ" sz="2000" dirty="0">
                <a:solidFill>
                  <a:srgbClr val="00B050"/>
                </a:solidFill>
              </a:rPr>
              <a:t>výkres, únor</a:t>
            </a:r>
            <a:r>
              <a:rPr lang="cs-CZ" sz="2000" dirty="0"/>
              <a:t>, zmrzlina, </a:t>
            </a:r>
            <a:r>
              <a:rPr lang="cs-CZ" sz="2000" dirty="0">
                <a:solidFill>
                  <a:srgbClr val="00B050"/>
                </a:solidFill>
              </a:rPr>
              <a:t>Liberec</a:t>
            </a:r>
            <a:r>
              <a:rPr lang="cs-CZ" sz="2000" dirty="0"/>
              <a:t>, </a:t>
            </a:r>
            <a:r>
              <a:rPr lang="cs-CZ" sz="2000" dirty="0">
                <a:solidFill>
                  <a:schemeClr val="accent1"/>
                </a:solidFill>
              </a:rPr>
              <a:t>sudokopytník</a:t>
            </a:r>
            <a:r>
              <a:rPr lang="cs-CZ" sz="2000" dirty="0"/>
              <a:t>, výstroj, </a:t>
            </a:r>
          </a:p>
          <a:p>
            <a:pPr marL="0" indent="0">
              <a:buNone/>
            </a:pPr>
            <a:r>
              <a:rPr lang="cs-CZ" sz="2000" dirty="0" smtClean="0"/>
              <a:t>     nemoc</a:t>
            </a:r>
            <a:r>
              <a:rPr lang="cs-CZ" sz="2000" dirty="0"/>
              <a:t>, </a:t>
            </a:r>
            <a:r>
              <a:rPr lang="cs-CZ" sz="2000" dirty="0">
                <a:solidFill>
                  <a:srgbClr val="00B050"/>
                </a:solidFill>
              </a:rPr>
              <a:t>jazyk, </a:t>
            </a:r>
            <a:r>
              <a:rPr lang="cs-CZ" sz="2000" dirty="0">
                <a:solidFill>
                  <a:schemeClr val="accent1"/>
                </a:solidFill>
              </a:rPr>
              <a:t>spisovatel,</a:t>
            </a:r>
            <a:r>
              <a:rPr lang="cs-CZ" sz="2000" dirty="0"/>
              <a:t> </a:t>
            </a:r>
            <a:r>
              <a:rPr lang="cs-CZ" sz="2000" dirty="0">
                <a:solidFill>
                  <a:srgbClr val="00B050"/>
                </a:solidFill>
              </a:rPr>
              <a:t>příběh</a:t>
            </a:r>
            <a:r>
              <a:rPr lang="cs-CZ" sz="2000" dirty="0"/>
              <a:t>, učiliště, </a:t>
            </a:r>
            <a:r>
              <a:rPr lang="cs-CZ" sz="2000" dirty="0">
                <a:solidFill>
                  <a:srgbClr val="00B050"/>
                </a:solidFill>
              </a:rPr>
              <a:t>plyš</a:t>
            </a:r>
            <a:r>
              <a:rPr lang="cs-CZ" sz="2000" dirty="0">
                <a:solidFill>
                  <a:schemeClr val="accent1"/>
                </a:solidFill>
              </a:rPr>
              <a:t>, medvěd</a:t>
            </a:r>
            <a:r>
              <a:rPr lang="cs-CZ" sz="2000" dirty="0"/>
              <a:t>.</a:t>
            </a:r>
          </a:p>
          <a:p>
            <a:pPr marL="0" indent="0">
              <a:buNone/>
            </a:pPr>
            <a:endParaRPr lang="cs-CZ" sz="20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617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352</Words>
  <Application>Microsoft Office PowerPoint</Application>
  <PresentationFormat>Předvádění na obrazovce (4:3)</PresentationFormat>
  <Paragraphs>60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 </vt:lpstr>
      <vt:lpstr>Procvičování rodu u podstatných jmen</vt:lpstr>
      <vt:lpstr>2. Ke slovesu utvoř podstatné jméno  a urči jeho rod: </vt:lpstr>
      <vt:lpstr>3. Vymyslete vhodná podstatná jména:</vt:lpstr>
      <vt:lpstr>4. Podstatná jména rodu mužského životného podtrhněte modře, rodu mužského neživotného zeleně:</vt:lpstr>
      <vt:lpstr>Řešení: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08D4</dc:creator>
  <cp:lastModifiedBy>Dum</cp:lastModifiedBy>
  <cp:revision>34</cp:revision>
  <dcterms:created xsi:type="dcterms:W3CDTF">2011-06-19T09:19:17Z</dcterms:created>
  <dcterms:modified xsi:type="dcterms:W3CDTF">2013-01-11T09:35:29Z</dcterms:modified>
</cp:coreProperties>
</file>