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11_Skladebné dvojice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podmětu a přísudku, doplňování příčestí v přísudku,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Procvičování podmětu a přísudku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b="1" dirty="0" smtClean="0"/>
              <a:t>1. Ve větách podtrhni podmět rovnou čarou, přísudek vlnovkou:</a:t>
            </a:r>
          </a:p>
          <a:p>
            <a:pPr marL="0" indent="0">
              <a:buNone/>
            </a:pPr>
            <a:r>
              <a:rPr lang="cs-CZ" sz="2000" dirty="0" smtClean="0"/>
              <a:t>Chlapci hrají na hřišti fotbal. Na komíně se uhnízdili čápi.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Babička plete vnučce nový svetr. V zámeckém parku se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procházejí pávi. Automobil zastavil na světelné křižovatce. </a:t>
            </a: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/>
              <a:t>2. Podtrhněte několikanásobný podmět a nahraďte ho jednoslovným podmětem: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dirty="0" smtClean="0"/>
              <a:t>V lese rostou smrky, duby a borovice.                           ____________________</a:t>
            </a:r>
          </a:p>
          <a:p>
            <a:pPr marL="0" indent="0">
              <a:buNone/>
            </a:pPr>
            <a:r>
              <a:rPr lang="cs-CZ" sz="2000" dirty="0" smtClean="0"/>
              <a:t>Na lavici leží učebnice, sešit a pravítko.                        ____________________</a:t>
            </a:r>
          </a:p>
          <a:p>
            <a:pPr marL="0" indent="0">
              <a:buNone/>
            </a:pPr>
            <a:r>
              <a:rPr lang="cs-CZ" sz="2000" dirty="0" smtClean="0"/>
              <a:t>V květinářství prodávají růže, karafiáty a lilie.             ____________________</a:t>
            </a:r>
          </a:p>
          <a:p>
            <a:pPr marL="0" indent="0">
              <a:buNone/>
            </a:pPr>
            <a:r>
              <a:rPr lang="cs-CZ" sz="2000" dirty="0" smtClean="0"/>
              <a:t>V ZOO žijí opice, medvědi a lvi.                                      ____________________</a:t>
            </a:r>
          </a:p>
          <a:p>
            <a:pPr marL="0" indent="0">
              <a:buNone/>
            </a:pPr>
            <a:r>
              <a:rPr lang="cs-CZ" sz="2000" dirty="0" smtClean="0"/>
              <a:t>Po dešti rychle rostou hřiby, bedle a mochomůrky.   ____________________</a:t>
            </a:r>
          </a:p>
          <a:p>
            <a:pPr marL="0" indent="0">
              <a:buNone/>
            </a:pPr>
            <a:r>
              <a:rPr lang="cs-CZ" sz="2000" dirty="0" smtClean="0"/>
              <a:t>Sochaři a malíři vystavují svá díla v galerii.                  ____________________</a:t>
            </a:r>
          </a:p>
          <a:p>
            <a:pPr marL="0" indent="0">
              <a:buNone/>
            </a:pPr>
            <a:r>
              <a:rPr lang="cs-CZ" sz="2000" dirty="0" smtClean="0"/>
              <a:t>Drozdi, datli a sovy poletují v lese.                                ____________________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>3. Vyhledejte několikanásobné podměty, spojte je s vhodnými přísudky a utvořte věty: </a:t>
            </a:r>
            <a:br>
              <a:rPr lang="cs-CZ" sz="2000" b="1" dirty="0" smtClean="0"/>
            </a:b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500808" y="1628800"/>
            <a:ext cx="177124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00807" y="2682637"/>
            <a:ext cx="1771243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noviny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309477" y="1628800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časopisy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02466" y="1628800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ležely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23937" y="3558356"/>
            <a:ext cx="174811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třešně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23936" y="4297396"/>
            <a:ext cx="1748115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štěňata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09477" y="2649783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odvážejí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09477" y="3558356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26423" y="4297396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koťata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26423" y="5029944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bělice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26423" y="5786148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přicházejí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02466" y="2563773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02466" y="3433634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plavou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802466" y="4297396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pobíhají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500808" y="5029944"/>
            <a:ext cx="177124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kapři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500808" y="5741640"/>
            <a:ext cx="177124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dozrávají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2466" y="5029944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rodiče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802466" y="5786148"/>
            <a:ext cx="158417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autobusy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4. Vyhledejte podmět a přísudek, doplňte chybějící koncovky. Řekněte věty v přítomném a budoucím čase:</a:t>
            </a:r>
            <a:endParaRPr lang="cs-CZ" sz="2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ulici se rozsvítil___ pouliční světla. Řidiči objel___ dopravní  </a:t>
            </a:r>
          </a:p>
          <a:p>
            <a:pPr marL="0" indent="0">
              <a:buNone/>
            </a:pPr>
            <a:r>
              <a:rPr lang="cs-CZ" sz="2400" dirty="0" smtClean="0"/>
              <a:t>překážku. Včely sbíral___ z květin žlutý pyl. Stromy se při velké </a:t>
            </a:r>
          </a:p>
          <a:p>
            <a:pPr marL="0" indent="0">
              <a:buNone/>
            </a:pPr>
            <a:r>
              <a:rPr lang="cs-CZ" sz="2400" dirty="0" smtClean="0"/>
              <a:t>vichřici nebezpečně kýval___. Lékaři dokončil___ složitou operaci. Hříbata vesele dováděl___ v ohradě. Na pískovišti si hrál___ děti. V kuchyni voněl___ čerstvé koláče.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b="1" dirty="0" smtClean="0"/>
              <a:t>5. Podtrhněte několikanásobný podmět a doplňte vhodný přísudek </a:t>
            </a:r>
            <a:r>
              <a:rPr lang="cs-CZ" sz="2000" b="1" dirty="0" smtClean="0"/>
              <a:t>                       v </a:t>
            </a:r>
            <a:r>
              <a:rPr lang="cs-CZ" sz="2000" b="1" dirty="0" smtClean="0"/>
              <a:t>minulém čase:</a:t>
            </a:r>
          </a:p>
          <a:p>
            <a:pPr marL="0" indent="0">
              <a:buNone/>
            </a:pPr>
            <a:r>
              <a:rPr lang="cs-CZ" sz="2400" dirty="0" smtClean="0"/>
              <a:t>Maminka a tatínek __________ v neděli na procházku. Malá kachňata a housata __________ ve vlnách potoka. Po nové dálnici ___________ motocykly, automobily a kamióny. Lvi a tygři _________ ve svých klecích. Po rušném dni __________ traktory a kombajny z polí. Zrcadla a umyvadla __________ čistotou.</a:t>
            </a:r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>
              <a:buAutoNum type="arabicPeriod"/>
            </a:pPr>
            <a:r>
              <a:rPr lang="cs-CZ" sz="1400" u="sng" dirty="0" smtClean="0"/>
              <a:t>Chlapci</a:t>
            </a:r>
            <a:r>
              <a:rPr lang="cs-CZ" sz="1400" dirty="0" smtClean="0"/>
              <a:t> 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hrají</a:t>
            </a:r>
            <a:r>
              <a:rPr lang="cs-CZ" sz="1400" dirty="0" smtClean="0"/>
              <a:t> </a:t>
            </a:r>
            <a:r>
              <a:rPr lang="cs-CZ" sz="1400" dirty="0"/>
              <a:t>na hřišti fotbal. Na komíně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se uhnízdili </a:t>
            </a:r>
            <a:r>
              <a:rPr lang="cs-CZ" sz="1400" u="sng" dirty="0"/>
              <a:t>čápi</a:t>
            </a:r>
            <a:r>
              <a:rPr lang="cs-CZ" sz="1400" dirty="0"/>
              <a:t>.  </a:t>
            </a:r>
            <a:r>
              <a:rPr lang="cs-CZ" sz="1400" u="sng" dirty="0" smtClean="0"/>
              <a:t>Babička</a:t>
            </a:r>
            <a:r>
              <a:rPr lang="cs-CZ" sz="1400" dirty="0" smtClean="0"/>
              <a:t>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plete</a:t>
            </a:r>
            <a:r>
              <a:rPr lang="cs-CZ" sz="1400" dirty="0"/>
              <a:t> vnučce nový svetr. V zámeckém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 parku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se </a:t>
            </a:r>
            <a:r>
              <a:rPr lang="cs-CZ" sz="1400" dirty="0" smtClean="0">
                <a:solidFill>
                  <a:schemeClr val="accent6">
                    <a:lumMod val="75000"/>
                  </a:schemeClr>
                </a:solidFill>
              </a:rPr>
              <a:t>procházejí </a:t>
            </a:r>
            <a:r>
              <a:rPr lang="cs-CZ" sz="1400" u="sng" dirty="0"/>
              <a:t>pávi. Automobil </a:t>
            </a:r>
            <a:r>
              <a:rPr lang="cs-CZ" sz="1400" dirty="0">
                <a:solidFill>
                  <a:schemeClr val="accent6">
                    <a:lumMod val="75000"/>
                  </a:schemeClr>
                </a:solidFill>
              </a:rPr>
              <a:t>zastavil</a:t>
            </a:r>
            <a:r>
              <a:rPr lang="cs-CZ" sz="1400" dirty="0"/>
              <a:t> na světelné křižovatce. </a:t>
            </a:r>
            <a:endParaRPr lang="cs-CZ" sz="1400" b="1" dirty="0"/>
          </a:p>
          <a:p>
            <a:pPr marL="0" indent="0">
              <a:buNone/>
            </a:pPr>
            <a:r>
              <a:rPr lang="cs-CZ" sz="1400" dirty="0" smtClean="0"/>
              <a:t>2</a:t>
            </a:r>
            <a:r>
              <a:rPr lang="cs-CZ" sz="1400" dirty="0"/>
              <a:t>. V lese rostou </a:t>
            </a:r>
            <a:r>
              <a:rPr lang="cs-CZ" sz="1400" u="sng" dirty="0"/>
              <a:t>smrky, duby a borovice</a:t>
            </a:r>
            <a:r>
              <a:rPr lang="cs-CZ" sz="1400" dirty="0"/>
              <a:t>.     </a:t>
            </a:r>
            <a:r>
              <a:rPr lang="cs-CZ" sz="1400" dirty="0" smtClean="0"/>
              <a:t>stromy  </a:t>
            </a:r>
          </a:p>
          <a:p>
            <a:pPr marL="0" indent="0">
              <a:buNone/>
            </a:pPr>
            <a:r>
              <a:rPr lang="cs-CZ" sz="1400" dirty="0" smtClean="0"/>
              <a:t>     Na </a:t>
            </a:r>
            <a:r>
              <a:rPr lang="cs-CZ" sz="1400" dirty="0"/>
              <a:t>lavici leží </a:t>
            </a:r>
            <a:r>
              <a:rPr lang="cs-CZ" sz="1400" u="sng" dirty="0"/>
              <a:t>učebnice, sešit a pravítko</a:t>
            </a:r>
            <a:r>
              <a:rPr lang="cs-CZ" sz="1400" dirty="0"/>
              <a:t>.  </a:t>
            </a:r>
            <a:r>
              <a:rPr lang="cs-CZ" sz="1400" dirty="0" smtClean="0"/>
              <a:t> pomůcky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V </a:t>
            </a:r>
            <a:r>
              <a:rPr lang="cs-CZ" sz="1400" dirty="0"/>
              <a:t>květinářství prodávají </a:t>
            </a:r>
            <a:r>
              <a:rPr lang="cs-CZ" sz="1400" u="sng" dirty="0"/>
              <a:t>růže, karafiáty a lilie.</a:t>
            </a:r>
            <a:r>
              <a:rPr lang="cs-CZ" sz="1400" dirty="0"/>
              <a:t>      </a:t>
            </a:r>
            <a:r>
              <a:rPr lang="cs-CZ" sz="1400" dirty="0" smtClean="0"/>
              <a:t>květiny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V </a:t>
            </a:r>
            <a:r>
              <a:rPr lang="cs-CZ" sz="1400" dirty="0"/>
              <a:t>ZOO žijí </a:t>
            </a:r>
            <a:r>
              <a:rPr lang="cs-CZ" sz="1400" u="sng" dirty="0"/>
              <a:t>opice, medvědi a lvi</a:t>
            </a:r>
            <a:r>
              <a:rPr lang="cs-CZ" sz="1400" dirty="0"/>
              <a:t>.      </a:t>
            </a:r>
            <a:r>
              <a:rPr lang="cs-CZ" sz="1400" dirty="0" smtClean="0"/>
              <a:t>zvířata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Po </a:t>
            </a:r>
            <a:r>
              <a:rPr lang="cs-CZ" sz="1400" dirty="0"/>
              <a:t>dešti rychle rostou </a:t>
            </a:r>
            <a:r>
              <a:rPr lang="cs-CZ" sz="1400" u="sng" dirty="0"/>
              <a:t>hřiby, bedle a mochomůrky</a:t>
            </a:r>
            <a:r>
              <a:rPr lang="cs-CZ" sz="1400" dirty="0"/>
              <a:t>.   </a:t>
            </a:r>
            <a:r>
              <a:rPr lang="cs-CZ" sz="1400" dirty="0" smtClean="0"/>
              <a:t>Houby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</a:t>
            </a:r>
            <a:r>
              <a:rPr lang="cs-CZ" sz="1400" u="sng" dirty="0" smtClean="0"/>
              <a:t>  Sochaři </a:t>
            </a:r>
            <a:r>
              <a:rPr lang="cs-CZ" sz="1400" u="sng" dirty="0"/>
              <a:t>a malíři </a:t>
            </a:r>
            <a:r>
              <a:rPr lang="cs-CZ" sz="1400" dirty="0"/>
              <a:t>vystavují svá díla v galerii.      </a:t>
            </a:r>
            <a:r>
              <a:rPr lang="cs-CZ" sz="1400" dirty="0" smtClean="0"/>
              <a:t>umělci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 smtClean="0"/>
              <a:t>     Drozdi</a:t>
            </a:r>
            <a:r>
              <a:rPr lang="cs-CZ" sz="1400" u="sng" dirty="0"/>
              <a:t>, datli a sovy </a:t>
            </a:r>
            <a:r>
              <a:rPr lang="cs-CZ" sz="1400" dirty="0"/>
              <a:t>poletují v lese.      </a:t>
            </a:r>
            <a:r>
              <a:rPr lang="cs-CZ" sz="1400" dirty="0" smtClean="0"/>
              <a:t>Ptáci</a:t>
            </a:r>
          </a:p>
          <a:p>
            <a:pPr marL="0" indent="0">
              <a:buNone/>
            </a:pPr>
            <a:r>
              <a:rPr lang="cs-CZ" sz="1400" dirty="0" smtClean="0"/>
              <a:t>3. Vlaky autobusy odvážejí – noviny časopisy ležely – třešně jahody dozrávají – štěňata koťata pobíhají – kapři   bělice plavou – rodiče děti přicházejí</a:t>
            </a:r>
          </a:p>
          <a:p>
            <a:pPr marL="0" indent="0">
              <a:buNone/>
            </a:pPr>
            <a:r>
              <a:rPr lang="cs-CZ" sz="1400" dirty="0" smtClean="0"/>
              <a:t>4. </a:t>
            </a:r>
            <a:r>
              <a:rPr lang="cs-CZ" sz="1400" dirty="0"/>
              <a:t>Na ulici se </a:t>
            </a:r>
            <a:r>
              <a:rPr lang="cs-CZ" sz="1400" dirty="0" smtClean="0"/>
              <a:t>rozsvítila </a:t>
            </a:r>
            <a:r>
              <a:rPr lang="cs-CZ" sz="1400" dirty="0"/>
              <a:t>pouliční světla. Řidiči </a:t>
            </a:r>
            <a:r>
              <a:rPr lang="cs-CZ" sz="1400" dirty="0" smtClean="0"/>
              <a:t>objeli </a:t>
            </a:r>
            <a:r>
              <a:rPr lang="cs-CZ" sz="1400" dirty="0"/>
              <a:t>dopravní  </a:t>
            </a:r>
            <a:r>
              <a:rPr lang="cs-CZ" sz="1400" dirty="0" smtClean="0"/>
              <a:t>překážku</a:t>
            </a:r>
            <a:r>
              <a:rPr lang="cs-CZ" sz="1400" dirty="0"/>
              <a:t>. Včely </a:t>
            </a:r>
            <a:r>
              <a:rPr lang="cs-CZ" sz="1400" dirty="0" smtClean="0"/>
              <a:t>sbíraly </a:t>
            </a:r>
            <a:r>
              <a:rPr lang="cs-CZ" sz="1400" dirty="0"/>
              <a:t>z květin žlutý pyl. Stromy se při velké </a:t>
            </a:r>
            <a:r>
              <a:rPr lang="cs-CZ" sz="1400" dirty="0" smtClean="0"/>
              <a:t>vichřici </a:t>
            </a:r>
            <a:r>
              <a:rPr lang="cs-CZ" sz="1400" dirty="0"/>
              <a:t>nebezpečně </a:t>
            </a:r>
            <a:r>
              <a:rPr lang="cs-CZ" sz="1400" dirty="0" smtClean="0"/>
              <a:t>kývaly.  </a:t>
            </a:r>
            <a:r>
              <a:rPr lang="cs-CZ" sz="1400" dirty="0"/>
              <a:t>Lékaři </a:t>
            </a:r>
            <a:r>
              <a:rPr lang="cs-CZ" sz="1400" dirty="0" smtClean="0"/>
              <a:t>dokončili </a:t>
            </a:r>
            <a:r>
              <a:rPr lang="cs-CZ" sz="1400" dirty="0"/>
              <a:t>složitou operaci. Hříbata vesele </a:t>
            </a:r>
            <a:r>
              <a:rPr lang="cs-CZ" sz="1400" dirty="0" smtClean="0"/>
              <a:t>dováděla </a:t>
            </a:r>
            <a:r>
              <a:rPr lang="cs-CZ" sz="1400" dirty="0"/>
              <a:t>v </a:t>
            </a:r>
            <a:r>
              <a:rPr lang="cs-CZ" sz="1400"/>
              <a:t>ohradě</a:t>
            </a:r>
            <a:r>
              <a:rPr lang="cs-CZ" sz="1400" smtClean="0"/>
              <a:t>.                   </a:t>
            </a:r>
            <a:r>
              <a:rPr lang="cs-CZ" sz="1400" dirty="0"/>
              <a:t>Na pískovišti si </a:t>
            </a:r>
            <a:r>
              <a:rPr lang="cs-CZ" sz="1400" dirty="0" smtClean="0"/>
              <a:t>hrály </a:t>
            </a:r>
            <a:r>
              <a:rPr lang="cs-CZ" sz="1400" dirty="0"/>
              <a:t>děti. V kuchyni </a:t>
            </a:r>
            <a:r>
              <a:rPr lang="cs-CZ" sz="1400" dirty="0" smtClean="0"/>
              <a:t>voněly </a:t>
            </a:r>
            <a:r>
              <a:rPr lang="cs-CZ" sz="1400" dirty="0"/>
              <a:t>čerstvé koláče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532</Words>
  <Application>Microsoft Office PowerPoint</Application>
  <PresentationFormat>Předvádění na obrazovce (4:3)</PresentationFormat>
  <Paragraphs>63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Procvičování podmětu a přísudku</vt:lpstr>
      <vt:lpstr>3. Vyhledejte několikanásobné podměty, spojte je s vhodnými přísudky a utvořte věty:  </vt:lpstr>
      <vt:lpstr>4. Vyhledejte podmět a přísudek, doplňte chybějící koncovky. Řekněte věty v přítomném a budoucím čase: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63</cp:revision>
  <dcterms:created xsi:type="dcterms:W3CDTF">2011-06-19T09:19:17Z</dcterms:created>
  <dcterms:modified xsi:type="dcterms:W3CDTF">2013-01-11T09:38:19Z</dcterms:modified>
</cp:coreProperties>
</file>