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2" r:id="rId3"/>
    <p:sldId id="263" r:id="rId4"/>
    <p:sldId id="264" r:id="rId5"/>
    <p:sldId id="265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VY_32_INOVACE_01_Český jazyk_7.ročník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12_Vyjmenovaná a příbuzná slova po b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Vyhledávání vyjmenovaných slov, přiřazování příbuzných slov k vyjmenovaným, doplňování i – í, y – ý </a:t>
            </a:r>
            <a:r>
              <a:rPr lang="cs-CZ" sz="2000" dirty="0" smtClean="0">
                <a:solidFill>
                  <a:schemeClr val="tx1"/>
                </a:solidFill>
              </a:rPr>
              <a:t>             po </a:t>
            </a:r>
            <a:r>
              <a:rPr lang="cs-CZ" sz="2000" dirty="0" smtClean="0">
                <a:solidFill>
                  <a:schemeClr val="tx1"/>
                </a:solidFill>
              </a:rPr>
              <a:t>b, doplňování správných slov s hláskou b do vět, materiál slouží 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50306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1. Vyhledejte všechna </a:t>
            </a:r>
            <a:r>
              <a:rPr lang="cs-CZ" sz="2400" u="sng" dirty="0" smtClean="0"/>
              <a:t>vyjmenovaná</a:t>
            </a:r>
            <a:r>
              <a:rPr lang="cs-CZ" sz="2400" dirty="0" smtClean="0"/>
              <a:t> slova po b a podtrhněte je: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Bílek, bydlit, bydliště, bída, nabídka, bylina, kobyla, bič, obyčejný, </a:t>
            </a:r>
            <a:br>
              <a:rPr lang="cs-CZ" sz="2400" dirty="0" smtClean="0"/>
            </a:br>
            <a:r>
              <a:rPr lang="cs-CZ" sz="2400" dirty="0" smtClean="0"/>
              <a:t>bystřina,  nábytek, bystrý, byt, zabíjačka, být, obyvatel, příbytek, býčí, Přibyslav, dobytek, bylinkový, kobylka, býk, nabízet, obydlí, bílá, byla. 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21641" y="2492896"/>
            <a:ext cx="8229600" cy="4104456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2. Napište, ke kterým vyjmenovaným slovům jsou příbuzná tato slova: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     _____________                            _______________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_____________                            _______________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_____________                            _______________</a:t>
            </a:r>
          </a:p>
        </p:txBody>
      </p:sp>
      <p:sp>
        <p:nvSpPr>
          <p:cNvPr id="9" name="Šipka doprava 8"/>
          <p:cNvSpPr/>
          <p:nvPr/>
        </p:nvSpPr>
        <p:spPr>
          <a:xfrm>
            <a:off x="493943" y="3229744"/>
            <a:ext cx="1440160" cy="86409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bydliště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506488" y="4293096"/>
            <a:ext cx="1440160" cy="86409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bystřina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4427984" y="3254571"/>
            <a:ext cx="1440160" cy="86409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bylinkový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Šipka doprava 11"/>
          <p:cNvSpPr/>
          <p:nvPr/>
        </p:nvSpPr>
        <p:spPr>
          <a:xfrm>
            <a:off x="558039" y="5373216"/>
            <a:ext cx="1440160" cy="86409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býčí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Šipka doprava 12"/>
          <p:cNvSpPr/>
          <p:nvPr/>
        </p:nvSpPr>
        <p:spPr>
          <a:xfrm>
            <a:off x="4463543" y="5318542"/>
            <a:ext cx="1440160" cy="86409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obydlí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Šipka doprava 13"/>
          <p:cNvSpPr/>
          <p:nvPr/>
        </p:nvSpPr>
        <p:spPr>
          <a:xfrm>
            <a:off x="4427984" y="4293096"/>
            <a:ext cx="1440160" cy="86409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byla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3826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b="1" dirty="0" smtClean="0"/>
              <a:t>3. Doplňte i – í, y – ý:</a:t>
            </a:r>
            <a:br>
              <a:rPr lang="cs-CZ" sz="2400" b="1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Sklizené ob__ </a:t>
            </a:r>
            <a:r>
              <a:rPr lang="cs-CZ" sz="2400" dirty="0" err="1" smtClean="0"/>
              <a:t>lí</a:t>
            </a:r>
            <a:r>
              <a:rPr lang="cs-CZ" sz="2400" dirty="0" smtClean="0"/>
              <a:t>, uklizený b __ t, </a:t>
            </a:r>
            <a:r>
              <a:rPr lang="cs-CZ" sz="2400" dirty="0" err="1" smtClean="0"/>
              <a:t>neob</a:t>
            </a:r>
            <a:r>
              <a:rPr lang="cs-CZ" sz="2400" dirty="0" smtClean="0"/>
              <a:t> __ </a:t>
            </a:r>
            <a:r>
              <a:rPr lang="cs-CZ" sz="2400" dirty="0" err="1" smtClean="0"/>
              <a:t>čejný</a:t>
            </a:r>
            <a:r>
              <a:rPr lang="cs-CZ" sz="2400" dirty="0" smtClean="0"/>
              <a:t> zážitek, liška </a:t>
            </a:r>
            <a:br>
              <a:rPr lang="cs-CZ" sz="2400" dirty="0" smtClean="0"/>
            </a:br>
            <a:r>
              <a:rPr lang="cs-CZ" sz="2400" dirty="0" smtClean="0"/>
              <a:t>B __ </a:t>
            </a:r>
            <a:r>
              <a:rPr lang="cs-CZ" sz="2400" dirty="0" err="1" smtClean="0"/>
              <a:t>strouška</a:t>
            </a:r>
            <a:r>
              <a:rPr lang="cs-CZ" sz="2400" dirty="0" smtClean="0"/>
              <a:t>, b __ </a:t>
            </a:r>
            <a:r>
              <a:rPr lang="cs-CZ" sz="2400" dirty="0" err="1" smtClean="0"/>
              <a:t>lá</a:t>
            </a:r>
            <a:r>
              <a:rPr lang="cs-CZ" sz="2400" dirty="0" smtClean="0"/>
              <a:t> barva, dob __ </a:t>
            </a:r>
            <a:r>
              <a:rPr lang="cs-CZ" sz="2400" dirty="0" err="1" smtClean="0"/>
              <a:t>tčí</a:t>
            </a:r>
            <a:r>
              <a:rPr lang="cs-CZ" sz="2400" dirty="0" smtClean="0"/>
              <a:t> farma, b __ linkový čaj, neb __ la doma, zelená kob __ </a:t>
            </a:r>
            <a:r>
              <a:rPr lang="cs-CZ" sz="2400" dirty="0" err="1" smtClean="0"/>
              <a:t>lka</a:t>
            </a:r>
            <a:r>
              <a:rPr lang="cs-CZ" sz="2400" dirty="0" smtClean="0"/>
              <a:t>, místní ob __ </a:t>
            </a:r>
            <a:r>
              <a:rPr lang="cs-CZ" sz="2400" dirty="0" err="1" smtClean="0"/>
              <a:t>vatelka</a:t>
            </a:r>
            <a:r>
              <a:rPr lang="cs-CZ" sz="2400" dirty="0" smtClean="0"/>
              <a:t>,  </a:t>
            </a:r>
            <a:r>
              <a:rPr lang="cs-CZ" sz="2400" dirty="0" err="1" smtClean="0"/>
              <a:t>pob</a:t>
            </a:r>
            <a:r>
              <a:rPr lang="cs-CZ" sz="2400" dirty="0" smtClean="0"/>
              <a:t> __</a:t>
            </a:r>
            <a:r>
              <a:rPr lang="cs-CZ" sz="2400" dirty="0" err="1" smtClean="0"/>
              <a:t>dka</a:t>
            </a:r>
            <a:r>
              <a:rPr lang="cs-CZ" sz="2400" dirty="0" smtClean="0"/>
              <a:t>, b __l psa.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43204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4. Zařaďte slova správně do sloupců podle i – í, y – ý :</a:t>
            </a: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Zaoblený obdélník 3"/>
          <p:cNvSpPr/>
          <p:nvPr/>
        </p:nvSpPr>
        <p:spPr>
          <a:xfrm>
            <a:off x="1061445" y="2861320"/>
            <a:ext cx="2160240" cy="32403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 - 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043608" y="3794956"/>
            <a:ext cx="2160240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vyb</a:t>
            </a:r>
            <a:r>
              <a:rPr lang="cs-CZ" dirty="0" smtClean="0">
                <a:solidFill>
                  <a:schemeClr val="tx1"/>
                </a:solidFill>
              </a:rPr>
              <a:t> _</a:t>
            </a:r>
            <a:r>
              <a:rPr lang="cs-CZ" dirty="0" err="1" smtClean="0">
                <a:solidFill>
                  <a:schemeClr val="tx1"/>
                </a:solidFill>
              </a:rPr>
              <a:t>ravý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043608" y="4767064"/>
            <a:ext cx="2160240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h</a:t>
            </a:r>
            <a:r>
              <a:rPr lang="cs-CZ" dirty="0" smtClean="0">
                <a:solidFill>
                  <a:schemeClr val="tx1"/>
                </a:solidFill>
              </a:rPr>
              <a:t>odiny </a:t>
            </a:r>
            <a:r>
              <a:rPr lang="cs-CZ" dirty="0" err="1" smtClean="0">
                <a:solidFill>
                  <a:schemeClr val="tx1"/>
                </a:solidFill>
              </a:rPr>
              <a:t>odb_ly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043608" y="5733256"/>
            <a:ext cx="2160240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m</a:t>
            </a:r>
            <a:r>
              <a:rPr lang="cs-CZ" dirty="0" smtClean="0">
                <a:solidFill>
                  <a:schemeClr val="tx1"/>
                </a:solidFill>
              </a:rPr>
              <a:t>oje </a:t>
            </a:r>
            <a:r>
              <a:rPr lang="cs-CZ" dirty="0" err="1" smtClean="0">
                <a:solidFill>
                  <a:schemeClr val="tx1"/>
                </a:solidFill>
              </a:rPr>
              <a:t>b_dliště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796136" y="5738936"/>
            <a:ext cx="2160240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>
                <a:solidFill>
                  <a:schemeClr val="tx1"/>
                </a:solidFill>
              </a:rPr>
              <a:t>s</a:t>
            </a:r>
            <a:r>
              <a:rPr lang="cs-CZ" dirty="0" err="1" smtClean="0">
                <a:solidFill>
                  <a:schemeClr val="tx1"/>
                </a:solidFill>
              </a:rPr>
              <a:t>b_rat</a:t>
            </a:r>
            <a:r>
              <a:rPr lang="cs-CZ" dirty="0" smtClean="0">
                <a:solidFill>
                  <a:schemeClr val="tx1"/>
                </a:solidFill>
              </a:rPr>
              <a:t> starý papír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796136" y="4767064"/>
            <a:ext cx="2160240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>
                <a:solidFill>
                  <a:schemeClr val="tx1"/>
                </a:solidFill>
              </a:rPr>
              <a:t>u</a:t>
            </a:r>
            <a:r>
              <a:rPr lang="cs-CZ" dirty="0" err="1" smtClean="0">
                <a:solidFill>
                  <a:schemeClr val="tx1"/>
                </a:solidFill>
              </a:rPr>
              <a:t>b_lo</a:t>
            </a:r>
            <a:r>
              <a:rPr lang="cs-CZ" dirty="0" smtClean="0">
                <a:solidFill>
                  <a:schemeClr val="tx1"/>
                </a:solidFill>
              </a:rPr>
              <a:t> mu starostí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796136" y="3794956"/>
            <a:ext cx="2160240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vyb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dnout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k </a:t>
            </a:r>
            <a:r>
              <a:rPr lang="cs-CZ" dirty="0" smtClean="0">
                <a:solidFill>
                  <a:schemeClr val="tx1"/>
                </a:solidFill>
              </a:rPr>
              <a:t>odpovědi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508104" y="2861320"/>
            <a:ext cx="2160240" cy="324036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y - 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347864" y="3790408"/>
            <a:ext cx="2160240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ú</a:t>
            </a:r>
            <a:r>
              <a:rPr lang="cs-CZ" dirty="0" smtClean="0">
                <a:solidFill>
                  <a:schemeClr val="tx1"/>
                </a:solidFill>
              </a:rPr>
              <a:t>plná </a:t>
            </a:r>
            <a:r>
              <a:rPr lang="cs-CZ" dirty="0" err="1" smtClean="0">
                <a:solidFill>
                  <a:schemeClr val="tx1"/>
                </a:solidFill>
              </a:rPr>
              <a:t>zb_tečnost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357317" y="4735074"/>
            <a:ext cx="2160240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m</a:t>
            </a:r>
            <a:r>
              <a:rPr lang="cs-CZ" dirty="0" smtClean="0">
                <a:solidFill>
                  <a:schemeClr val="tx1"/>
                </a:solidFill>
              </a:rPr>
              <a:t>alý </a:t>
            </a:r>
            <a:r>
              <a:rPr lang="cs-CZ" dirty="0" err="1" smtClean="0">
                <a:solidFill>
                  <a:schemeClr val="tx1"/>
                </a:solidFill>
              </a:rPr>
              <a:t>b_ček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321224" y="5733256"/>
            <a:ext cx="2160240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léčivá </a:t>
            </a:r>
            <a:r>
              <a:rPr lang="cs-CZ" dirty="0" err="1" smtClean="0">
                <a:solidFill>
                  <a:schemeClr val="tx1"/>
                </a:solidFill>
              </a:rPr>
              <a:t>b_linka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59049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5. Do vět doplň správně chybějící slovo: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Chci                                             kadeřnicí.                           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Nesmíš                                       svoje spolužáky.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Na věži                                       půlnoc.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Myslivec                                    pušku.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Švadlena                                   svoji práci.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Student                                     mnoho vědomostí.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6787160" y="961015"/>
            <a:ext cx="194421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nabyl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787160" y="1844824"/>
            <a:ext cx="194421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být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787160" y="2636912"/>
            <a:ext cx="194421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odbyla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22157" y="3501008"/>
            <a:ext cx="194421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odbila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22157" y="4365104"/>
            <a:ext cx="194421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bít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842096" y="5157192"/>
            <a:ext cx="1944216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nabil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1947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6. K vyjmenovaným slovům vytvoř alespoň 2 slova příbuzná: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BYDLIT                      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OBYVATEL                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BYT                            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PŘÍBYTEK                 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NÁBYTEK                 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DOBYTEK                 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OBYČEJNÝ                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BYSTRÝ                     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BYLINA                     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KOBYLA                    __________________________________</a:t>
            </a:r>
          </a:p>
          <a:p>
            <a:pPr marL="0" indent="0">
              <a:buNone/>
            </a:pPr>
            <a:r>
              <a:rPr lang="cs-CZ" sz="2400" dirty="0" smtClean="0"/>
              <a:t>BÝK                           __________________________________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098001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pPr algn="l"/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53900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Řešení:</a:t>
            </a:r>
          </a:p>
          <a:p>
            <a:pPr>
              <a:buAutoNum type="arabicPeriod"/>
            </a:pPr>
            <a:r>
              <a:rPr lang="cs-CZ" sz="1400" dirty="0" smtClean="0"/>
              <a:t>Bílek</a:t>
            </a:r>
            <a:r>
              <a:rPr lang="cs-CZ" sz="1400" dirty="0"/>
              <a:t>, </a:t>
            </a:r>
            <a:r>
              <a:rPr lang="cs-CZ" sz="1400" u="sng" dirty="0"/>
              <a:t>bydlit</a:t>
            </a:r>
            <a:r>
              <a:rPr lang="cs-CZ" sz="1400" dirty="0"/>
              <a:t>, bydliště, bída, nabídka, </a:t>
            </a:r>
            <a:r>
              <a:rPr lang="cs-CZ" sz="1400" u="sng" dirty="0"/>
              <a:t>bylina, kobyla</a:t>
            </a:r>
            <a:r>
              <a:rPr lang="cs-CZ" sz="1400" dirty="0"/>
              <a:t>, bič, </a:t>
            </a:r>
            <a:r>
              <a:rPr lang="cs-CZ" sz="1400" u="sng" dirty="0"/>
              <a:t>obyčejný,</a:t>
            </a:r>
            <a:r>
              <a:rPr lang="cs-CZ" sz="1400" dirty="0"/>
              <a:t> </a:t>
            </a:r>
            <a:br>
              <a:rPr lang="cs-CZ" sz="1400" dirty="0"/>
            </a:br>
            <a:r>
              <a:rPr lang="cs-CZ" sz="1400" dirty="0"/>
              <a:t>bystřina,  </a:t>
            </a:r>
            <a:r>
              <a:rPr lang="cs-CZ" sz="1400" u="sng" dirty="0"/>
              <a:t>nábytek, bystrý, byt</a:t>
            </a:r>
            <a:r>
              <a:rPr lang="cs-CZ" sz="1400" dirty="0"/>
              <a:t>, zabíjačka, </a:t>
            </a:r>
            <a:r>
              <a:rPr lang="cs-CZ" sz="1400" u="sng" dirty="0"/>
              <a:t>být, obyvatel, příbytek</a:t>
            </a:r>
            <a:r>
              <a:rPr lang="cs-CZ" sz="1400" dirty="0"/>
              <a:t>, býčí, </a:t>
            </a:r>
            <a:r>
              <a:rPr lang="cs-CZ" sz="1400" u="sng" dirty="0"/>
              <a:t>Přibyslav, dobytek</a:t>
            </a:r>
            <a:r>
              <a:rPr lang="cs-CZ" sz="1400" dirty="0"/>
              <a:t>, bylinkový, </a:t>
            </a:r>
            <a:r>
              <a:rPr lang="cs-CZ" sz="1400" u="sng" dirty="0" smtClean="0"/>
              <a:t> </a:t>
            </a:r>
            <a:r>
              <a:rPr lang="cs-CZ" sz="1400" u="sng" dirty="0"/>
              <a:t>býk</a:t>
            </a:r>
            <a:r>
              <a:rPr lang="cs-CZ" sz="1400" dirty="0"/>
              <a:t>, nabízet, obydlí, bílá, byla. </a:t>
            </a:r>
            <a:endParaRPr lang="cs-CZ" sz="1400" dirty="0" smtClean="0"/>
          </a:p>
          <a:p>
            <a:pPr>
              <a:buAutoNum type="arabicPeriod"/>
            </a:pPr>
            <a:r>
              <a:rPr lang="cs-CZ" sz="1400" dirty="0" smtClean="0"/>
              <a:t>bydliště – bydlit, bystřina – bystrý, býčí – býk, bylinkový – bylina, byla – být, obydlí – bydlit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3. Sklizené </a:t>
            </a:r>
            <a:r>
              <a:rPr lang="cs-CZ" sz="1400" dirty="0" err="1" smtClean="0"/>
              <a:t>obIlí</a:t>
            </a:r>
            <a:r>
              <a:rPr lang="cs-CZ" sz="1400" dirty="0"/>
              <a:t>, </a:t>
            </a:r>
            <a:r>
              <a:rPr lang="cs-CZ" sz="1400" dirty="0" smtClean="0"/>
              <a:t>uklizený byt, neobyčejný </a:t>
            </a:r>
            <a:r>
              <a:rPr lang="cs-CZ" sz="1400" dirty="0"/>
              <a:t>zážitek, liška </a:t>
            </a:r>
            <a:br>
              <a:rPr lang="cs-CZ" sz="1400" dirty="0"/>
            </a:br>
            <a:r>
              <a:rPr lang="cs-CZ" sz="1400" dirty="0" smtClean="0"/>
              <a:t>Bystrouška</a:t>
            </a:r>
            <a:r>
              <a:rPr lang="cs-CZ" sz="1400" dirty="0"/>
              <a:t>, </a:t>
            </a:r>
            <a:r>
              <a:rPr lang="cs-CZ" sz="1400" dirty="0" smtClean="0"/>
              <a:t>bílá </a:t>
            </a:r>
            <a:r>
              <a:rPr lang="cs-CZ" sz="1400" dirty="0"/>
              <a:t>barva, </a:t>
            </a:r>
            <a:r>
              <a:rPr lang="cs-CZ" sz="1400" dirty="0" smtClean="0"/>
              <a:t>dobytčí </a:t>
            </a:r>
            <a:r>
              <a:rPr lang="cs-CZ" sz="1400" dirty="0"/>
              <a:t>farma, </a:t>
            </a:r>
            <a:r>
              <a:rPr lang="cs-CZ" sz="1400" dirty="0" smtClean="0"/>
              <a:t>bylinkový </a:t>
            </a:r>
            <a:r>
              <a:rPr lang="cs-CZ" sz="1400" dirty="0"/>
              <a:t>čaj, </a:t>
            </a:r>
            <a:r>
              <a:rPr lang="cs-CZ" sz="1400" dirty="0" smtClean="0"/>
              <a:t>nebyla </a:t>
            </a:r>
            <a:r>
              <a:rPr lang="cs-CZ" sz="1400" dirty="0"/>
              <a:t>doma, zelená </a:t>
            </a:r>
            <a:r>
              <a:rPr lang="cs-CZ" sz="1400" dirty="0" smtClean="0"/>
              <a:t>kobylka</a:t>
            </a:r>
            <a:r>
              <a:rPr lang="cs-CZ" sz="1400" dirty="0"/>
              <a:t>, místní </a:t>
            </a:r>
            <a:r>
              <a:rPr lang="cs-CZ" sz="1400" dirty="0" smtClean="0"/>
              <a:t>obyvatelka</a:t>
            </a:r>
            <a:r>
              <a:rPr lang="cs-CZ" sz="1400" dirty="0"/>
              <a:t>,  </a:t>
            </a:r>
            <a:r>
              <a:rPr lang="cs-CZ" sz="1400" dirty="0" smtClean="0"/>
              <a:t>pobídka</a:t>
            </a:r>
            <a:r>
              <a:rPr lang="cs-CZ" sz="1400" dirty="0"/>
              <a:t>, </a:t>
            </a:r>
            <a:r>
              <a:rPr lang="cs-CZ" sz="1400" dirty="0" smtClean="0"/>
              <a:t>bil psa.</a:t>
            </a:r>
          </a:p>
          <a:p>
            <a:pPr marL="0" indent="0">
              <a:buNone/>
            </a:pPr>
            <a:r>
              <a:rPr lang="cs-CZ" sz="1400" dirty="0" smtClean="0"/>
              <a:t>4. i – í: vybíravý, hodiny odbily, vybídnout k odpovědi, sbírat starý papír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y – ý: moje bydliště, úplná zbytečnost, malý býček léčivá bylinka, ubylo mu starostí.</a:t>
            </a:r>
          </a:p>
          <a:p>
            <a:pPr marL="0" indent="0">
              <a:buNone/>
            </a:pPr>
            <a:r>
              <a:rPr lang="cs-CZ" sz="1400" dirty="0" smtClean="0"/>
              <a:t>5. </a:t>
            </a: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Chci   být   </a:t>
            </a:r>
            <a:r>
              <a:rPr lang="cs-CZ" sz="1400" dirty="0"/>
              <a:t>kadeřnicí.   </a:t>
            </a:r>
            <a:r>
              <a:rPr lang="cs-CZ" sz="1400" dirty="0" smtClean="0"/>
              <a:t>                       </a:t>
            </a: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Nesmíš  bít  </a:t>
            </a:r>
            <a:r>
              <a:rPr lang="cs-CZ" sz="1400" dirty="0"/>
              <a:t>svoje spolužáky.</a:t>
            </a:r>
          </a:p>
          <a:p>
            <a:pPr marL="0" indent="0">
              <a:buNone/>
            </a:pPr>
            <a:r>
              <a:rPr lang="cs-CZ" sz="1400" dirty="0" smtClean="0"/>
              <a:t>Na </a:t>
            </a:r>
            <a:r>
              <a:rPr lang="cs-CZ" sz="1400" dirty="0"/>
              <a:t>věži  </a:t>
            </a:r>
            <a:r>
              <a:rPr lang="cs-CZ" sz="1400" dirty="0" smtClean="0"/>
              <a:t>odbila  </a:t>
            </a:r>
            <a:r>
              <a:rPr lang="cs-CZ" sz="1400" dirty="0"/>
              <a:t>půlnoc.</a:t>
            </a:r>
          </a:p>
          <a:p>
            <a:pPr marL="0" indent="0">
              <a:buNone/>
            </a:pPr>
            <a:r>
              <a:rPr lang="cs-CZ" sz="1400" dirty="0" smtClean="0"/>
              <a:t>Myslivec  nabil  </a:t>
            </a:r>
            <a:r>
              <a:rPr lang="cs-CZ" sz="1400" dirty="0"/>
              <a:t>pušku.</a:t>
            </a:r>
          </a:p>
          <a:p>
            <a:pPr marL="0" indent="0">
              <a:buNone/>
            </a:pPr>
            <a:r>
              <a:rPr lang="cs-CZ" sz="1400" dirty="0" smtClean="0"/>
              <a:t>Švadlena    odbyla </a:t>
            </a:r>
            <a:r>
              <a:rPr lang="cs-CZ" sz="1400" dirty="0"/>
              <a:t>svoji práci.</a:t>
            </a:r>
          </a:p>
          <a:p>
            <a:pPr marL="0" indent="0">
              <a:buNone/>
            </a:pPr>
            <a:r>
              <a:rPr lang="cs-CZ" sz="1400" dirty="0" smtClean="0"/>
              <a:t>Student nabyl  </a:t>
            </a:r>
            <a:r>
              <a:rPr lang="cs-CZ" sz="1400" dirty="0"/>
              <a:t>mnoho vědomostí</a:t>
            </a:r>
            <a:r>
              <a:rPr lang="cs-CZ" sz="1400" dirty="0" smtClean="0"/>
              <a:t>.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u="sng" dirty="0"/>
          </a:p>
        </p:txBody>
      </p:sp>
    </p:spTree>
    <p:extLst>
      <p:ext uri="{BB962C8B-B14F-4D97-AF65-F5344CB8AC3E}">
        <p14:creationId xmlns:p14="http://schemas.microsoft.com/office/powerpoint/2010/main" xmlns="" val="435682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624</TotalTime>
  <Words>246</Words>
  <Application>Microsoft Office PowerPoint</Application>
  <PresentationFormat>Předvádění na obrazovce (4:3)</PresentationFormat>
  <Paragraphs>79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1. Vyhledejte všechna vyjmenovaná slova po b a podtrhněte je:  Bílek, bydlit, bydliště, bída, nabídka, bylina, kobyla, bič, obyčejný,  bystřina,  nábytek, bystrý, byt, zabíjačka, být, obyvatel, příbytek, býčí, Přibyslav, dobytek, bylinkový, kobylka, býk, nabízet, obydlí, bílá, byla.  </vt:lpstr>
      <vt:lpstr>3. Doplňte i – í, y – ý:  Sklizené ob__ lí, uklizený b __ t, neob __ čejný zážitek, liška  B __ strouška, b __ lá barva, dob __ tčí farma, b __ linkový čaj, neb __ la doma, zelená kob __ lka, místní ob __ vatelka,  pob __dka, b __l psa.  </vt:lpstr>
      <vt:lpstr>5. Do vět doplň správně chybějící slovo:</vt:lpstr>
      <vt:lpstr>6. K vyjmenovaným slovům vytvoř alespoň 2 slova příbuzná: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Dum</cp:lastModifiedBy>
  <cp:revision>67</cp:revision>
  <dcterms:created xsi:type="dcterms:W3CDTF">2011-06-19T09:19:17Z</dcterms:created>
  <dcterms:modified xsi:type="dcterms:W3CDTF">2013-01-11T09:39:55Z</dcterms:modified>
</cp:coreProperties>
</file>