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jazyk_8.ročník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13_Vyjmenovaná slova po v (předpona vy-</a:t>
            </a:r>
            <a:r>
              <a:rPr lang="cs-CZ" sz="2000" dirty="0" err="1" smtClean="0">
                <a:solidFill>
                  <a:schemeClr val="tx1"/>
                </a:solidFill>
              </a:rPr>
              <a:t>vý</a:t>
            </a:r>
            <a:r>
              <a:rPr lang="cs-CZ" sz="2000" smtClean="0">
                <a:solidFill>
                  <a:schemeClr val="tx1"/>
                </a:solidFill>
              </a:rPr>
              <a:t>)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Vyhledávání a tvoření slov s předponou vy-, </a:t>
            </a:r>
            <a:r>
              <a:rPr lang="cs-CZ" sz="2000" dirty="0" err="1" smtClean="0">
                <a:solidFill>
                  <a:schemeClr val="tx1"/>
                </a:solidFill>
              </a:rPr>
              <a:t>vý</a:t>
            </a:r>
            <a:r>
              <a:rPr lang="cs-CZ" sz="2000" dirty="0" smtClean="0">
                <a:solidFill>
                  <a:schemeClr val="tx1"/>
                </a:solidFill>
              </a:rPr>
              <a:t>-, doplňování i – í, y – ý po souhlásce v, luštění křížovky,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chemeClr val="bg1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Předpony vy-, </a:t>
            </a:r>
            <a:r>
              <a:rPr lang="cs-CZ" dirty="0" err="1" smtClean="0"/>
              <a:t>vý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2859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554716" y="1772816"/>
            <a:ext cx="7848872" cy="14904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/>
              <a:t>Vy-, </a:t>
            </a:r>
            <a:r>
              <a:rPr lang="cs-CZ" sz="2800" b="1" dirty="0" err="1"/>
              <a:t>vý</a:t>
            </a:r>
            <a:r>
              <a:rPr lang="cs-CZ" sz="2800" b="1" dirty="0"/>
              <a:t>- jsou předpony. </a:t>
            </a:r>
            <a:r>
              <a:rPr lang="cs-CZ" sz="2800" dirty="0"/>
              <a:t>Píší se dohromady se slovem. Předponami vy-, </a:t>
            </a:r>
            <a:r>
              <a:rPr lang="cs-CZ" sz="2800" dirty="0" err="1"/>
              <a:t>vý</a:t>
            </a:r>
            <a:r>
              <a:rPr lang="cs-CZ" sz="2800" dirty="0"/>
              <a:t>- se tvoří nová slova.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366" y="4149080"/>
            <a:ext cx="8320105" cy="22825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jet – </a:t>
            </a:r>
            <a:r>
              <a:rPr lang="cs-CZ" sz="2400" b="1" dirty="0"/>
              <a:t>vy</a:t>
            </a:r>
            <a:r>
              <a:rPr lang="cs-CZ" sz="2400" dirty="0"/>
              <a:t>jet                jetý – </a:t>
            </a:r>
            <a:r>
              <a:rPr lang="cs-CZ" sz="2400" b="1" dirty="0"/>
              <a:t>vy</a:t>
            </a:r>
            <a:r>
              <a:rPr lang="cs-CZ" sz="2400" dirty="0"/>
              <a:t>jetý                             tah – </a:t>
            </a:r>
            <a:r>
              <a:rPr lang="cs-CZ" sz="2400" b="1" dirty="0"/>
              <a:t>vý</a:t>
            </a:r>
            <a:r>
              <a:rPr lang="cs-CZ" sz="2400" dirty="0"/>
              <a:t>tah</a:t>
            </a:r>
          </a:p>
          <a:p>
            <a:r>
              <a:rPr lang="cs-CZ" sz="2400" dirty="0"/>
              <a:t>letět – </a:t>
            </a:r>
            <a:r>
              <a:rPr lang="cs-CZ" sz="2400" b="1" dirty="0"/>
              <a:t>vy</a:t>
            </a:r>
            <a:r>
              <a:rPr lang="cs-CZ" sz="2400" dirty="0"/>
              <a:t>letět        malovaný – </a:t>
            </a:r>
            <a:r>
              <a:rPr lang="cs-CZ" sz="2400" b="1" dirty="0"/>
              <a:t>vy</a:t>
            </a:r>
            <a:r>
              <a:rPr lang="cs-CZ" sz="2400" dirty="0"/>
              <a:t>malovaný        malba – </a:t>
            </a:r>
            <a:r>
              <a:rPr lang="cs-CZ" sz="2400" b="1" dirty="0"/>
              <a:t>vý</a:t>
            </a:r>
            <a:r>
              <a:rPr lang="cs-CZ" sz="2400" dirty="0"/>
              <a:t>malba</a:t>
            </a:r>
          </a:p>
          <a:p>
            <a:r>
              <a:rPr lang="cs-CZ" sz="2400" dirty="0"/>
              <a:t>skočit – </a:t>
            </a:r>
            <a:r>
              <a:rPr lang="cs-CZ" sz="2400" b="1" dirty="0"/>
              <a:t>vy</a:t>
            </a:r>
            <a:r>
              <a:rPr lang="cs-CZ" sz="2400" dirty="0"/>
              <a:t>skočit     psaný – </a:t>
            </a:r>
            <a:r>
              <a:rPr lang="cs-CZ" sz="2400" b="1" dirty="0"/>
              <a:t>vy</a:t>
            </a:r>
            <a:r>
              <a:rPr lang="cs-CZ" sz="2400" dirty="0"/>
              <a:t>psaný </a:t>
            </a:r>
            <a:r>
              <a:rPr lang="cs-CZ" sz="2400" b="1" dirty="0"/>
              <a:t>                     </a:t>
            </a:r>
            <a:r>
              <a:rPr lang="cs-CZ" sz="2400" dirty="0"/>
              <a:t>cvik – </a:t>
            </a:r>
            <a:r>
              <a:rPr lang="cs-CZ" sz="2400" b="1" dirty="0"/>
              <a:t>vý</a:t>
            </a:r>
            <a:r>
              <a:rPr lang="cs-CZ" sz="2400" dirty="0"/>
              <a:t>cvik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1. Podtrhněte slova s předponou vy-, </a:t>
            </a:r>
            <a:r>
              <a:rPr lang="cs-CZ" sz="2400" b="1" dirty="0" err="1" smtClean="0"/>
              <a:t>vý</a:t>
            </a:r>
            <a:r>
              <a:rPr lang="cs-CZ" sz="2400" b="1" dirty="0" smtClean="0"/>
              <a:t>-: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Výklad, výpověď, vinice, výsledná známka, vysoko, vidlička,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Vyškov, víkend, výpočet, vyrobit, vyhlídka, vichr, vydra, vybraný,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víčko, vykání, vyhodit, výslech, vytí, vidíte, výskot, víra, vykopal,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vykradl,  vynález, višně, výběr, vymalovat, obraz visel.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520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2. Zařaďte slova do správného sloupce:</a:t>
            </a:r>
            <a:br>
              <a:rPr lang="cs-CZ" sz="2400" b="1" dirty="0" smtClean="0"/>
            </a:b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1500808" y="1628800"/>
            <a:ext cx="1584176" cy="57606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Předpona vy-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00807" y="2682637"/>
            <a:ext cx="1771243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v_ </a:t>
            </a:r>
            <a:r>
              <a:rPr lang="cs-CZ" dirty="0" err="1" smtClean="0">
                <a:solidFill>
                  <a:schemeClr val="tx1"/>
                </a:solidFill>
              </a:rPr>
              <a:t>loha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292353" y="1639175"/>
            <a:ext cx="1584176" cy="57606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Předpona </a:t>
            </a:r>
            <a:r>
              <a:rPr lang="cs-CZ" dirty="0" err="1" smtClean="0">
                <a:solidFill>
                  <a:schemeClr val="tx1"/>
                </a:solidFill>
              </a:rPr>
              <a:t>vý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802466" y="1628800"/>
            <a:ext cx="1584176" cy="57606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– í po 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512371" y="3553180"/>
            <a:ext cx="174811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v_běr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23936" y="4297396"/>
            <a:ext cx="1748115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odní </a:t>
            </a:r>
            <a:r>
              <a:rPr lang="cs-CZ" dirty="0" err="1" smtClean="0">
                <a:solidFill>
                  <a:schemeClr val="tx1"/>
                </a:solidFill>
              </a:rPr>
              <a:t>v_r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09477" y="2649783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v_nohrad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309477" y="3558356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v_hled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326423" y="4297396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v_čko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26423" y="502994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v_bíjená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26423" y="5786148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v_křik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02466" y="2563773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v_hledávání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02466" y="343363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v_svědčení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802466" y="4297396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500808" y="5029944"/>
            <a:ext cx="177124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v_šňový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500808" y="5741640"/>
            <a:ext cx="177124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v_myšlený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02466" y="502994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v_střelit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802466" y="5786148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v_sledek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3</a:t>
            </a:r>
            <a:r>
              <a:rPr lang="cs-CZ" sz="2000" b="1" dirty="0" smtClean="0"/>
              <a:t>. </a:t>
            </a:r>
            <a:r>
              <a:rPr lang="cs-CZ" sz="2400" b="1" dirty="0" smtClean="0"/>
              <a:t>Přidáním předpony vy-, </a:t>
            </a:r>
            <a:r>
              <a:rPr lang="cs-CZ" sz="2400" b="1" dirty="0" err="1" smtClean="0"/>
              <a:t>vý</a:t>
            </a:r>
            <a:r>
              <a:rPr lang="cs-CZ" sz="2400" b="1" dirty="0" smtClean="0"/>
              <a:t>- utvořte nová slova:</a:t>
            </a:r>
            <a:endParaRPr lang="cs-CZ" sz="2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skok           ________________       myslit     _______________</a:t>
            </a:r>
          </a:p>
          <a:p>
            <a:pPr marL="0" indent="0">
              <a:buNone/>
            </a:pPr>
            <a:r>
              <a:rPr lang="cs-CZ" sz="2400" dirty="0" smtClean="0"/>
              <a:t>hodit          ________________      dech        _______________</a:t>
            </a:r>
          </a:p>
          <a:p>
            <a:pPr marL="0" indent="0">
              <a:buNone/>
            </a:pPr>
            <a:r>
              <a:rPr lang="cs-CZ" sz="2400" dirty="0" smtClean="0"/>
              <a:t>křik            ________________       čistit        _______________</a:t>
            </a:r>
          </a:p>
          <a:p>
            <a:pPr marL="0" indent="0">
              <a:buNone/>
            </a:pPr>
            <a:r>
              <a:rPr lang="cs-CZ" sz="2400" dirty="0" smtClean="0"/>
              <a:t>letět          ________________       táhnout   _______________</a:t>
            </a:r>
          </a:p>
          <a:p>
            <a:pPr marL="0" indent="0">
              <a:buNone/>
            </a:pPr>
            <a:r>
              <a:rPr lang="cs-CZ" sz="2400" dirty="0" smtClean="0"/>
              <a:t>hledaný    ________________       let             _______________</a:t>
            </a:r>
          </a:p>
          <a:p>
            <a:pPr marL="0" indent="0">
              <a:buNone/>
            </a:pPr>
            <a:r>
              <a:rPr lang="cs-CZ" sz="2400" dirty="0" smtClean="0"/>
              <a:t>skočit        ________________       klopit       _______________</a:t>
            </a:r>
          </a:p>
          <a:p>
            <a:pPr marL="0" indent="0">
              <a:buNone/>
            </a:pPr>
            <a:r>
              <a:rPr lang="cs-CZ" sz="2400" dirty="0" smtClean="0"/>
              <a:t>počet        ________________       pátrání     _______________</a:t>
            </a:r>
          </a:p>
          <a:p>
            <a:pPr marL="0" indent="0">
              <a:buNone/>
            </a:pPr>
            <a:r>
              <a:rPr lang="cs-CZ" sz="2400" dirty="0" smtClean="0"/>
              <a:t>b</a:t>
            </a:r>
            <a:r>
              <a:rPr lang="cs-CZ" sz="2400" dirty="0" smtClean="0"/>
              <a:t>alil           </a:t>
            </a:r>
            <a:r>
              <a:rPr lang="cs-CZ" sz="2400" dirty="0" smtClean="0"/>
              <a:t>________________       tah           _______________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4. Vyluštěte křížovku: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" y="1052736"/>
            <a:ext cx="9141149" cy="58052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5893198"/>
              </p:ext>
            </p:extLst>
          </p:nvPr>
        </p:nvGraphicFramePr>
        <p:xfrm>
          <a:off x="395536" y="1340768"/>
          <a:ext cx="8229604" cy="3379820"/>
        </p:xfrm>
        <a:graphic>
          <a:graphicData uri="http://schemas.openxmlformats.org/drawingml/2006/table">
            <a:tbl>
              <a:tblPr/>
              <a:tblGrid>
                <a:gridCol w="2560677"/>
                <a:gridCol w="515357"/>
                <a:gridCol w="515357"/>
                <a:gridCol w="515357"/>
                <a:gridCol w="515357"/>
                <a:gridCol w="515357"/>
                <a:gridCol w="515357"/>
                <a:gridCol w="515357"/>
                <a:gridCol w="515357"/>
                <a:gridCol w="515357"/>
                <a:gridCol w="515357"/>
                <a:gridCol w="515357"/>
              </a:tblGrid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cs-CZ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 Nemocný se musí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pl-PL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 Ze tmy se ozval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pl-PL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 Z okna je pěkný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nl-NL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 Ze švestek se vaří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cs-CZ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 Příklad se musí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982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 V TV jsem podal výborný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cs-CZ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 Škodu uhradil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cs-CZ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8.Patrový dům má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cs-CZ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 Do VV potřebuješ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982">
                <a:tc>
                  <a:txBody>
                    <a:bodyPr/>
                    <a:lstStyle/>
                    <a:p>
                      <a:pPr algn="l" fontAlgn="b"/>
                      <a:r>
                        <a:rPr lang="cs-CZ" sz="19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 Ve vodě žije</a:t>
                      </a: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047" marR="8047" marT="80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1124744"/>
            <a:ext cx="828092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u="sng" dirty="0" smtClean="0"/>
              <a:t>Výklad</a:t>
            </a:r>
            <a:r>
              <a:rPr lang="cs-CZ" u="sng" dirty="0"/>
              <a:t>, výpověď</a:t>
            </a:r>
            <a:r>
              <a:rPr lang="cs-CZ" dirty="0"/>
              <a:t>, vinice, </a:t>
            </a:r>
            <a:r>
              <a:rPr lang="cs-CZ" u="sng" dirty="0"/>
              <a:t>výsledná</a:t>
            </a:r>
            <a:r>
              <a:rPr lang="cs-CZ" dirty="0"/>
              <a:t> známka, </a:t>
            </a:r>
            <a:r>
              <a:rPr lang="cs-CZ" dirty="0" smtClean="0"/>
              <a:t>vysoko</a:t>
            </a:r>
            <a:r>
              <a:rPr lang="cs-CZ" dirty="0"/>
              <a:t>, vidlička, </a:t>
            </a:r>
            <a:r>
              <a:rPr lang="cs-CZ" dirty="0" smtClean="0"/>
              <a:t>Vyškov</a:t>
            </a:r>
            <a:r>
              <a:rPr lang="cs-CZ" dirty="0"/>
              <a:t>, víkend, </a:t>
            </a:r>
            <a:r>
              <a:rPr lang="cs-CZ" u="sng" dirty="0"/>
              <a:t>výpočet, vyrobit, vyhlídka, </a:t>
            </a:r>
            <a:r>
              <a:rPr lang="cs-CZ" dirty="0"/>
              <a:t>vichr, vydra, </a:t>
            </a:r>
            <a:r>
              <a:rPr lang="cs-CZ" u="sng" dirty="0"/>
              <a:t>vybraný</a:t>
            </a:r>
            <a:r>
              <a:rPr lang="cs-CZ" dirty="0"/>
              <a:t>, </a:t>
            </a:r>
            <a:r>
              <a:rPr lang="cs-CZ" dirty="0" smtClean="0"/>
              <a:t>víčko</a:t>
            </a:r>
            <a:r>
              <a:rPr lang="cs-CZ" dirty="0"/>
              <a:t>, vykání, </a:t>
            </a:r>
            <a:r>
              <a:rPr lang="cs-CZ" u="sng" dirty="0"/>
              <a:t>vyhodit, výslech</a:t>
            </a:r>
            <a:r>
              <a:rPr lang="cs-CZ" dirty="0"/>
              <a:t>, vytí, vidíte, výskot, víra, </a:t>
            </a:r>
            <a:r>
              <a:rPr lang="cs-CZ" u="sng" dirty="0" smtClean="0"/>
              <a:t>vykopal, vykradl</a:t>
            </a:r>
            <a:r>
              <a:rPr lang="cs-CZ" u="sng" dirty="0"/>
              <a:t>,  vynález</a:t>
            </a:r>
            <a:r>
              <a:rPr lang="cs-CZ" dirty="0"/>
              <a:t>, višně, </a:t>
            </a:r>
            <a:r>
              <a:rPr lang="cs-CZ" u="sng" dirty="0"/>
              <a:t>výběr, vymalovat</a:t>
            </a:r>
            <a:r>
              <a:rPr lang="cs-CZ" dirty="0"/>
              <a:t>, obraz visel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2. Předpona vy-: vybíjená, vyhledávání, vysvědčení, vymyšlený, vystřelit</a:t>
            </a:r>
          </a:p>
          <a:p>
            <a:r>
              <a:rPr lang="cs-CZ" dirty="0"/>
              <a:t> </a:t>
            </a:r>
            <a:r>
              <a:rPr lang="cs-CZ" dirty="0" smtClean="0"/>
              <a:t>   Předpona </a:t>
            </a:r>
            <a:r>
              <a:rPr lang="cs-CZ" dirty="0" err="1" smtClean="0"/>
              <a:t>vý</a:t>
            </a:r>
            <a:r>
              <a:rPr lang="cs-CZ" dirty="0" smtClean="0"/>
              <a:t>-: výloha, výběr, výhled, výsledek, výkřik</a:t>
            </a:r>
          </a:p>
          <a:p>
            <a:r>
              <a:rPr lang="cs-CZ" dirty="0"/>
              <a:t> </a:t>
            </a:r>
            <a:r>
              <a:rPr lang="cs-CZ" dirty="0" smtClean="0"/>
              <a:t>   i – í po v: vinohrad, víčko, víra, vodní vír, višňový</a:t>
            </a:r>
          </a:p>
          <a:p>
            <a:endParaRPr lang="cs-CZ" dirty="0" smtClean="0"/>
          </a:p>
          <a:p>
            <a:r>
              <a:rPr lang="cs-CZ" dirty="0" smtClean="0"/>
              <a:t>3. Skok – výskok, hodit – vyhodit, křik – výkřik, letět – vyletět, hledaný – vyhledaný, skočit – vyskočit, počet – výpočet, balil – vybalil, myslit – vymyslit, dech – výdech, čistit – vyčistit, táhnout – vytáhnout, let – výlet, klopit – vyklopit, pátrání – vypátrání, tah – výtah.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4. Řešení křížovky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01854530"/>
              </p:ext>
            </p:extLst>
          </p:nvPr>
        </p:nvGraphicFramePr>
        <p:xfrm>
          <a:off x="539552" y="836712"/>
          <a:ext cx="8229602" cy="2220220"/>
        </p:xfrm>
        <a:graphic>
          <a:graphicData uri="http://schemas.openxmlformats.org/drawingml/2006/table">
            <a:tbl>
              <a:tblPr/>
              <a:tblGrid>
                <a:gridCol w="1136342"/>
                <a:gridCol w="843379"/>
                <a:gridCol w="568171"/>
                <a:gridCol w="568171"/>
                <a:gridCol w="568171"/>
                <a:gridCol w="568171"/>
                <a:gridCol w="568171"/>
                <a:gridCol w="568171"/>
                <a:gridCol w="568171"/>
                <a:gridCol w="568171"/>
                <a:gridCol w="568171"/>
                <a:gridCol w="568171"/>
                <a:gridCol w="568171"/>
              </a:tblGrid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 Nemocný se musí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pl-PL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 Ze tmy se ozval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pl-PL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 Z okna je pěkný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nl-NL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 Ze švestek se vaří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 Příklad se musí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 V TV jsem podal výborný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 Škodu uhradil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8.Patrový dům má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022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 Do VV potřebuješ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2022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 Ve vodě žije</a:t>
                      </a: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881" marR="8881" marT="8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1428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627</TotalTime>
  <Words>619</Words>
  <Application>Microsoft Office PowerPoint</Application>
  <PresentationFormat>Předvádění na obrazovce (4:3)</PresentationFormat>
  <Paragraphs>205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Předpony vy-, vý-</vt:lpstr>
      <vt:lpstr>1. Podtrhněte slova s předponou vy-, vý-:</vt:lpstr>
      <vt:lpstr>2. Zařaďte slova do správného sloupce: </vt:lpstr>
      <vt:lpstr>3. Přidáním předpony vy-, vý- utvořte nová slova:</vt:lpstr>
      <vt:lpstr>4. Vyluštěte křížovku:</vt:lpstr>
      <vt:lpstr>Snímek 7</vt:lpstr>
      <vt:lpstr>4. Řešení křížovky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65</cp:revision>
  <dcterms:created xsi:type="dcterms:W3CDTF">2011-06-19T09:19:17Z</dcterms:created>
  <dcterms:modified xsi:type="dcterms:W3CDTF">2013-01-11T09:41:46Z</dcterms:modified>
</cp:coreProperties>
</file>