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2" r:id="rId3"/>
    <p:sldId id="263" r:id="rId4"/>
    <p:sldId id="264" r:id="rId5"/>
    <p:sldId id="265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jazyk_8.ročník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14_Slova se skupinami </a:t>
            </a:r>
            <a:r>
              <a:rPr lang="cs-CZ" sz="2000" dirty="0" err="1" smtClean="0">
                <a:solidFill>
                  <a:schemeClr val="tx1"/>
                </a:solidFill>
              </a:rPr>
              <a:t>bě</a:t>
            </a:r>
            <a:r>
              <a:rPr lang="cs-CZ" sz="2000" dirty="0" smtClean="0">
                <a:solidFill>
                  <a:schemeClr val="tx1"/>
                </a:solidFill>
              </a:rPr>
              <a:t> –</a:t>
            </a:r>
            <a:r>
              <a:rPr lang="cs-CZ" sz="2000" dirty="0" err="1" smtClean="0">
                <a:solidFill>
                  <a:schemeClr val="tx1"/>
                </a:solidFill>
              </a:rPr>
              <a:t>bje</a:t>
            </a:r>
            <a:r>
              <a:rPr lang="cs-CZ" sz="2000" dirty="0" smtClean="0">
                <a:solidFill>
                  <a:schemeClr val="tx1"/>
                </a:solidFill>
              </a:rPr>
              <a:t>, </a:t>
            </a:r>
            <a:r>
              <a:rPr lang="cs-CZ" sz="2000" dirty="0" err="1" smtClean="0">
                <a:solidFill>
                  <a:schemeClr val="tx1"/>
                </a:solidFill>
              </a:rPr>
              <a:t>vě</a:t>
            </a:r>
            <a:r>
              <a:rPr lang="cs-CZ" sz="2000" dirty="0" smtClean="0">
                <a:solidFill>
                  <a:schemeClr val="tx1"/>
                </a:solidFill>
              </a:rPr>
              <a:t> – </a:t>
            </a:r>
            <a:r>
              <a:rPr lang="cs-CZ" sz="2000" dirty="0" err="1" smtClean="0">
                <a:solidFill>
                  <a:schemeClr val="tx1"/>
                </a:solidFill>
              </a:rPr>
              <a:t>vje</a:t>
            </a:r>
            <a:r>
              <a:rPr lang="cs-CZ" sz="2000" dirty="0" smtClean="0">
                <a:solidFill>
                  <a:schemeClr val="tx1"/>
                </a:solidFill>
              </a:rPr>
              <a:t>, mě –mně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Doplňování vybraných skupin hlásek do slov, tvoření nových slov s těmito hláskami, oprava chyb v textu, vyhledávání příbuzných slov, materiál slouží k projekci </a:t>
            </a:r>
            <a:r>
              <a:rPr lang="cs-CZ" sz="2000" dirty="0" smtClean="0">
                <a:solidFill>
                  <a:schemeClr val="tx1"/>
                </a:solidFill>
              </a:rPr>
              <a:t>                 na </a:t>
            </a:r>
            <a:r>
              <a:rPr lang="cs-CZ" sz="2000" dirty="0" smtClean="0">
                <a:solidFill>
                  <a:schemeClr val="tx1"/>
                </a:solidFill>
              </a:rPr>
              <a:t>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1. Zařaďte slova do správných řádků: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65967" y="908720"/>
            <a:ext cx="1944216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mně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10622" y="3068960"/>
            <a:ext cx="1944216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vje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10622" y="1643870"/>
            <a:ext cx="1944216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42848" y="3906206"/>
            <a:ext cx="1944216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vě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99792" y="944069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ob__l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827298" y="946417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kv</a:t>
            </a:r>
            <a:r>
              <a:rPr lang="cs-CZ" dirty="0" smtClean="0">
                <a:solidFill>
                  <a:schemeClr val="tx1"/>
                </a:solidFill>
              </a:rPr>
              <a:t>__</a:t>
            </a:r>
            <a:r>
              <a:rPr lang="cs-CZ" dirty="0" err="1" smtClean="0">
                <a:solidFill>
                  <a:schemeClr val="tx1"/>
                </a:solidFill>
              </a:rPr>
              <a:t>tovaný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72017" y="164387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h</a:t>
            </a:r>
            <a:r>
              <a:rPr lang="cs-CZ" dirty="0" err="1" smtClean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__</a:t>
            </a:r>
            <a:r>
              <a:rPr lang="cs-CZ" dirty="0" err="1" smtClean="0">
                <a:solidFill>
                  <a:schemeClr val="tx1"/>
                </a:solidFill>
              </a:rPr>
              <a:t>zdička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986317" y="90872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m</a:t>
            </a:r>
            <a:r>
              <a:rPr lang="cs-CZ" dirty="0" smtClean="0">
                <a:solidFill>
                  <a:schemeClr val="tx1"/>
                </a:solidFill>
              </a:rPr>
              <a:t>__</a:t>
            </a:r>
            <a:r>
              <a:rPr lang="cs-CZ" dirty="0" err="1" smtClean="0">
                <a:solidFill>
                  <a:schemeClr val="tx1"/>
                </a:solidFill>
              </a:rPr>
              <a:t>síc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89052" y="306896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výsm</a:t>
            </a:r>
            <a:r>
              <a:rPr lang="cs-CZ" dirty="0" smtClean="0">
                <a:solidFill>
                  <a:schemeClr val="tx1"/>
                </a:solidFill>
              </a:rPr>
              <a:t>__ch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827298" y="306896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m</a:t>
            </a:r>
            <a:r>
              <a:rPr lang="cs-CZ" dirty="0" err="1" smtClean="0">
                <a:solidFill>
                  <a:schemeClr val="tx1"/>
                </a:solidFill>
              </a:rPr>
              <a:t>__sto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670239" y="306896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__</a:t>
            </a:r>
            <a:r>
              <a:rPr lang="cs-CZ" dirty="0" err="1" smtClean="0">
                <a:solidFill>
                  <a:schemeClr val="tx1"/>
                </a:solidFill>
              </a:rPr>
              <a:t>loba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989052" y="3789962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om__</a:t>
            </a:r>
            <a:r>
              <a:rPr lang="cs-CZ" dirty="0" err="1" smtClean="0">
                <a:solidFill>
                  <a:schemeClr val="tx1"/>
                </a:solidFill>
              </a:rPr>
              <a:t>nka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879981" y="3806133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vysv</a:t>
            </a:r>
            <a:r>
              <a:rPr lang="cs-CZ" dirty="0" smtClean="0">
                <a:solidFill>
                  <a:schemeClr val="tx1"/>
                </a:solidFill>
              </a:rPr>
              <a:t>__</a:t>
            </a:r>
            <a:r>
              <a:rPr lang="cs-CZ" dirty="0" err="1" smtClean="0">
                <a:solidFill>
                  <a:schemeClr val="tx1"/>
                </a:solidFill>
              </a:rPr>
              <a:t>tlit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70239" y="3806133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ob__</a:t>
            </a:r>
            <a:r>
              <a:rPr lang="cs-CZ" dirty="0" err="1" smtClean="0">
                <a:solidFill>
                  <a:schemeClr val="tx1"/>
                </a:solidFill>
              </a:rPr>
              <a:t>zd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986317" y="6093296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zm</a:t>
            </a:r>
            <a:r>
              <a:rPr lang="cs-CZ" dirty="0" smtClean="0">
                <a:solidFill>
                  <a:schemeClr val="tx1"/>
                </a:solidFill>
              </a:rPr>
              <a:t>__nit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909980" y="6093296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u</a:t>
            </a:r>
            <a:r>
              <a:rPr lang="cs-CZ" dirty="0" smtClean="0">
                <a:solidFill>
                  <a:schemeClr val="tx1"/>
                </a:solidFill>
              </a:rPr>
              <a:t>m__</a:t>
            </a:r>
            <a:r>
              <a:rPr lang="cs-CZ" dirty="0" err="1" smtClean="0">
                <a:solidFill>
                  <a:schemeClr val="tx1"/>
                </a:solidFill>
              </a:rPr>
              <a:t>lecký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699792" y="6093296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k__</a:t>
            </a:r>
            <a:r>
              <a:rPr lang="cs-CZ" dirty="0" err="1" smtClean="0">
                <a:solidFill>
                  <a:schemeClr val="tx1"/>
                </a:solidFill>
              </a:rPr>
              <a:t>tinářství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6972017" y="532505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zapom</a:t>
            </a:r>
            <a:r>
              <a:rPr lang="cs-CZ" dirty="0" smtClean="0">
                <a:solidFill>
                  <a:schemeClr val="tx1"/>
                </a:solidFill>
              </a:rPr>
              <a:t>__la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4891100" y="532505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o</a:t>
            </a:r>
            <a:r>
              <a:rPr lang="cs-CZ" dirty="0" err="1" smtClean="0">
                <a:solidFill>
                  <a:schemeClr val="tx1"/>
                </a:solidFill>
              </a:rPr>
              <a:t>b__d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2727947" y="5301208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__</a:t>
            </a:r>
            <a:r>
              <a:rPr lang="cs-CZ" dirty="0" err="1" smtClean="0">
                <a:solidFill>
                  <a:schemeClr val="tx1"/>
                </a:solidFill>
              </a:rPr>
              <a:t>zd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699792" y="164387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  <a:r>
              <a:rPr lang="cs-CZ" dirty="0" smtClean="0">
                <a:solidFill>
                  <a:schemeClr val="tx1"/>
                </a:solidFill>
              </a:rPr>
              <a:t>__</a:t>
            </a:r>
            <a:r>
              <a:rPr lang="cs-CZ" dirty="0" err="1" smtClean="0">
                <a:solidFill>
                  <a:schemeClr val="tx1"/>
                </a:solidFill>
              </a:rPr>
              <a:t>žec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4827298" y="1643870"/>
            <a:ext cx="1944216" cy="576064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>
                <a:solidFill>
                  <a:schemeClr val="tx1"/>
                </a:solidFill>
              </a:rPr>
              <a:t>o</a:t>
            </a:r>
            <a:r>
              <a:rPr lang="cs-CZ" dirty="0" err="1" smtClean="0">
                <a:solidFill>
                  <a:schemeClr val="tx1"/>
                </a:solidFill>
              </a:rPr>
              <a:t>b__m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555571" y="6093296"/>
            <a:ext cx="1944216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bje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542848" y="5301208"/>
            <a:ext cx="1944216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17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2. S každou skupinou hlásek utvořte alespoň dvě slova: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/>
              <a:t>b</a:t>
            </a:r>
            <a:r>
              <a:rPr lang="cs-CZ" sz="2400" dirty="0" err="1" smtClean="0"/>
              <a:t>ě</a:t>
            </a:r>
            <a:r>
              <a:rPr lang="cs-CZ" sz="2400" dirty="0" smtClean="0"/>
              <a:t>       ______________________________________________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bje</a:t>
            </a:r>
            <a:r>
              <a:rPr lang="cs-CZ" sz="2400" dirty="0" smtClean="0"/>
              <a:t>      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vě</a:t>
            </a:r>
            <a:r>
              <a:rPr lang="cs-CZ" sz="2400" dirty="0" smtClean="0"/>
              <a:t>        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vje</a:t>
            </a:r>
            <a:r>
              <a:rPr lang="cs-CZ" sz="2400" dirty="0" smtClean="0"/>
              <a:t>       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mě       ______________________________________________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m</a:t>
            </a:r>
            <a:r>
              <a:rPr lang="cs-CZ" sz="2400" dirty="0" smtClean="0"/>
              <a:t>ně     ______________________________________________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53455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3. Najděte v textu chyby a opravte je: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Závodník </a:t>
            </a:r>
            <a:r>
              <a:rPr lang="cs-CZ" sz="2400" dirty="0" err="1" smtClean="0"/>
              <a:t>objehl</a:t>
            </a:r>
            <a:r>
              <a:rPr lang="cs-CZ" sz="2400" dirty="0" smtClean="0"/>
              <a:t> celý stadion. V neděli pojedeme k babičce </a:t>
            </a:r>
            <a:r>
              <a:rPr lang="cs-CZ" sz="2400" dirty="0" smtClean="0"/>
              <a:t>                  na </a:t>
            </a:r>
            <a:r>
              <a:rPr lang="cs-CZ" sz="2400" dirty="0" smtClean="0"/>
              <a:t> </a:t>
            </a:r>
            <a:r>
              <a:rPr lang="cs-CZ" sz="2400" dirty="0" smtClean="0"/>
              <a:t>oběd</a:t>
            </a:r>
            <a:r>
              <a:rPr lang="cs-CZ" sz="2400" dirty="0" smtClean="0"/>
              <a:t>. Včera byl </a:t>
            </a:r>
            <a:r>
              <a:rPr lang="cs-CZ" sz="2400" dirty="0" err="1" smtClean="0"/>
              <a:t>Mjesíc</a:t>
            </a:r>
            <a:r>
              <a:rPr lang="cs-CZ" sz="2400" dirty="0" smtClean="0"/>
              <a:t> v úplňku. Líbí se mi tvůj </a:t>
            </a:r>
            <a:r>
              <a:rPr lang="cs-CZ" sz="2400" dirty="0"/>
              <a:t>ú</a:t>
            </a:r>
            <a:r>
              <a:rPr lang="cs-CZ" sz="2400" dirty="0" smtClean="0"/>
              <a:t>směv. </a:t>
            </a:r>
            <a:r>
              <a:rPr lang="cs-CZ" sz="2400" dirty="0" err="1" smtClean="0"/>
              <a:t>Vjetšina</a:t>
            </a:r>
            <a:r>
              <a:rPr lang="cs-CZ" sz="2400" dirty="0" smtClean="0"/>
              <a:t> </a:t>
            </a:r>
            <a:r>
              <a:rPr lang="cs-CZ" sz="2400" dirty="0" smtClean="0"/>
              <a:t>chlapců onemocněla. </a:t>
            </a:r>
            <a:r>
              <a:rPr lang="cs-CZ" sz="2400" dirty="0" err="1" smtClean="0"/>
              <a:t>Obědnal</a:t>
            </a:r>
            <a:r>
              <a:rPr lang="cs-CZ" sz="2400" dirty="0" smtClean="0"/>
              <a:t> jsem si novou knížku. </a:t>
            </a:r>
            <a:r>
              <a:rPr lang="cs-CZ" sz="2400" dirty="0" smtClean="0"/>
              <a:t>            Na </a:t>
            </a:r>
            <a:r>
              <a:rPr lang="cs-CZ" sz="2400" dirty="0" err="1" smtClean="0"/>
              <a:t>námjestí</a:t>
            </a:r>
            <a:r>
              <a:rPr lang="cs-CZ" sz="2400" dirty="0" smtClean="0"/>
              <a:t> </a:t>
            </a:r>
            <a:r>
              <a:rPr lang="cs-CZ" sz="2400" dirty="0" smtClean="0"/>
              <a:t>opravují </a:t>
            </a:r>
            <a:r>
              <a:rPr lang="cs-CZ" sz="2400" dirty="0" smtClean="0"/>
              <a:t>starobylou věž. </a:t>
            </a:r>
            <a:r>
              <a:rPr lang="cs-CZ" sz="2400" dirty="0" err="1" smtClean="0"/>
              <a:t>Vězd</a:t>
            </a:r>
            <a:r>
              <a:rPr lang="cs-CZ" sz="2400" dirty="0" smtClean="0"/>
              <a:t> do dvora byl uzavřen. Zloděj si </a:t>
            </a:r>
            <a:r>
              <a:rPr lang="cs-CZ" sz="2400" dirty="0" smtClean="0"/>
              <a:t>odpykával </a:t>
            </a:r>
            <a:r>
              <a:rPr lang="cs-CZ" sz="2400" dirty="0" smtClean="0"/>
              <a:t>svůj trest ve věznici. Velryby uvízly </a:t>
            </a:r>
            <a:r>
              <a:rPr lang="cs-CZ" sz="2400" dirty="0" smtClean="0"/>
              <a:t>                          na </a:t>
            </a:r>
            <a:r>
              <a:rPr lang="cs-CZ" sz="2400" dirty="0" smtClean="0"/>
              <a:t>mělčině. V </a:t>
            </a:r>
            <a:r>
              <a:rPr lang="cs-CZ" sz="2400" dirty="0" smtClean="0"/>
              <a:t>matematice </a:t>
            </a:r>
            <a:r>
              <a:rPr lang="cs-CZ" sz="2400" dirty="0" smtClean="0"/>
              <a:t>jsme počítali </a:t>
            </a:r>
            <a:r>
              <a:rPr lang="cs-CZ" sz="2400" dirty="0" err="1" smtClean="0"/>
              <a:t>oběm</a:t>
            </a:r>
            <a:r>
              <a:rPr lang="cs-CZ" sz="2400" dirty="0" smtClean="0"/>
              <a:t> tělesa. Martin </a:t>
            </a:r>
            <a:r>
              <a:rPr lang="cs-CZ" sz="2400" dirty="0" err="1" smtClean="0"/>
              <a:t>věl</a:t>
            </a:r>
            <a:r>
              <a:rPr lang="cs-CZ" sz="2400" dirty="0" smtClean="0"/>
              <a:t> </a:t>
            </a:r>
            <a:r>
              <a:rPr lang="cs-CZ" sz="2400" dirty="0" smtClean="0"/>
              <a:t> s </a:t>
            </a:r>
            <a:r>
              <a:rPr lang="cs-CZ" sz="2400" dirty="0" smtClean="0"/>
              <a:t>kolem na </a:t>
            </a:r>
            <a:r>
              <a:rPr lang="cs-CZ" sz="2400" dirty="0" smtClean="0"/>
              <a:t>chodník</a:t>
            </a:r>
            <a:r>
              <a:rPr lang="cs-CZ" sz="2400" dirty="0" smtClean="0"/>
              <a:t>. </a:t>
            </a:r>
            <a:r>
              <a:rPr lang="cs-CZ" sz="2400" dirty="0" err="1" smtClean="0"/>
              <a:t>Nezapoměl</a:t>
            </a:r>
            <a:r>
              <a:rPr lang="cs-CZ" sz="2400" dirty="0" smtClean="0"/>
              <a:t> jsi napsat domácí úkol? </a:t>
            </a:r>
            <a:r>
              <a:rPr lang="cs-CZ" sz="2400" dirty="0" smtClean="0"/>
              <a:t>                         Po </a:t>
            </a:r>
            <a:r>
              <a:rPr lang="cs-CZ" sz="2400" dirty="0" smtClean="0"/>
              <a:t>setmění by </a:t>
            </a:r>
            <a:r>
              <a:rPr lang="cs-CZ" sz="2400" dirty="0" smtClean="0"/>
              <a:t>neměly </a:t>
            </a:r>
            <a:r>
              <a:rPr lang="cs-CZ" sz="2400" dirty="0" smtClean="0"/>
              <a:t>děti samy chodit ven</a:t>
            </a:r>
            <a:r>
              <a:rPr lang="cs-CZ" sz="2400" dirty="0" smtClean="0"/>
              <a:t>. Můj </a:t>
            </a:r>
            <a:r>
              <a:rPr lang="cs-CZ" sz="2400" dirty="0" smtClean="0"/>
              <a:t>kamarád je velice </a:t>
            </a:r>
            <a:r>
              <a:rPr lang="cs-CZ" sz="2400" dirty="0" err="1" smtClean="0"/>
              <a:t>objetavý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09455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4. Stejnou barvou podtrhněte slova příbuzná: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Běh, věnovat,  měsíční jízdenka, zaměnil, běžec, měsíc, </a:t>
            </a:r>
          </a:p>
          <a:p>
            <a:pPr marL="0" indent="0">
              <a:buNone/>
            </a:pPr>
            <a:r>
              <a:rPr lang="cs-CZ" sz="2800" dirty="0" smtClean="0"/>
              <a:t>běhání, směnárna, oběhnout, květina, věnování, </a:t>
            </a:r>
          </a:p>
          <a:p>
            <a:pPr marL="0" indent="0">
              <a:buNone/>
            </a:pPr>
            <a:r>
              <a:rPr lang="cs-CZ" sz="2800" dirty="0" smtClean="0"/>
              <a:t>květinářství, běžecký, náměsíčnost, květovaná, </a:t>
            </a:r>
          </a:p>
          <a:p>
            <a:pPr marL="0" indent="0">
              <a:buNone/>
            </a:pPr>
            <a:r>
              <a:rPr lang="cs-CZ" sz="2800" dirty="0" smtClean="0"/>
              <a:t>zaběhnout, vyměnit, květináč, proběhl, výběh, </a:t>
            </a:r>
          </a:p>
          <a:p>
            <a:pPr marL="0" indent="0">
              <a:buNone/>
            </a:pPr>
            <a:r>
              <a:rPr lang="cs-CZ" sz="2800" dirty="0" smtClean="0"/>
              <a:t>květenství, změna, proměnit, květinářka, výměna, </a:t>
            </a:r>
          </a:p>
          <a:p>
            <a:pPr marL="0" indent="0">
              <a:buNone/>
            </a:pPr>
            <a:r>
              <a:rPr lang="cs-CZ" sz="2800" dirty="0" smtClean="0"/>
              <a:t>věnovaný.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7952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Řešení:</a:t>
            </a:r>
          </a:p>
          <a:p>
            <a:pPr>
              <a:buAutoNum type="arabicPeriod"/>
            </a:pPr>
            <a:r>
              <a:rPr lang="cs-CZ" sz="1400" dirty="0" err="1" smtClean="0"/>
              <a:t>bě</a:t>
            </a:r>
            <a:r>
              <a:rPr lang="cs-CZ" sz="1400" dirty="0" smtClean="0"/>
              <a:t> – běžec, oběd, běloba,  </a:t>
            </a:r>
            <a:r>
              <a:rPr lang="cs-CZ" sz="1400" dirty="0" err="1" smtClean="0"/>
              <a:t>bje</a:t>
            </a:r>
            <a:r>
              <a:rPr lang="cs-CZ" sz="1400" dirty="0" smtClean="0"/>
              <a:t> – objel, objem, objezd, </a:t>
            </a:r>
            <a:r>
              <a:rPr lang="cs-CZ" sz="1400" dirty="0" err="1" smtClean="0"/>
              <a:t>vě</a:t>
            </a:r>
            <a:r>
              <a:rPr lang="cs-CZ" sz="1400" dirty="0" smtClean="0"/>
              <a:t> – květovaný, hvězdička, vysvětlit, květinářství, </a:t>
            </a:r>
            <a:r>
              <a:rPr lang="cs-CZ" sz="1400" dirty="0" err="1" smtClean="0"/>
              <a:t>vje</a:t>
            </a:r>
            <a:r>
              <a:rPr lang="cs-CZ" sz="1400" dirty="0" smtClean="0"/>
              <a:t> – vjezd, mě – měsíc, město, výsměch, umělecký, změnit, mně – pomněnka, zapomněla.</a:t>
            </a:r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3. </a:t>
            </a:r>
            <a:r>
              <a:rPr lang="cs-CZ" sz="1400" dirty="0"/>
              <a:t>Závodník </a:t>
            </a:r>
            <a:r>
              <a:rPr lang="cs-CZ" sz="1400" dirty="0" smtClean="0"/>
              <a:t>oběhl </a:t>
            </a:r>
            <a:r>
              <a:rPr lang="cs-CZ" sz="1400" dirty="0"/>
              <a:t>celý stadion. V neděli pojedeme k babičce na </a:t>
            </a:r>
            <a:r>
              <a:rPr lang="cs-CZ" sz="1400" dirty="0" smtClean="0"/>
              <a:t>oběd</a:t>
            </a:r>
            <a:r>
              <a:rPr lang="cs-CZ" sz="1400" dirty="0"/>
              <a:t>. Včera byl </a:t>
            </a:r>
            <a:r>
              <a:rPr lang="cs-CZ" sz="1400" dirty="0" smtClean="0"/>
              <a:t>Měsíc </a:t>
            </a:r>
            <a:r>
              <a:rPr lang="cs-CZ" sz="1400" dirty="0"/>
              <a:t>v úplňku. Líbí se mi tvůj úsměv. </a:t>
            </a:r>
            <a:r>
              <a:rPr lang="cs-CZ" sz="1400" dirty="0" smtClean="0"/>
              <a:t>Většina </a:t>
            </a:r>
            <a:r>
              <a:rPr lang="cs-CZ" sz="1400" dirty="0"/>
              <a:t>chlapců onemocněla. </a:t>
            </a:r>
            <a:r>
              <a:rPr lang="cs-CZ" sz="1400" dirty="0" smtClean="0"/>
              <a:t>Objednal </a:t>
            </a:r>
            <a:r>
              <a:rPr lang="cs-CZ" sz="1400" dirty="0"/>
              <a:t>jsem si novou knížku. Na </a:t>
            </a:r>
            <a:r>
              <a:rPr lang="cs-CZ" sz="1400" dirty="0" smtClean="0"/>
              <a:t>náměstí opravují </a:t>
            </a:r>
            <a:r>
              <a:rPr lang="cs-CZ" sz="1400" dirty="0"/>
              <a:t>starobylou věž. </a:t>
            </a:r>
            <a:r>
              <a:rPr lang="cs-CZ" sz="1400" dirty="0" smtClean="0"/>
              <a:t>Vjezd </a:t>
            </a:r>
            <a:r>
              <a:rPr lang="cs-CZ" sz="1400" dirty="0"/>
              <a:t>do dvora byl uzavřen. Zloděj si </a:t>
            </a:r>
            <a:r>
              <a:rPr lang="cs-CZ" sz="1400" dirty="0" smtClean="0"/>
              <a:t>odpykával </a:t>
            </a:r>
            <a:r>
              <a:rPr lang="cs-CZ" sz="1400" dirty="0"/>
              <a:t>svůj trest ve věznici. Velryby uvízly na mělčině. V </a:t>
            </a:r>
            <a:r>
              <a:rPr lang="cs-CZ" sz="1400" dirty="0" smtClean="0"/>
              <a:t>matematice </a:t>
            </a:r>
            <a:r>
              <a:rPr lang="cs-CZ" sz="1400" dirty="0"/>
              <a:t>jsme počítali </a:t>
            </a:r>
            <a:r>
              <a:rPr lang="cs-CZ" sz="1400" dirty="0" smtClean="0"/>
              <a:t>objem </a:t>
            </a:r>
            <a:r>
              <a:rPr lang="cs-CZ" sz="1400" dirty="0"/>
              <a:t>tělesa. Martin </a:t>
            </a:r>
            <a:r>
              <a:rPr lang="cs-CZ" sz="1400" dirty="0" smtClean="0"/>
              <a:t>vjel </a:t>
            </a:r>
            <a:r>
              <a:rPr lang="cs-CZ" sz="1400" dirty="0"/>
              <a:t>s kolem na </a:t>
            </a:r>
            <a:r>
              <a:rPr lang="cs-CZ" sz="1400" dirty="0" smtClean="0"/>
              <a:t>chodník</a:t>
            </a:r>
            <a:r>
              <a:rPr lang="cs-CZ" sz="1400" dirty="0"/>
              <a:t>. </a:t>
            </a:r>
            <a:r>
              <a:rPr lang="cs-CZ" sz="1400" dirty="0" smtClean="0"/>
              <a:t>Nezapomněl </a:t>
            </a:r>
            <a:r>
              <a:rPr lang="cs-CZ" sz="1400" dirty="0"/>
              <a:t>jsi napsat domácí úkol? Po setmění by </a:t>
            </a:r>
            <a:r>
              <a:rPr lang="cs-CZ" sz="1400" dirty="0" smtClean="0"/>
              <a:t>neměly </a:t>
            </a:r>
            <a:r>
              <a:rPr lang="cs-CZ" sz="1400" dirty="0"/>
              <a:t>děti samy chodit ven</a:t>
            </a:r>
            <a:r>
              <a:rPr lang="cs-CZ" sz="1400" dirty="0" smtClean="0"/>
              <a:t>. Můj </a:t>
            </a:r>
            <a:r>
              <a:rPr lang="cs-CZ" sz="1400" dirty="0"/>
              <a:t>kamarád je velice </a:t>
            </a:r>
            <a:r>
              <a:rPr lang="cs-CZ" sz="1400" dirty="0" smtClean="0"/>
              <a:t>obětavý.</a:t>
            </a:r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r>
              <a:rPr lang="cs-CZ" sz="1400" dirty="0" smtClean="0"/>
              <a:t>4. a) běh, běžec, běhání, oběhnout, běžecký, zaběhnout, proběhl, výběh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b) věnovat, věnování, věnovaný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c) měsíční, měsíc, náměsíčnost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d) změnit, směnárna, vyměnit, změna, proměnit, výměna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e) květina, květinářství, květovaná, květináč, květenství, květinářka</a:t>
            </a:r>
            <a:endParaRPr lang="cs-CZ" sz="1400" dirty="0"/>
          </a:p>
          <a:p>
            <a:pPr marL="0" indent="0">
              <a:buNone/>
            </a:pPr>
            <a:endParaRPr lang="cs-CZ" sz="1400" dirty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608</TotalTime>
  <Words>530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1. Zařaďte slova do správných řádků: </vt:lpstr>
      <vt:lpstr>2. S každou skupinou hlásek utvořte alespoň dvě slova:</vt:lpstr>
      <vt:lpstr>3. Najděte v textu chyby a opravte je:</vt:lpstr>
      <vt:lpstr>4. Stejnou barvou podtrhněte slova příbuzná:</vt:lpstr>
      <vt:lpstr>Snímek 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64</cp:revision>
  <dcterms:created xsi:type="dcterms:W3CDTF">2011-06-19T09:19:17Z</dcterms:created>
  <dcterms:modified xsi:type="dcterms:W3CDTF">2013-01-11T09:44:31Z</dcterms:modified>
</cp:coreProperties>
</file>