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A38BFB-6EC7-4457-999D-A19B1A8B8597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85168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>
                <a:solidFill>
                  <a:schemeClr val="tx1"/>
                </a:solidFill>
              </a:rPr>
              <a:t>VY_32_INOVACE_01_Český </a:t>
            </a:r>
            <a:r>
              <a:rPr lang="cs-CZ" sz="2000" dirty="0" smtClean="0">
                <a:solidFill>
                  <a:schemeClr val="tx1"/>
                </a:solidFill>
              </a:rPr>
              <a:t>jazyk_7.ročník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15_Rozlišování podstatných jmen a sloves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Rozlišování podstatných jmen a sloves, tvoření infinitivu, rozlišování podstatných jmen podle názvů osob, zvířat, věcí, vlastností a činností, tvoření PJ ke slovesům </a:t>
            </a:r>
            <a:r>
              <a:rPr lang="cs-CZ" sz="2000" dirty="0" smtClean="0">
                <a:solidFill>
                  <a:schemeClr val="tx1"/>
                </a:solidFill>
              </a:rPr>
              <a:t>                 a </a:t>
            </a:r>
            <a:r>
              <a:rPr lang="cs-CZ" sz="2000" dirty="0" smtClean="0">
                <a:solidFill>
                  <a:schemeClr val="tx1"/>
                </a:solidFill>
              </a:rPr>
              <a:t>opačně, doplňování PJ a S ve správném tvaru do vět,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936104"/>
          </a:xfrm>
          <a:solidFill>
            <a:schemeClr val="bg1">
              <a:lumMod val="6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Rozlišování podstatných jmen a sloves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328592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/>
              <a:t>Podtrhněte podstatná jména modře, slovesa zeleně:</a:t>
            </a:r>
          </a:p>
          <a:p>
            <a:pPr marL="0" indent="0">
              <a:buNone/>
            </a:pPr>
            <a:r>
              <a:rPr lang="cs-CZ" sz="1800" dirty="0" smtClean="0"/>
              <a:t> </a:t>
            </a:r>
            <a:r>
              <a:rPr lang="cs-CZ" sz="2400" dirty="0" smtClean="0"/>
              <a:t>Slyšeli jste předpověď počasí? V listopadu začíná výlov </a:t>
            </a:r>
          </a:p>
          <a:p>
            <a:pPr marL="0" indent="0">
              <a:buNone/>
            </a:pPr>
            <a:r>
              <a:rPr lang="cs-CZ" sz="2400" dirty="0" smtClean="0"/>
              <a:t>nedalekého rybníka. Na věži vyzvání zvon. Houbaři nasbírali plný </a:t>
            </a:r>
          </a:p>
          <a:p>
            <a:pPr marL="0" indent="0">
              <a:buNone/>
            </a:pPr>
            <a:r>
              <a:rPr lang="cs-CZ" sz="2400" dirty="0" smtClean="0"/>
              <a:t>košík hub. Na podzim zasadíme česnek. Letadlo kroužilo nad </a:t>
            </a:r>
          </a:p>
          <a:p>
            <a:pPr marL="0" indent="0">
              <a:buNone/>
            </a:pPr>
            <a:r>
              <a:rPr lang="cs-CZ" sz="2400" dirty="0" smtClean="0"/>
              <a:t>lesem. Z pytlíku se vysypala mouka.  Kup mléko a deset rohlíků.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 smtClean="0"/>
              <a:t>2. Slovesa z prvního cvičení napište v infinitivu: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dirty="0" smtClean="0"/>
              <a:t>___________________________________________________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___________________________________________________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927121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3. Zařaďte podstatná jména podle názvu:</a:t>
            </a:r>
            <a:br>
              <a:rPr lang="cs-CZ" sz="2400" b="1" dirty="0" smtClean="0"/>
            </a:b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494060" y="1268760"/>
            <a:ext cx="1584176" cy="576064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osob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386428" y="1268760"/>
            <a:ext cx="1771243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děti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67544" y="4453880"/>
            <a:ext cx="1584176" cy="576064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vlastností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67544" y="5498116"/>
            <a:ext cx="1584176" cy="576064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činností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16216" y="1268760"/>
            <a:ext cx="1748114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počítač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426593" y="2334724"/>
            <a:ext cx="1748115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štěňata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499992" y="1268760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důvěra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499992" y="2334724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ohleduplnost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426593" y="3433634"/>
            <a:ext cx="1731078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529902" y="3433634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písknutí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529902" y="4453880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páv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516216" y="2297407"/>
            <a:ext cx="1755251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stařena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598184" y="3433634"/>
            <a:ext cx="1666145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nit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598184" y="4453880"/>
            <a:ext cx="1673283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přátelství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402510" y="4453880"/>
            <a:ext cx="1771244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prkno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2415028" y="5606008"/>
            <a:ext cx="1771244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těžba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4547623" y="5617693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žirafa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6598184" y="5617693"/>
            <a:ext cx="1673283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kuchař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94060" y="3433634"/>
            <a:ext cx="1584176" cy="576064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věcí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01312" y="2334724"/>
            <a:ext cx="1584176" cy="576064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zvířat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23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/>
              <a:t>4. Jednotlivá slova označte písmenem P(podstat. jména), S (slovesa). K „P“ utvořte „S“ a opačně: </a:t>
            </a:r>
            <a:endParaRPr lang="cs-CZ" sz="24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šijeme             ________________   brousil        _______________</a:t>
            </a:r>
          </a:p>
          <a:p>
            <a:pPr marL="0" indent="0">
              <a:buNone/>
            </a:pPr>
            <a:r>
              <a:rPr lang="cs-CZ" sz="2400" dirty="0" smtClean="0"/>
              <a:t>veslování        ________________   pracovat     _______________</a:t>
            </a:r>
          </a:p>
          <a:p>
            <a:pPr marL="0" indent="0">
              <a:buNone/>
            </a:pPr>
            <a:r>
              <a:rPr lang="cs-CZ" sz="2400" dirty="0" smtClean="0"/>
              <a:t>bruslení          ________________   žehlím         _______________</a:t>
            </a:r>
          </a:p>
          <a:p>
            <a:pPr marL="0" indent="0">
              <a:buNone/>
            </a:pPr>
            <a:r>
              <a:rPr lang="cs-CZ" sz="2400" dirty="0" smtClean="0"/>
              <a:t>zakokrhal       ________________    vystoupení ______________</a:t>
            </a:r>
          </a:p>
          <a:p>
            <a:pPr marL="0" indent="0">
              <a:buNone/>
            </a:pPr>
            <a:r>
              <a:rPr lang="cs-CZ" sz="2400" dirty="0" smtClean="0"/>
              <a:t>důvěřivost      ________________   jásali            ______________</a:t>
            </a:r>
          </a:p>
          <a:p>
            <a:pPr marL="0" indent="0">
              <a:buNone/>
            </a:pPr>
            <a:r>
              <a:rPr lang="cs-CZ" sz="2400" dirty="0" smtClean="0"/>
              <a:t>mazlit se         ________________   mlčení         ______________</a:t>
            </a:r>
          </a:p>
          <a:p>
            <a:pPr marL="0" indent="0">
              <a:buNone/>
            </a:pPr>
            <a:r>
              <a:rPr lang="cs-CZ" sz="2400" dirty="0" smtClean="0"/>
              <a:t>mýdlo              ________________   pomoc         ______________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ádrování        ________________   kormidelník ______________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760183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/>
              <a:t>5. Slova rozdělte na podstatná jména a slovesa a doplňte je </a:t>
            </a:r>
            <a:r>
              <a:rPr lang="cs-CZ" sz="2400" b="1" dirty="0" smtClean="0"/>
              <a:t>               v </a:t>
            </a:r>
            <a:r>
              <a:rPr lang="cs-CZ" sz="2400" b="1" dirty="0" smtClean="0"/>
              <a:t>náležitém tvaru do vět: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" y="1556793"/>
            <a:ext cx="9141149" cy="530120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      </a:t>
            </a:r>
            <a:r>
              <a:rPr lang="cs-CZ" sz="2400" b="1" dirty="0" smtClean="0"/>
              <a:t>Uslyšet, vzlykání, krmení, láhev, léto, jet, cesta, vyrůst, rákosí, </a:t>
            </a:r>
          </a:p>
          <a:p>
            <a:pPr marL="0" indent="0">
              <a:buNone/>
            </a:pPr>
            <a:r>
              <a:rPr lang="cs-CZ" sz="2400" b="1" dirty="0" smtClean="0"/>
              <a:t>      ozývat, vrkat, </a:t>
            </a:r>
            <a:r>
              <a:rPr lang="cs-CZ" sz="2400" b="1" dirty="0"/>
              <a:t>přijet, zpoždění </a:t>
            </a:r>
            <a:r>
              <a:rPr lang="cs-CZ" sz="2400" b="1" dirty="0" smtClean="0"/>
              <a:t>, tíha, třpytit se 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       </a:t>
            </a:r>
            <a:r>
              <a:rPr lang="cs-CZ" sz="2400" dirty="0" smtClean="0"/>
              <a:t>Z pokoje jsme  _________  lítostivé  _________. Pozorovali jsme </a:t>
            </a:r>
          </a:p>
          <a:p>
            <a:pPr marL="0" indent="0">
              <a:buNone/>
            </a:pPr>
            <a:r>
              <a:rPr lang="cs-CZ" sz="2400" b="1" dirty="0" smtClean="0"/>
              <a:t>       </a:t>
            </a:r>
            <a:r>
              <a:rPr lang="cs-CZ" sz="2400" dirty="0" smtClean="0"/>
              <a:t>____________  tygříka mlékem z  ___________. V  __________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</a:t>
            </a:r>
            <a:r>
              <a:rPr lang="cs-CZ" sz="2400" dirty="0" smtClean="0"/>
              <a:t>____________  s rodiči k moři. U  ___________  ____________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</a:t>
            </a:r>
            <a:r>
              <a:rPr lang="cs-CZ" sz="2400" dirty="0" smtClean="0"/>
              <a:t>vysoké topoly. Z  _____________  se  ____________  žáby. Na 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</a:t>
            </a:r>
            <a:r>
              <a:rPr lang="cs-CZ" sz="2400" dirty="0" smtClean="0"/>
              <a:t>střechách chalup  ____________ holoubata. Vlaky  __________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</a:t>
            </a:r>
            <a:r>
              <a:rPr lang="cs-CZ" sz="2400" dirty="0" smtClean="0"/>
              <a:t> s velkým  _________________ . Stromy se prohýbaly pod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______________  ovoce. Na jasné obloze  __________________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hvězda.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dirty="0" smtClean="0"/>
              <a:t>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</a:t>
            </a:r>
          </a:p>
        </p:txBody>
      </p:sp>
    </p:spTree>
    <p:extLst>
      <p:ext uri="{BB962C8B-B14F-4D97-AF65-F5344CB8AC3E}">
        <p14:creationId xmlns:p14="http://schemas.microsoft.com/office/powerpoint/2010/main" xmlns="" val="933549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pPr algn="l"/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53900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Řešení:</a:t>
            </a:r>
          </a:p>
          <a:p>
            <a:pPr marL="0" indent="0">
              <a:buNone/>
            </a:pPr>
            <a:r>
              <a:rPr lang="cs-CZ" sz="1400" dirty="0"/>
              <a:t>1. </a:t>
            </a:r>
            <a:r>
              <a:rPr lang="cs-CZ" sz="1400" dirty="0">
                <a:solidFill>
                  <a:srgbClr val="00B050"/>
                </a:solidFill>
              </a:rPr>
              <a:t>Slyšeli </a:t>
            </a:r>
            <a:r>
              <a:rPr lang="cs-CZ" sz="1400" dirty="0"/>
              <a:t>jste</a:t>
            </a:r>
            <a:r>
              <a:rPr lang="cs-CZ" sz="1400" dirty="0">
                <a:solidFill>
                  <a:srgbClr val="00B050"/>
                </a:solidFill>
              </a:rPr>
              <a:t> </a:t>
            </a:r>
            <a:r>
              <a:rPr lang="cs-CZ" sz="1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předpověď počasí</a:t>
            </a:r>
            <a:r>
              <a:rPr lang="cs-CZ" sz="1400" dirty="0"/>
              <a:t>? V </a:t>
            </a:r>
            <a:r>
              <a:rPr lang="cs-CZ" sz="1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listopadu</a:t>
            </a:r>
            <a:r>
              <a:rPr lang="cs-CZ" sz="1400" dirty="0"/>
              <a:t> </a:t>
            </a:r>
            <a:r>
              <a:rPr lang="cs-CZ" sz="1400" dirty="0">
                <a:solidFill>
                  <a:srgbClr val="00B050"/>
                </a:solidFill>
              </a:rPr>
              <a:t>začíná</a:t>
            </a:r>
            <a:r>
              <a:rPr lang="cs-CZ" sz="1400" dirty="0"/>
              <a:t> </a:t>
            </a:r>
            <a:r>
              <a:rPr lang="cs-CZ" sz="1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výlov</a:t>
            </a:r>
            <a:r>
              <a:rPr lang="cs-CZ" sz="1400" dirty="0"/>
              <a:t> </a:t>
            </a:r>
            <a:r>
              <a:rPr lang="cs-CZ" sz="1400" dirty="0" smtClean="0"/>
              <a:t>nedalekého </a:t>
            </a:r>
            <a:r>
              <a:rPr lang="cs-CZ" sz="1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rybníka. </a:t>
            </a:r>
            <a:r>
              <a:rPr lang="cs-CZ" sz="1400" dirty="0"/>
              <a:t>Na </a:t>
            </a:r>
            <a:r>
              <a:rPr lang="cs-CZ" sz="1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věži</a:t>
            </a:r>
            <a:r>
              <a:rPr lang="cs-CZ" sz="1400" dirty="0"/>
              <a:t> </a:t>
            </a:r>
            <a:r>
              <a:rPr lang="cs-CZ" sz="1400" dirty="0">
                <a:solidFill>
                  <a:srgbClr val="00B050"/>
                </a:solidFill>
              </a:rPr>
              <a:t>vyzvání</a:t>
            </a:r>
            <a:r>
              <a:rPr lang="cs-CZ" sz="1400" dirty="0"/>
              <a:t> </a:t>
            </a:r>
            <a:r>
              <a:rPr lang="cs-CZ" sz="1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zvon</a:t>
            </a:r>
            <a:r>
              <a:rPr lang="cs-CZ" sz="1400" dirty="0"/>
              <a:t>. </a:t>
            </a:r>
            <a:r>
              <a:rPr lang="cs-CZ" sz="1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Houbaři </a:t>
            </a:r>
            <a:r>
              <a:rPr lang="cs-CZ" sz="1400" dirty="0">
                <a:solidFill>
                  <a:srgbClr val="00B050"/>
                </a:solidFill>
              </a:rPr>
              <a:t>nasbírali</a:t>
            </a:r>
            <a:r>
              <a:rPr lang="cs-CZ" sz="1400" dirty="0"/>
              <a:t> plný </a:t>
            </a:r>
            <a:r>
              <a:rPr lang="cs-CZ" sz="1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košík </a:t>
            </a:r>
            <a:r>
              <a:rPr lang="cs-CZ" sz="1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hub</a:t>
            </a:r>
            <a:r>
              <a:rPr lang="cs-CZ" sz="1400" dirty="0"/>
              <a:t>. Na </a:t>
            </a:r>
            <a:r>
              <a:rPr lang="cs-CZ" sz="1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podzim</a:t>
            </a:r>
            <a:r>
              <a:rPr lang="cs-CZ" sz="1400" dirty="0"/>
              <a:t> </a:t>
            </a:r>
            <a:r>
              <a:rPr lang="cs-CZ" sz="1400" dirty="0">
                <a:solidFill>
                  <a:srgbClr val="00B050"/>
                </a:solidFill>
              </a:rPr>
              <a:t>zasadíme</a:t>
            </a:r>
            <a:r>
              <a:rPr lang="cs-CZ" sz="1400" dirty="0"/>
              <a:t> </a:t>
            </a:r>
            <a:r>
              <a:rPr lang="cs-CZ" sz="1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česnek.</a:t>
            </a:r>
            <a:r>
              <a:rPr lang="cs-CZ" sz="1400" dirty="0"/>
              <a:t> </a:t>
            </a:r>
            <a:r>
              <a:rPr lang="cs-CZ" sz="1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Letadlo</a:t>
            </a:r>
            <a:r>
              <a:rPr lang="cs-CZ" sz="1400" dirty="0"/>
              <a:t> </a:t>
            </a:r>
            <a:r>
              <a:rPr lang="cs-CZ" sz="1400" dirty="0">
                <a:solidFill>
                  <a:srgbClr val="00B050"/>
                </a:solidFill>
              </a:rPr>
              <a:t>kroužilo</a:t>
            </a:r>
            <a:r>
              <a:rPr lang="cs-CZ" sz="1400" dirty="0"/>
              <a:t> nad </a:t>
            </a:r>
            <a:r>
              <a:rPr lang="cs-CZ" sz="1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lesem</a:t>
            </a:r>
            <a:r>
              <a:rPr lang="cs-CZ" sz="1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r>
              <a:rPr lang="cs-CZ" sz="1400" dirty="0"/>
              <a:t> Z </a:t>
            </a:r>
            <a:r>
              <a:rPr lang="cs-CZ" sz="1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pytlíku</a:t>
            </a:r>
            <a:r>
              <a:rPr lang="cs-CZ" sz="1400" dirty="0"/>
              <a:t> se </a:t>
            </a:r>
            <a:r>
              <a:rPr lang="cs-CZ" sz="1400" dirty="0">
                <a:solidFill>
                  <a:srgbClr val="00B050"/>
                </a:solidFill>
              </a:rPr>
              <a:t>vysypala </a:t>
            </a:r>
            <a:r>
              <a:rPr lang="cs-CZ" sz="1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mouka.</a:t>
            </a:r>
            <a:r>
              <a:rPr lang="cs-CZ" sz="1400" dirty="0"/>
              <a:t>  Kup </a:t>
            </a:r>
            <a:r>
              <a:rPr lang="cs-CZ" sz="1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mléko</a:t>
            </a:r>
            <a:r>
              <a:rPr lang="cs-CZ" sz="1400" dirty="0"/>
              <a:t> a </a:t>
            </a:r>
            <a:r>
              <a:rPr lang="cs-CZ" sz="1400" dirty="0" smtClean="0"/>
              <a:t>deset  </a:t>
            </a:r>
            <a:r>
              <a:rPr lang="cs-CZ" sz="1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rohlíků</a:t>
            </a:r>
            <a:r>
              <a:rPr lang="cs-CZ" sz="1400" dirty="0"/>
              <a:t>.</a:t>
            </a:r>
          </a:p>
          <a:p>
            <a:pPr marL="0" indent="0">
              <a:buNone/>
            </a:pPr>
            <a:r>
              <a:rPr lang="cs-CZ" sz="1600" dirty="0" smtClean="0"/>
              <a:t>2. slyšet, začínat, vyzvánět, nasbírat, zasadit, kroužit, vysypat, kupovat – koupit</a:t>
            </a:r>
          </a:p>
          <a:p>
            <a:pPr marL="0" indent="0">
              <a:buNone/>
            </a:pPr>
            <a:r>
              <a:rPr lang="cs-CZ" sz="1600" dirty="0" smtClean="0"/>
              <a:t>3. osob: děti, kuchař,  stařena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zvířat: štěňata, páv, žirafa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věcí: počítač, nit, prkno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vlastností: ohleduplnost, důvěra, přátelství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činností: zpěv, písknutí, těžba</a:t>
            </a:r>
          </a:p>
          <a:p>
            <a:pPr marL="0" indent="0">
              <a:buNone/>
            </a:pPr>
            <a:r>
              <a:rPr lang="cs-CZ" sz="1600" dirty="0" smtClean="0"/>
              <a:t>4.šijeme – šití,  veslování – veslovat, bruslení – bruslit, zakokrhal – zakokrhání, důvěřivost – důvěřovat, mazlit se – mazlení, mýdlo – mydlit , sádrování – sádrovat, brousil – broušení, pracovat – práce, žehlím – žehlení, vystoupení – vystoupit,  jásali – jásot, mlčení – mlčet, pomoc – pomáhat, kormidelník – kormidlovat</a:t>
            </a:r>
          </a:p>
          <a:p>
            <a:pPr marL="0" indent="0">
              <a:buNone/>
            </a:pPr>
            <a:r>
              <a:rPr lang="cs-CZ" sz="1600" dirty="0" smtClean="0"/>
              <a:t>5. Z pokoje jsme uslyšeli lítostivé vzlykání. Pozorovali jsme krmení tygříka mlékem z láhve.  V létě pojedu s rodiči k moři.  U cesty rosou vysoké topoly. Z rákosí se ozývají žáby.  Na střechách chalup vrkala holoubata. Vlaky přijely s velkým zpožděním.  Stromy se prohýbaly pod tíhou ovoce. </a:t>
            </a:r>
            <a:r>
              <a:rPr lang="cs-CZ" sz="1600" dirty="0" smtClean="0"/>
              <a:t>                   Na </a:t>
            </a:r>
            <a:r>
              <a:rPr lang="cs-CZ" sz="1600" dirty="0" smtClean="0"/>
              <a:t>jasné obloze se třpytila hvězda.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43568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621</TotalTime>
  <Words>583</Words>
  <Application>Microsoft Office PowerPoint</Application>
  <PresentationFormat>Předvádění na obrazovce (4:3)</PresentationFormat>
  <Paragraphs>74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Rozlišování podstatných jmen a sloves</vt:lpstr>
      <vt:lpstr>3. Zařaďte podstatná jména podle názvu: </vt:lpstr>
      <vt:lpstr>4. Jednotlivá slova označte písmenem P(podstat. jména), S (slovesa). K „P“ utvořte „S“ a opačně: </vt:lpstr>
      <vt:lpstr>5. Slova rozdělte na podstatná jména a slovesa a doplňte je                v náležitém tvaru do vět: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Dum</cp:lastModifiedBy>
  <cp:revision>66</cp:revision>
  <dcterms:created xsi:type="dcterms:W3CDTF">2011-06-19T09:19:17Z</dcterms:created>
  <dcterms:modified xsi:type="dcterms:W3CDTF">2013-01-11T09:46:11Z</dcterms:modified>
</cp:coreProperties>
</file>