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2" r:id="rId4"/>
    <p:sldId id="258" r:id="rId5"/>
    <p:sldId id="259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789768-F5F4-4A4B-885F-996867BDCF92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38BFB-6EC7-4457-999D-A19B1A8B85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6813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A38BFB-6EC7-4457-999D-A19B1A8B8597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8516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200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80090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99023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0286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63499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6519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214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5485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1911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3449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8031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2F1F3E-BFB1-4129-BFF5-30CCCC06F1B9}" type="datetimeFigureOut">
              <a:rPr lang="cs-CZ" smtClean="0"/>
              <a:pPr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DCC4C2-41F6-4F0C-9D0F-A2DFEA9C94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2059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332656"/>
            <a:ext cx="7772400" cy="1470025"/>
          </a:xfrm>
        </p:spPr>
        <p:txBody>
          <a:bodyPr>
            <a:normAutofit/>
          </a:bodyPr>
          <a:lstStyle/>
          <a:p>
            <a:endParaRPr lang="cs-CZ" sz="1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2348880"/>
            <a:ext cx="6400800" cy="35283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2000" dirty="0">
                <a:solidFill>
                  <a:schemeClr val="tx1"/>
                </a:solidFill>
              </a:rPr>
              <a:t>VY_32_INOVACE_01_Český </a:t>
            </a:r>
            <a:r>
              <a:rPr lang="cs-CZ" sz="2000" dirty="0" smtClean="0">
                <a:solidFill>
                  <a:schemeClr val="tx1"/>
                </a:solidFill>
              </a:rPr>
              <a:t>jazyk_8.ročník 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16_Pád podstatných jmen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Autor: Mgr. Jana Štruncová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Anotace: Přiřazování PJ ke správnému pádu, určování pádu </a:t>
            </a:r>
            <a:r>
              <a:rPr lang="cs-CZ" sz="2000" dirty="0" smtClean="0">
                <a:solidFill>
                  <a:schemeClr val="tx1"/>
                </a:solidFill>
              </a:rPr>
              <a:t> a </a:t>
            </a:r>
            <a:r>
              <a:rPr lang="cs-CZ" sz="2000" dirty="0" smtClean="0">
                <a:solidFill>
                  <a:schemeClr val="tx1"/>
                </a:solidFill>
              </a:rPr>
              <a:t>tvoření PJ v množném čísle, doplňování správného tvaru PJ, doplňovačka, materiál slouží k projekci na interaktivní tabuli</a:t>
            </a:r>
          </a:p>
          <a:p>
            <a:endParaRPr lang="cs-CZ" sz="2000" dirty="0" smtClean="0"/>
          </a:p>
          <a:p>
            <a:endParaRPr lang="cs-CZ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3152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39955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467544" y="260648"/>
            <a:ext cx="8229600" cy="72008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>
            <a:normAutofit fontScale="90000"/>
          </a:bodyPr>
          <a:lstStyle/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632"/>
            <a:ext cx="8229600" cy="6624736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400" b="1" dirty="0" smtClean="0"/>
              <a:t>Přiřaďte podstatné jméno ke správné pádové otázce:</a:t>
            </a:r>
          </a:p>
          <a:p>
            <a:pPr marL="0" indent="0">
              <a:buNone/>
            </a:pPr>
            <a:r>
              <a:rPr lang="cs-CZ" sz="2400" dirty="0" smtClean="0"/>
              <a:t>1.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2.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3.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4.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5.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6.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 smtClean="0"/>
              <a:t>7.                            </a:t>
            </a:r>
          </a:p>
          <a:p>
            <a:pPr marL="0" indent="0">
              <a:buNone/>
            </a:pPr>
            <a:r>
              <a:rPr lang="cs-CZ" sz="1800" dirty="0" smtClean="0"/>
              <a:t>           </a:t>
            </a:r>
            <a:endParaRPr lang="cs-CZ" sz="1800" dirty="0"/>
          </a:p>
        </p:txBody>
      </p:sp>
      <p:sp>
        <p:nvSpPr>
          <p:cNvPr id="4" name="Ovál 3"/>
          <p:cNvSpPr/>
          <p:nvPr/>
        </p:nvSpPr>
        <p:spPr>
          <a:xfrm>
            <a:off x="899592" y="692696"/>
            <a:ext cx="1634480" cy="576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Kdo, co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899592" y="1484784"/>
            <a:ext cx="1634480" cy="576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Koho, čeho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899592" y="2276872"/>
            <a:ext cx="1634480" cy="576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Komu, čemu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899592" y="3068960"/>
            <a:ext cx="1634480" cy="576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Koho, co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899592" y="3861048"/>
            <a:ext cx="1634480" cy="64807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Oslovujeme</a:t>
            </a:r>
            <a:endParaRPr lang="cs-CZ" sz="1400" b="1" dirty="0"/>
          </a:p>
        </p:txBody>
      </p:sp>
      <p:sp>
        <p:nvSpPr>
          <p:cNvPr id="12" name="Ovál 11"/>
          <p:cNvSpPr/>
          <p:nvPr/>
        </p:nvSpPr>
        <p:spPr>
          <a:xfrm>
            <a:off x="899592" y="4725144"/>
            <a:ext cx="1634480" cy="576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Kom, čem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899592" y="5517232"/>
            <a:ext cx="1634480" cy="57606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Kým, čím</a:t>
            </a:r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>
            <a:off x="4555054" y="1484784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na okno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Šipka doleva 15"/>
          <p:cNvSpPr/>
          <p:nvPr/>
        </p:nvSpPr>
        <p:spPr>
          <a:xfrm>
            <a:off x="2843808" y="1412776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babičko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Šipka doleva 16"/>
          <p:cNvSpPr/>
          <p:nvPr/>
        </p:nvSpPr>
        <p:spPr>
          <a:xfrm>
            <a:off x="6676287" y="2306840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učitel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Šipka doleva 17"/>
          <p:cNvSpPr/>
          <p:nvPr/>
        </p:nvSpPr>
        <p:spPr>
          <a:xfrm>
            <a:off x="4590969" y="2285256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>
                <a:solidFill>
                  <a:schemeClr val="tx1"/>
                </a:solidFill>
              </a:rPr>
              <a:t>s</a:t>
            </a:r>
            <a:r>
              <a:rPr lang="cs-CZ" sz="1600" dirty="0" smtClean="0">
                <a:solidFill>
                  <a:schemeClr val="tx1"/>
                </a:solidFill>
              </a:rPr>
              <a:t>e sestrou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9" name="Šipka doleva 18"/>
          <p:cNvSpPr/>
          <p:nvPr/>
        </p:nvSpPr>
        <p:spPr>
          <a:xfrm>
            <a:off x="6704531" y="3032956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bez obav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Šipka doleva 19"/>
          <p:cNvSpPr/>
          <p:nvPr/>
        </p:nvSpPr>
        <p:spPr>
          <a:xfrm>
            <a:off x="6704531" y="3862861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s</a:t>
            </a:r>
            <a:r>
              <a:rPr lang="cs-CZ" dirty="0" smtClean="0">
                <a:solidFill>
                  <a:schemeClr val="tx1"/>
                </a:solidFill>
              </a:rPr>
              <a:t>e solí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Šipka doleva 20"/>
          <p:cNvSpPr/>
          <p:nvPr/>
        </p:nvSpPr>
        <p:spPr>
          <a:xfrm>
            <a:off x="4566351" y="3076689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divadle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Šipka doleva 21"/>
          <p:cNvSpPr/>
          <p:nvPr/>
        </p:nvSpPr>
        <p:spPr>
          <a:xfrm>
            <a:off x="4622304" y="3861048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>
                <a:solidFill>
                  <a:schemeClr val="tx1"/>
                </a:solidFill>
              </a:rPr>
              <a:t>k</a:t>
            </a:r>
            <a:r>
              <a:rPr lang="cs-CZ" sz="1600" dirty="0" smtClean="0">
                <a:solidFill>
                  <a:schemeClr val="tx1"/>
                </a:solidFill>
              </a:rPr>
              <a:t> mamince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3" name="Šipka doleva 22"/>
          <p:cNvSpPr/>
          <p:nvPr/>
        </p:nvSpPr>
        <p:spPr>
          <a:xfrm>
            <a:off x="2843808" y="2226804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u rybníka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Šipka doleva 23"/>
          <p:cNvSpPr/>
          <p:nvPr/>
        </p:nvSpPr>
        <p:spPr>
          <a:xfrm>
            <a:off x="2857128" y="3028020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 moři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Šipka doleva 24"/>
          <p:cNvSpPr/>
          <p:nvPr/>
        </p:nvSpPr>
        <p:spPr>
          <a:xfrm>
            <a:off x="2843808" y="3861048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>
                <a:solidFill>
                  <a:schemeClr val="tx1"/>
                </a:solidFill>
              </a:rPr>
              <a:t>o</a:t>
            </a:r>
            <a:r>
              <a:rPr lang="cs-CZ" sz="1600" dirty="0" smtClean="0">
                <a:solidFill>
                  <a:schemeClr val="tx1"/>
                </a:solidFill>
              </a:rPr>
              <a:t> Vánocích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6" name="Šipka doleva 25"/>
          <p:cNvSpPr/>
          <p:nvPr/>
        </p:nvSpPr>
        <p:spPr>
          <a:xfrm>
            <a:off x="6704531" y="4726748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 uši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Šipka doleva 26"/>
          <p:cNvSpPr/>
          <p:nvPr/>
        </p:nvSpPr>
        <p:spPr>
          <a:xfrm>
            <a:off x="4665890" y="4746728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ke stromům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28" name="Šipka doleva 27"/>
          <p:cNvSpPr/>
          <p:nvPr/>
        </p:nvSpPr>
        <p:spPr>
          <a:xfrm>
            <a:off x="2843808" y="4719019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pane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9" name="Šipka doleva 28"/>
          <p:cNvSpPr/>
          <p:nvPr/>
        </p:nvSpPr>
        <p:spPr>
          <a:xfrm>
            <a:off x="6704531" y="5517232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slůně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Šipka doleva 29"/>
          <p:cNvSpPr/>
          <p:nvPr/>
        </p:nvSpPr>
        <p:spPr>
          <a:xfrm>
            <a:off x="4660776" y="5517232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květina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Šipka doleva 30"/>
          <p:cNvSpPr/>
          <p:nvPr/>
        </p:nvSpPr>
        <p:spPr>
          <a:xfrm>
            <a:off x="2843808" y="5517232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n</a:t>
            </a:r>
            <a:r>
              <a:rPr lang="cs-CZ" dirty="0" smtClean="0">
                <a:solidFill>
                  <a:schemeClr val="tx1"/>
                </a:solidFill>
              </a:rPr>
              <a:t>a hřiště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Šipka doleva 31"/>
          <p:cNvSpPr/>
          <p:nvPr/>
        </p:nvSpPr>
        <p:spPr>
          <a:xfrm>
            <a:off x="6704531" y="1484784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Pod střechou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33" name="Šipka doleva 32"/>
          <p:cNvSpPr/>
          <p:nvPr/>
        </p:nvSpPr>
        <p:spPr>
          <a:xfrm>
            <a:off x="6704531" y="692696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Slečno!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Šipka doleva 33"/>
          <p:cNvSpPr/>
          <p:nvPr/>
        </p:nvSpPr>
        <p:spPr>
          <a:xfrm>
            <a:off x="4660776" y="694509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bez lopaty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35" name="Šipka doleva 34"/>
          <p:cNvSpPr/>
          <p:nvPr/>
        </p:nvSpPr>
        <p:spPr>
          <a:xfrm>
            <a:off x="2843808" y="656692"/>
            <a:ext cx="1296144" cy="648072"/>
          </a:xfrm>
          <a:prstGeom prst="leftArrow">
            <a:avLst/>
          </a:prstGeom>
          <a:solidFill>
            <a:schemeClr val="bg2">
              <a:lumMod val="9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lese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27121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/>
              <a:t>2. Určete pád podstatných jmen a řekněte je v množném čísle: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na sídlišti        __________    pod okem        ___________</a:t>
            </a:r>
          </a:p>
          <a:p>
            <a:pPr marL="0" indent="0">
              <a:buNone/>
            </a:pPr>
            <a:r>
              <a:rPr lang="cs-CZ" sz="2400" dirty="0" smtClean="0"/>
              <a:t>o podporu      __________    sůl                     ___________</a:t>
            </a:r>
          </a:p>
          <a:p>
            <a:pPr marL="0" indent="0">
              <a:buNone/>
            </a:pPr>
            <a:r>
              <a:rPr lang="cs-CZ" sz="2400" dirty="0"/>
              <a:t>d</a:t>
            </a:r>
            <a:r>
              <a:rPr lang="cs-CZ" sz="2400" dirty="0" smtClean="0"/>
              <a:t>ědečku          __________    pod košilí         ___________   </a:t>
            </a:r>
          </a:p>
          <a:p>
            <a:pPr marL="0" indent="0">
              <a:buNone/>
            </a:pPr>
            <a:r>
              <a:rPr lang="cs-CZ" sz="2400" dirty="0"/>
              <a:t>b</a:t>
            </a:r>
            <a:r>
              <a:rPr lang="cs-CZ" sz="2400" dirty="0" smtClean="0"/>
              <a:t>ez nálady      __________    pod košili         ___________</a:t>
            </a:r>
          </a:p>
          <a:p>
            <a:pPr marL="0" indent="0">
              <a:buNone/>
            </a:pPr>
            <a:r>
              <a:rPr lang="cs-CZ" sz="2400" dirty="0"/>
              <a:t>n</a:t>
            </a:r>
            <a:r>
              <a:rPr lang="cs-CZ" sz="2400" dirty="0" smtClean="0"/>
              <a:t>a hradě          __________    bez trička        ___________</a:t>
            </a:r>
          </a:p>
          <a:p>
            <a:pPr marL="0" indent="0">
              <a:buNone/>
            </a:pPr>
            <a:r>
              <a:rPr lang="cs-CZ" sz="2400" dirty="0" smtClean="0"/>
              <a:t>u kina               __________    na závěr          ___________</a:t>
            </a:r>
          </a:p>
          <a:p>
            <a:pPr marL="0" indent="0">
              <a:buNone/>
            </a:pPr>
            <a:r>
              <a:rPr lang="cs-CZ" sz="2400" dirty="0"/>
              <a:t>k</a:t>
            </a:r>
            <a:r>
              <a:rPr lang="cs-CZ" sz="2400" dirty="0" smtClean="0"/>
              <a:t> obědu           __________    u zubaře          ___________</a:t>
            </a:r>
          </a:p>
          <a:p>
            <a:pPr marL="0" indent="0">
              <a:buNone/>
            </a:pPr>
            <a:r>
              <a:rPr lang="cs-CZ" sz="2400" dirty="0"/>
              <a:t>z</a:t>
            </a:r>
            <a:r>
              <a:rPr lang="cs-CZ" sz="2400" dirty="0" smtClean="0"/>
              <a:t>a cestou         __________    orel                   ___________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951695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400" b="1" dirty="0" smtClean="0"/>
              <a:t>3. Podstatná jména v závorkách dejte do náležitého tvaru, určete pád a věty přečtěte:</a:t>
            </a:r>
            <a:br>
              <a:rPr lang="cs-CZ" sz="2400" b="1" dirty="0" smtClean="0"/>
            </a:br>
            <a:endParaRPr lang="cs-CZ" sz="24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Na druhé (kolej) zastavil osobní vlak. Odpoledne jdu s malým</a:t>
            </a:r>
          </a:p>
          <a:p>
            <a:pPr marL="0" indent="0">
              <a:buNone/>
            </a:pPr>
            <a:r>
              <a:rPr lang="cs-CZ" sz="2400" dirty="0" smtClean="0"/>
              <a:t> (bratr) na dětské hřiště. (Orel) jsou draví (pták). V ZOO můžeme </a:t>
            </a:r>
          </a:p>
          <a:p>
            <a:pPr marL="0" indent="0">
              <a:buNone/>
            </a:pPr>
            <a:r>
              <a:rPr lang="cs-CZ" sz="2400" dirty="0" smtClean="0"/>
              <a:t>vidět (tygr), (lev) a (šakal). K (letadlo) nás odvezl autobus. </a:t>
            </a:r>
          </a:p>
          <a:p>
            <a:pPr marL="0" indent="0">
              <a:buNone/>
            </a:pPr>
            <a:r>
              <a:rPr lang="cs-CZ" sz="2400" dirty="0" smtClean="0"/>
              <a:t>Některým (družstvo) se na závodech nedařilo. Lenka vyprávěla </a:t>
            </a:r>
          </a:p>
          <a:p>
            <a:pPr marL="0" indent="0">
              <a:buNone/>
            </a:pPr>
            <a:r>
              <a:rPr lang="cs-CZ" sz="2400" dirty="0" smtClean="0"/>
              <a:t>(pohádka) o (kůzlátko). V (dům) se v (noc) ještě svítilo.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494232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b="1" dirty="0" smtClean="0"/>
              <a:t>4. </a:t>
            </a:r>
            <a:r>
              <a:rPr lang="cs-CZ" sz="2000" b="1" smtClean="0"/>
              <a:t>Vyluštěte doplňovačku:</a:t>
            </a:r>
            <a:endParaRPr lang="cs-CZ" sz="2000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1592261" y="2110581"/>
          <a:ext cx="5981703" cy="3429000"/>
        </p:xfrm>
        <a:graphic>
          <a:graphicData uri="http://schemas.openxmlformats.org/drawingml/2006/table">
            <a:tbl>
              <a:tblPr/>
              <a:tblGrid>
                <a:gridCol w="2687018"/>
                <a:gridCol w="408275"/>
                <a:gridCol w="417770"/>
                <a:gridCol w="417770"/>
                <a:gridCol w="408275"/>
                <a:gridCol w="417770"/>
                <a:gridCol w="408275"/>
                <a:gridCol w="408275"/>
                <a:gridCol w="408275"/>
              </a:tblGrid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 čepice v 6.p.č.j.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 předmět v 7.p.č.mn.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 ubrus v 1.p.č.mn.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 čokoláda ve 2.p.č.mn.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 týden ve 4.p.č.j.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 zájem v 6.p.č.mn.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 ananas v 7.p.č.mn.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 Zdeněk v 5.p.č.j.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 bylina ve 2.p.č.mn.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 akvárium ve 3.p.č.j.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6018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2034"/>
          </a:xfrm>
        </p:spPr>
        <p:txBody>
          <a:bodyPr>
            <a:normAutofit fontScale="90000"/>
          </a:bodyPr>
          <a:lstStyle/>
          <a:p>
            <a:pPr algn="l"/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3900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Řešení:</a:t>
            </a:r>
          </a:p>
          <a:p>
            <a:pPr>
              <a:buAutoNum type="arabicPeriod"/>
            </a:pPr>
            <a:r>
              <a:rPr lang="cs-CZ" sz="1400" dirty="0" smtClean="0"/>
              <a:t>1. </a:t>
            </a:r>
            <a:r>
              <a:rPr lang="cs-CZ" sz="1400" dirty="0" err="1" smtClean="0"/>
              <a:t>učitek</a:t>
            </a:r>
            <a:r>
              <a:rPr lang="cs-CZ" sz="1400" dirty="0" smtClean="0"/>
              <a:t>, květina, slůně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2. bez lopaty, u rybníka, bez obav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3. k mamince, ke stromům, k moři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4. na okno, na hřiště, na uši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5. Slečno! Babičko, pane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6. v lese, v divadle, o vánocích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   7. pod střechou, se sestrou, se solí</a:t>
            </a:r>
          </a:p>
          <a:p>
            <a:pPr marL="0" indent="0">
              <a:buNone/>
            </a:pPr>
            <a:r>
              <a:rPr lang="cs-CZ" sz="1400" dirty="0" smtClean="0"/>
              <a:t>2. Na sídlišti – 6.p., o podporu – 4.p., dědečku – 5.p., bez nálady – 2.p., na hradě – 6.p., u kina – 2.p., k obědu – 3.p., za cestou – 7.p., pod okem – 7.p., sůl – 1.p., pod košilí – 7.p., pod košili – 4.p., bez trička – 2.p., na závěr – 4.p., u zubaře – 2.p., orel – 1.p.</a:t>
            </a:r>
          </a:p>
          <a:p>
            <a:pPr marL="0" indent="0">
              <a:buNone/>
            </a:pPr>
            <a:r>
              <a:rPr lang="cs-CZ" sz="1400" dirty="0" smtClean="0"/>
              <a:t>3. Na druhé koleji (6.p.) zastavil osobní vlak. Odpoledne jdu s malým bratrem (7.p.) na dětské hřiště. Orli (1.p.) jsou draví ptáci (1.p.). V ZOO můžeme vidět tygry (4.p.), lvy (4.p.) a šakaly (4.p.). K letadlu (3.p.) nás odvezl autobus. Některým družstvům (3.p.) se na závodech nedařilo. Lenka vyprávěla pohádku (4.p.) o kůzlátkách (6.p.). V domě (6.p.) se v noci (6.p.) ještě svítilo.</a:t>
            </a:r>
          </a:p>
          <a:p>
            <a:pPr marL="0" indent="0">
              <a:buNone/>
            </a:pPr>
            <a:r>
              <a:rPr lang="cs-CZ" sz="800" u="sng" dirty="0" smtClean="0"/>
              <a:t>           </a:t>
            </a:r>
          </a:p>
          <a:p>
            <a:pPr marL="0" indent="0">
              <a:buNone/>
            </a:pPr>
            <a:endParaRPr lang="cs-CZ" sz="1400" u="sng" dirty="0"/>
          </a:p>
        </p:txBody>
      </p:sp>
    </p:spTree>
    <p:extLst>
      <p:ext uri="{BB962C8B-B14F-4D97-AF65-F5344CB8AC3E}">
        <p14:creationId xmlns:p14="http://schemas.microsoft.com/office/powerpoint/2010/main" xmlns="" val="4356829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1493379"/>
              </p:ext>
            </p:extLst>
          </p:nvPr>
        </p:nvGraphicFramePr>
        <p:xfrm>
          <a:off x="1581148" y="2148681"/>
          <a:ext cx="5981703" cy="3429000"/>
        </p:xfrm>
        <a:graphic>
          <a:graphicData uri="http://schemas.openxmlformats.org/drawingml/2006/table">
            <a:tbl>
              <a:tblPr/>
              <a:tblGrid>
                <a:gridCol w="2687018"/>
                <a:gridCol w="408275"/>
                <a:gridCol w="417770"/>
                <a:gridCol w="417770"/>
                <a:gridCol w="408275"/>
                <a:gridCol w="417770"/>
                <a:gridCol w="408275"/>
                <a:gridCol w="408275"/>
                <a:gridCol w="408275"/>
              </a:tblGrid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1. čepice v 6.p.č.j.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2. předmět v 7.p.č.mn.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Ř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Ě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3. ubrus v 1.p.č.mn.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4. čokoláda ve 2.p.č.mn.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5. týden ve 4.p.č.j.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Ý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6. zájem v 6.p.č.mn.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M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CH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7. ananas v 7.p.č.mn.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8. Zdeněk v 5.p.č.j.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D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Ň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9. bylina ve 2.p.č.mn.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L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N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290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10. akvárium ve 3.p.č.j.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Á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U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x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475656" y="126876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0159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658</TotalTime>
  <Words>754</Words>
  <Application>Microsoft Office PowerPoint</Application>
  <PresentationFormat>Předvádění na obrazovce (4:3)</PresentationFormat>
  <Paragraphs>261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Snímek 2</vt:lpstr>
      <vt:lpstr>2. Určete pád podstatných jmen a řekněte je v množném čísle:</vt:lpstr>
      <vt:lpstr>3. Podstatná jména v závorkách dejte do náležitého tvaru, určete pád a věty přečtěte: </vt:lpstr>
      <vt:lpstr>4. Vyluštěte doplňovačku: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08D4</dc:creator>
  <cp:lastModifiedBy>Dum</cp:lastModifiedBy>
  <cp:revision>67</cp:revision>
  <dcterms:created xsi:type="dcterms:W3CDTF">2011-06-19T09:19:17Z</dcterms:created>
  <dcterms:modified xsi:type="dcterms:W3CDTF">2013-01-11T09:48:53Z</dcterms:modified>
</cp:coreProperties>
</file>