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1" r:id="rId4"/>
    <p:sldId id="262" r:id="rId5"/>
    <p:sldId id="258" r:id="rId6"/>
    <p:sldId id="259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jazyk_9.ročník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18_Slovní druhy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Přehled slovních druhů – tvoření jejich příkladů, vyhledávání slovních druhů a určování mluvnických kategorií, tvoření jiných slovních druhů z daného slovního druhu, vyhledávání podstatných jmen mezi ostatními slovními druhy a určování rodu, materiál slouží k projekci </a:t>
            </a:r>
            <a:r>
              <a:rPr lang="cs-CZ" sz="2000" dirty="0" smtClean="0">
                <a:solidFill>
                  <a:schemeClr val="tx1"/>
                </a:solidFill>
              </a:rPr>
              <a:t>              na </a:t>
            </a:r>
            <a:r>
              <a:rPr lang="cs-CZ" sz="2000" dirty="0" smtClean="0">
                <a:solidFill>
                  <a:schemeClr val="tx1"/>
                </a:solidFill>
              </a:rPr>
              <a:t>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499" y="116632"/>
            <a:ext cx="8229600" cy="620688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760640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ten               _____________________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ta                  _____________________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to                  _____________________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jaký?             _____________________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který?           _____________________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čí?                 _____________________ 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           _____________________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           _____________________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                     _____________________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kolik?          _____________________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kolikátý?     _____________________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</a:t>
            </a: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11" name="Ovál 10"/>
          <p:cNvSpPr/>
          <p:nvPr/>
        </p:nvSpPr>
        <p:spPr>
          <a:xfrm>
            <a:off x="463499" y="4290927"/>
            <a:ext cx="1584176" cy="64590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03281" y="5617680"/>
            <a:ext cx="1584176" cy="54031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8831" y="2924944"/>
            <a:ext cx="1584176" cy="64590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21788" y="1484783"/>
            <a:ext cx="1869384" cy="93610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označují osoby, zvířata, věci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75750" y="1556792"/>
            <a:ext cx="1584176" cy="64590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Podstatná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21788" y="2636912"/>
            <a:ext cx="1869384" cy="93393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vyjadřují vlastnosti osob, zvířat, věcí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21788" y="4005064"/>
            <a:ext cx="1869384" cy="10801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zastupují ve větách podstatná nebo přídavná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27766" y="5492877"/>
            <a:ext cx="1869384" cy="103246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značují počet nebo pořadí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1" grpId="0" animBg="1"/>
      <p:bldP spid="12" grpId="0" animBg="1"/>
      <p:bldP spid="10" grpId="0" animBg="1"/>
      <p:bldP spid="5" grpId="0" animBg="1"/>
      <p:bldP spid="17" grpId="0" animBg="1"/>
      <p:bldP spid="18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                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co dělá,      ______________________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dělají?       ______________________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   _____________________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   _____________________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   _____________________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             _____________________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  ______________________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            ______________________                     </a:t>
            </a:r>
            <a:endParaRPr lang="cs-CZ" sz="1800" dirty="0"/>
          </a:p>
        </p:txBody>
      </p:sp>
      <p:sp>
        <p:nvSpPr>
          <p:cNvPr id="4" name="Ovál 3"/>
          <p:cNvSpPr/>
          <p:nvPr/>
        </p:nvSpPr>
        <p:spPr>
          <a:xfrm>
            <a:off x="452202" y="1039636"/>
            <a:ext cx="1584176" cy="64590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750" y="2385968"/>
            <a:ext cx="1584176" cy="64590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5750" y="3789040"/>
            <a:ext cx="1584176" cy="64590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10355" y="5302292"/>
            <a:ext cx="1584176" cy="64590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Citoslovce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19919" y="961015"/>
            <a:ext cx="1869384" cy="7899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yjadřují činnost, práci, děj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19919" y="1988840"/>
            <a:ext cx="1869384" cy="144016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dávají se </a:t>
            </a:r>
            <a:r>
              <a:rPr lang="cs-CZ" dirty="0" smtClean="0">
                <a:solidFill>
                  <a:schemeClr val="tx1"/>
                </a:solidFill>
              </a:rPr>
              <a:t>                 před </a:t>
            </a:r>
            <a:r>
              <a:rPr lang="cs-CZ" dirty="0" smtClean="0">
                <a:solidFill>
                  <a:schemeClr val="tx1"/>
                </a:solidFill>
              </a:rPr>
              <a:t>podstatná </a:t>
            </a:r>
            <a:r>
              <a:rPr lang="cs-CZ" dirty="0" smtClean="0">
                <a:solidFill>
                  <a:schemeClr val="tx1"/>
                </a:solidFill>
              </a:rPr>
              <a:t>a                 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přídavná jména,                               zájmena </a:t>
            </a:r>
            <a:r>
              <a:rPr lang="cs-CZ" dirty="0" smtClean="0">
                <a:solidFill>
                  <a:schemeClr val="tx1"/>
                </a:solidFill>
              </a:rPr>
              <a:t>                       a </a:t>
            </a:r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19919" y="3789040"/>
            <a:ext cx="1869384" cy="7899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spojují slova </a:t>
            </a:r>
            <a:r>
              <a:rPr lang="cs-CZ" dirty="0" smtClean="0">
                <a:solidFill>
                  <a:schemeClr val="tx1"/>
                </a:solidFill>
              </a:rPr>
              <a:t>          nebo </a:t>
            </a:r>
            <a:r>
              <a:rPr lang="cs-CZ" dirty="0" smtClean="0">
                <a:solidFill>
                  <a:schemeClr val="tx1"/>
                </a:solidFill>
              </a:rPr>
              <a:t>věty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19919" y="5013176"/>
            <a:ext cx="1869384" cy="122413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apodobují zvuky, vyjadřují překvapení, radost, bolest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941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1. Podtrhněte slovní druhy, které znáte - </a:t>
            </a:r>
            <a:r>
              <a:rPr lang="cs-CZ" sz="2400" dirty="0" smtClean="0">
                <a:solidFill>
                  <a:srgbClr val="FF0000"/>
                </a:solidFill>
              </a:rPr>
              <a:t>podstatná jména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chemeClr val="tx2"/>
                </a:solidFill>
              </a:rPr>
              <a:t>slovesa, </a:t>
            </a:r>
            <a:r>
              <a:rPr lang="cs-CZ" sz="2400" dirty="0" smtClean="0">
                <a:solidFill>
                  <a:srgbClr val="00B050"/>
                </a:solidFill>
              </a:rPr>
              <a:t>přídavná jména, </a:t>
            </a:r>
            <a:r>
              <a:rPr lang="cs-CZ" sz="2400" dirty="0" smtClean="0">
                <a:solidFill>
                  <a:srgbClr val="FFFF00"/>
                </a:solidFill>
              </a:rPr>
              <a:t>číslovky, </a:t>
            </a:r>
            <a:r>
              <a:rPr lang="cs-CZ" sz="2400" dirty="0" smtClean="0"/>
              <a:t>spojky, </a:t>
            </a:r>
            <a:r>
              <a:rPr lang="cs-CZ" sz="2400" dirty="0" smtClean="0">
                <a:solidFill>
                  <a:srgbClr val="7030A0"/>
                </a:solidFill>
              </a:rPr>
              <a:t>předložky,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zájmena: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Stolní tenis má svá pravidla. Míček musí vždycky dopadnout </a:t>
            </a:r>
            <a:r>
              <a:rPr lang="cs-CZ" sz="2400" dirty="0" smtClean="0"/>
              <a:t>                   na plochu </a:t>
            </a:r>
            <a:r>
              <a:rPr lang="cs-CZ" sz="2400" dirty="0" smtClean="0"/>
              <a:t>stolu a hráči jej nikdy nesmí brát přímo ze vzduchu. Také </a:t>
            </a:r>
            <a:r>
              <a:rPr lang="cs-CZ" sz="2400" dirty="0" smtClean="0"/>
              <a:t>při </a:t>
            </a:r>
            <a:r>
              <a:rPr lang="cs-CZ" sz="2400" dirty="0" smtClean="0"/>
              <a:t>podání se míček musí dotknout nejdříve stolu na straně toho, </a:t>
            </a:r>
            <a:r>
              <a:rPr lang="cs-CZ" sz="2400" dirty="0" smtClean="0"/>
              <a:t>kdo </a:t>
            </a:r>
            <a:r>
              <a:rPr lang="cs-CZ" sz="2400" dirty="0" smtClean="0"/>
              <a:t>hru zahájil. Za každý zkažený míček dostává soupeř jeden </a:t>
            </a:r>
            <a:r>
              <a:rPr lang="cs-CZ" sz="2400" dirty="0" smtClean="0"/>
              <a:t>bod</a:t>
            </a:r>
            <a:r>
              <a:rPr lang="cs-CZ" sz="2400" dirty="0" smtClean="0"/>
              <a:t>. Hru je třeba vždy vyhrát nejméně o dva míčky. Zdálo by se, </a:t>
            </a:r>
            <a:r>
              <a:rPr lang="cs-CZ" sz="2400" dirty="0" smtClean="0"/>
              <a:t>že </a:t>
            </a:r>
            <a:r>
              <a:rPr lang="cs-CZ" sz="2400" dirty="0" smtClean="0"/>
              <a:t>stolní tenis je o mnoho lehčí než tenis. To si však myslí jen ten, </a:t>
            </a:r>
            <a:r>
              <a:rPr lang="cs-CZ" sz="2400" dirty="0" smtClean="0"/>
              <a:t>kdo </a:t>
            </a:r>
            <a:r>
              <a:rPr lang="cs-CZ" sz="2400" dirty="0" smtClean="0"/>
              <a:t>v životě nestál za zeleným stolem.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5044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2. Slova správně přiřaďte k danému druhu, ústně určete mluvnické kategorie: 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4869160"/>
            <a:ext cx="1584176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39552" y="3204320"/>
            <a:ext cx="1584176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39552" y="4005064"/>
            <a:ext cx="1584176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39552" y="5853074"/>
            <a:ext cx="1584176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860210" y="5853074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můj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860210" y="5022661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zpěvák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860210" y="4146104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druhá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43264" y="3356186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bez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843264" y="1723162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vánoční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835646" y="5853074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uklidíte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875900" y="5066425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882502" y="4146104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92D050"/>
                </a:solidFill>
              </a:rPr>
              <a:t>a</a:t>
            </a:r>
            <a:r>
              <a:rPr lang="cs-CZ" dirty="0" err="1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835646" y="2523278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maličkost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835646" y="908720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šestery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6448" y="2443986"/>
            <a:ext cx="1584176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9552" y="1674703"/>
            <a:ext cx="1584176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9552" y="908720"/>
            <a:ext cx="1584176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Podstatná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09728" y="2625636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namaloval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71739" y="3316676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slušný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71739" y="1704403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694143" y="5853074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708176" y="4871151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708176" y="4076685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694143" y="3316676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třicet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708176" y="2543200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694143" y="1704403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sedíme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60210" y="908720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694143" y="908720"/>
            <a:ext cx="1584176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maso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3. Z přídavných jmen utvořte podstatná jména a slovesa:</a:t>
            </a:r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radostný           _______________          _______________</a:t>
            </a:r>
          </a:p>
          <a:p>
            <a:pPr marL="0" indent="0">
              <a:buNone/>
            </a:pPr>
            <a:r>
              <a:rPr lang="cs-CZ" sz="2400" b="1" dirty="0" smtClean="0"/>
              <a:t>veselý                _______________          _______________</a:t>
            </a:r>
          </a:p>
          <a:p>
            <a:pPr marL="0" indent="0">
              <a:buNone/>
            </a:pPr>
            <a:r>
              <a:rPr lang="cs-CZ" sz="2400" b="1" dirty="0" smtClean="0"/>
              <a:t>neposlušný       _______________          _______________</a:t>
            </a:r>
          </a:p>
          <a:p>
            <a:pPr marL="0" indent="0">
              <a:buNone/>
            </a:pPr>
            <a:r>
              <a:rPr lang="cs-CZ" sz="2400" b="1" dirty="0" smtClean="0"/>
              <a:t>pracovitý           _______________          _______________</a:t>
            </a:r>
          </a:p>
          <a:p>
            <a:pPr marL="0" indent="0">
              <a:buNone/>
            </a:pPr>
            <a:r>
              <a:rPr lang="cs-CZ" sz="2400" b="1" dirty="0" smtClean="0"/>
              <a:t>vytrvalý             _______________          _______________</a:t>
            </a:r>
          </a:p>
          <a:p>
            <a:pPr marL="0" indent="0">
              <a:buNone/>
            </a:pPr>
            <a:r>
              <a:rPr lang="cs-CZ" sz="2400" b="1" dirty="0" smtClean="0"/>
              <a:t>psací                   _______________          _______________</a:t>
            </a:r>
          </a:p>
          <a:p>
            <a:pPr marL="0" indent="0">
              <a:buNone/>
            </a:pPr>
            <a:r>
              <a:rPr lang="cs-CZ" sz="2400" b="1" dirty="0" smtClean="0"/>
              <a:t>kreslený            _______________           _______________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4. Vyberte podstatná jména a zařaďte ke správnému rodu: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540438" y="1667152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286" y="2132856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sídliště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286" y="1609564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síly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010775" y="1664804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533910" y="1637184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umývat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82145" y="1625766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čtyři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561134" y="1625766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pstruzi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24328" y="1143026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kolena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48966" y="1140857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skáče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483250" y="1140857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bystrý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972660" y="1140857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507526" y="1140857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ručičky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7748" y="1124744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jablečný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524328" y="681100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účesy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12160" y="692696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vyžehlit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507066" y="694955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vlasy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87824" y="694955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plýtvání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479817" y="692696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devátý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7748" y="692696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peněženky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541507" y="2137640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uvažovala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038840" y="2137640"/>
            <a:ext cx="136815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křídla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39374" y="5805264"/>
            <a:ext cx="1368152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 střední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8512" y="4401108"/>
            <a:ext cx="1368152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 ženský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87849" y="3104964"/>
            <a:ext cx="1368152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 mužský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1.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rgbClr val="00B050"/>
                </a:solidFill>
              </a:rPr>
              <a:t>Stolní </a:t>
            </a:r>
            <a:r>
              <a:rPr lang="cs-CZ" sz="1600" dirty="0" smtClean="0">
                <a:solidFill>
                  <a:srgbClr val="FF0000"/>
                </a:solidFill>
              </a:rPr>
              <a:t>tenis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má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C000"/>
                </a:solidFill>
              </a:rPr>
              <a:t>svá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pravidla</a:t>
            </a:r>
            <a:r>
              <a:rPr lang="cs-CZ" sz="1400" dirty="0" smtClean="0"/>
              <a:t>. </a:t>
            </a:r>
            <a:r>
              <a:rPr lang="cs-CZ" sz="1600" dirty="0" smtClean="0">
                <a:solidFill>
                  <a:srgbClr val="FF0000"/>
                </a:solidFill>
              </a:rPr>
              <a:t>Míček</a:t>
            </a:r>
            <a:r>
              <a:rPr lang="cs-CZ" sz="14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musí </a:t>
            </a:r>
            <a:r>
              <a:rPr lang="cs-CZ" sz="1600" dirty="0" smtClean="0"/>
              <a:t>vždycky</a:t>
            </a:r>
            <a:r>
              <a:rPr lang="cs-CZ" sz="1600" dirty="0" smtClean="0">
                <a:solidFill>
                  <a:srgbClr val="0070C0"/>
                </a:solidFill>
              </a:rPr>
              <a:t> dopadnout </a:t>
            </a:r>
            <a:r>
              <a:rPr lang="cs-CZ" sz="1600" dirty="0" smtClean="0">
                <a:solidFill>
                  <a:srgbClr val="7030A0"/>
                </a:solidFill>
              </a:rPr>
              <a:t>na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plochu stolu </a:t>
            </a:r>
            <a:r>
              <a:rPr lang="cs-CZ" sz="1600" u="sng" dirty="0" smtClean="0"/>
              <a:t>a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hráči</a:t>
            </a:r>
            <a:r>
              <a:rPr lang="cs-CZ" sz="1600" dirty="0" smtClean="0">
                <a:solidFill>
                  <a:srgbClr val="FFC000"/>
                </a:solidFill>
              </a:rPr>
              <a:t> jej </a:t>
            </a:r>
            <a:r>
              <a:rPr lang="cs-CZ" sz="1600" dirty="0" smtClean="0"/>
              <a:t>nikdy </a:t>
            </a:r>
            <a:r>
              <a:rPr lang="cs-CZ" sz="1600" dirty="0" smtClean="0">
                <a:solidFill>
                  <a:srgbClr val="0070C0"/>
                </a:solidFill>
              </a:rPr>
              <a:t>nesmí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brát</a:t>
            </a:r>
            <a:r>
              <a:rPr lang="cs-CZ" sz="1600" dirty="0" smtClean="0"/>
              <a:t> přímo </a:t>
            </a:r>
            <a:r>
              <a:rPr lang="cs-CZ" sz="1600" dirty="0" smtClean="0">
                <a:solidFill>
                  <a:srgbClr val="7030A0"/>
                </a:solidFill>
              </a:rPr>
              <a:t>ze </a:t>
            </a:r>
            <a:r>
              <a:rPr lang="cs-CZ" sz="1600" dirty="0" smtClean="0">
                <a:solidFill>
                  <a:srgbClr val="FF0000"/>
                </a:solidFill>
              </a:rPr>
              <a:t>vzduchu</a:t>
            </a:r>
            <a:r>
              <a:rPr lang="cs-CZ" sz="1800" dirty="0" smtClean="0"/>
              <a:t>.</a:t>
            </a:r>
            <a:r>
              <a:rPr lang="cs-CZ" sz="1600" dirty="0" smtClean="0"/>
              <a:t> Také </a:t>
            </a:r>
            <a:r>
              <a:rPr lang="cs-CZ" sz="1600" dirty="0" smtClean="0">
                <a:solidFill>
                  <a:srgbClr val="7030A0"/>
                </a:solidFill>
              </a:rPr>
              <a:t>při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podání </a:t>
            </a:r>
            <a:r>
              <a:rPr lang="cs-CZ" sz="1600" dirty="0" smtClean="0">
                <a:solidFill>
                  <a:srgbClr val="FFC000"/>
                </a:solidFill>
              </a:rPr>
              <a:t>se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míček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musí dotknout </a:t>
            </a:r>
            <a:r>
              <a:rPr lang="cs-CZ" sz="1600" dirty="0" smtClean="0"/>
              <a:t>nejdříve </a:t>
            </a:r>
            <a:r>
              <a:rPr lang="cs-CZ" sz="1600" dirty="0" smtClean="0">
                <a:solidFill>
                  <a:srgbClr val="FF0000"/>
                </a:solidFill>
              </a:rPr>
              <a:t>stolu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7030A0"/>
                </a:solidFill>
              </a:rPr>
              <a:t>na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straně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C000"/>
                </a:solidFill>
              </a:rPr>
              <a:t>toho</a:t>
            </a:r>
            <a:r>
              <a:rPr lang="cs-CZ" sz="1600" dirty="0" smtClean="0"/>
              <a:t>, </a:t>
            </a:r>
            <a:r>
              <a:rPr lang="cs-CZ" sz="1600" dirty="0" smtClean="0">
                <a:solidFill>
                  <a:srgbClr val="FFC000"/>
                </a:solidFill>
              </a:rPr>
              <a:t>kdo </a:t>
            </a:r>
            <a:r>
              <a:rPr lang="cs-CZ" sz="1600" dirty="0" smtClean="0">
                <a:solidFill>
                  <a:srgbClr val="FF0000"/>
                </a:solidFill>
              </a:rPr>
              <a:t>hru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zahájil</a:t>
            </a:r>
            <a:r>
              <a:rPr lang="cs-CZ" sz="1600" dirty="0" smtClean="0"/>
              <a:t>. </a:t>
            </a:r>
            <a:r>
              <a:rPr lang="cs-CZ" sz="1600" dirty="0" smtClean="0">
                <a:solidFill>
                  <a:srgbClr val="7030A0"/>
                </a:solidFill>
              </a:rPr>
              <a:t>Za </a:t>
            </a:r>
            <a:r>
              <a:rPr lang="cs-CZ" sz="1600" dirty="0" smtClean="0">
                <a:solidFill>
                  <a:srgbClr val="00B050"/>
                </a:solidFill>
              </a:rPr>
              <a:t>každý zkažený </a:t>
            </a:r>
            <a:r>
              <a:rPr lang="cs-CZ" sz="1600" dirty="0" smtClean="0">
                <a:solidFill>
                  <a:srgbClr val="FF0000"/>
                </a:solidFill>
              </a:rPr>
              <a:t>míček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dostává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soupeř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jeden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bod</a:t>
            </a:r>
            <a:r>
              <a:rPr lang="cs-CZ" sz="1600" dirty="0" smtClean="0"/>
              <a:t>. </a:t>
            </a:r>
            <a:r>
              <a:rPr lang="cs-CZ" sz="1600" dirty="0" smtClean="0">
                <a:solidFill>
                  <a:srgbClr val="FF0000"/>
                </a:solidFill>
              </a:rPr>
              <a:t>Hru</a:t>
            </a:r>
            <a:r>
              <a:rPr lang="cs-CZ" sz="1600" dirty="0" smtClean="0">
                <a:solidFill>
                  <a:srgbClr val="0070C0"/>
                </a:solidFill>
              </a:rPr>
              <a:t> je třeba </a:t>
            </a:r>
            <a:r>
              <a:rPr lang="cs-CZ" sz="1600" dirty="0" smtClean="0"/>
              <a:t>vždy </a:t>
            </a:r>
            <a:r>
              <a:rPr lang="cs-CZ" sz="1600" dirty="0" smtClean="0">
                <a:solidFill>
                  <a:srgbClr val="0070C0"/>
                </a:solidFill>
              </a:rPr>
              <a:t>vyhrát </a:t>
            </a:r>
            <a:r>
              <a:rPr lang="cs-CZ" sz="1600" dirty="0" smtClean="0">
                <a:solidFill>
                  <a:srgbClr val="FFFF00"/>
                </a:solidFill>
              </a:rPr>
              <a:t>nejméně 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7030A0"/>
                </a:solidFill>
              </a:rPr>
              <a:t>o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dva</a:t>
            </a:r>
            <a:r>
              <a:rPr lang="cs-CZ" sz="1600" dirty="0" smtClean="0">
                <a:solidFill>
                  <a:srgbClr val="FF0000"/>
                </a:solidFill>
              </a:rPr>
              <a:t> míčky</a:t>
            </a:r>
            <a:r>
              <a:rPr lang="cs-CZ" sz="1600" dirty="0" smtClean="0"/>
              <a:t>.</a:t>
            </a:r>
            <a:r>
              <a:rPr lang="cs-CZ" sz="1600" dirty="0" smtClean="0">
                <a:solidFill>
                  <a:srgbClr val="0070C0"/>
                </a:solidFill>
              </a:rPr>
              <a:t> Zdálo by se</a:t>
            </a:r>
            <a:r>
              <a:rPr lang="cs-CZ" sz="1600" dirty="0" smtClean="0"/>
              <a:t>,  </a:t>
            </a:r>
            <a:r>
              <a:rPr lang="cs-CZ" sz="1600" u="sng" dirty="0" smtClean="0"/>
              <a:t>že </a:t>
            </a:r>
            <a:r>
              <a:rPr lang="cs-CZ" sz="1600" dirty="0" smtClean="0">
                <a:solidFill>
                  <a:srgbClr val="00B050"/>
                </a:solidFill>
              </a:rPr>
              <a:t>stolní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tenis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je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7030A0"/>
                </a:solidFill>
              </a:rPr>
              <a:t>o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mnoho</a:t>
            </a:r>
            <a:r>
              <a:rPr lang="cs-CZ" sz="1600" dirty="0" smtClean="0">
                <a:solidFill>
                  <a:srgbClr val="00B050"/>
                </a:solidFill>
              </a:rPr>
              <a:t> lehčí </a:t>
            </a:r>
            <a:r>
              <a:rPr lang="cs-CZ" sz="1600" u="sng" dirty="0" smtClean="0"/>
              <a:t>než</a:t>
            </a:r>
            <a:r>
              <a:rPr lang="cs-CZ" sz="1600" dirty="0" smtClean="0">
                <a:solidFill>
                  <a:srgbClr val="FF0000"/>
                </a:solidFill>
              </a:rPr>
              <a:t> tenis</a:t>
            </a:r>
            <a:r>
              <a:rPr lang="cs-CZ" sz="1600" dirty="0" smtClean="0"/>
              <a:t>. </a:t>
            </a:r>
            <a:r>
              <a:rPr lang="cs-CZ" sz="1600" dirty="0" smtClean="0">
                <a:solidFill>
                  <a:srgbClr val="FFC000"/>
                </a:solidFill>
              </a:rPr>
              <a:t>To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C000"/>
                </a:solidFill>
              </a:rPr>
              <a:t>si</a:t>
            </a:r>
            <a:r>
              <a:rPr lang="cs-CZ" sz="1600" dirty="0" smtClean="0"/>
              <a:t> však </a:t>
            </a:r>
            <a:r>
              <a:rPr lang="cs-CZ" sz="1600" dirty="0" smtClean="0">
                <a:solidFill>
                  <a:srgbClr val="0070C0"/>
                </a:solidFill>
              </a:rPr>
              <a:t>myslí</a:t>
            </a:r>
            <a:r>
              <a:rPr lang="cs-CZ" sz="1600" dirty="0" smtClean="0"/>
              <a:t> jen</a:t>
            </a:r>
            <a:r>
              <a:rPr lang="cs-CZ" sz="1600" dirty="0" smtClean="0">
                <a:solidFill>
                  <a:srgbClr val="FFC000"/>
                </a:solidFill>
              </a:rPr>
              <a:t> ten</a:t>
            </a:r>
            <a:r>
              <a:rPr lang="cs-CZ" sz="1600" dirty="0" smtClean="0"/>
              <a:t>, </a:t>
            </a:r>
            <a:r>
              <a:rPr lang="cs-CZ" sz="1600" dirty="0" smtClean="0">
                <a:solidFill>
                  <a:srgbClr val="FFC000"/>
                </a:solidFill>
              </a:rPr>
              <a:t> kdo </a:t>
            </a:r>
            <a:r>
              <a:rPr lang="cs-CZ" sz="1600" dirty="0" smtClean="0">
                <a:solidFill>
                  <a:srgbClr val="FFC000"/>
                </a:solidFill>
              </a:rPr>
              <a:t>           </a:t>
            </a:r>
            <a:r>
              <a:rPr lang="cs-CZ" sz="1600" dirty="0" smtClean="0">
                <a:solidFill>
                  <a:srgbClr val="7030A0"/>
                </a:solidFill>
              </a:rPr>
              <a:t>v</a:t>
            </a:r>
            <a:r>
              <a:rPr lang="cs-CZ" sz="1600" u="sng" dirty="0" smtClean="0">
                <a:solidFill>
                  <a:srgbClr val="7030A0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životě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nestál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7030A0"/>
                </a:solidFill>
              </a:rPr>
              <a:t>za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00B050"/>
                </a:solidFill>
              </a:rPr>
              <a:t>zeleným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stolem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2. </a:t>
            </a:r>
            <a:r>
              <a:rPr lang="cs-CZ" sz="1600" u="sng" dirty="0" smtClean="0"/>
              <a:t>Podstatná jména</a:t>
            </a:r>
            <a:r>
              <a:rPr lang="cs-CZ" sz="1600" dirty="0" smtClean="0"/>
              <a:t>: maso,  maličkost, zpěvák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u="sng" dirty="0" smtClean="0"/>
              <a:t>Přídavná jména: </a:t>
            </a:r>
            <a:r>
              <a:rPr lang="cs-CZ" sz="1600" dirty="0" smtClean="0"/>
              <a:t>vánoční, rybí, slušný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u="sng" dirty="0" smtClean="0"/>
              <a:t>Zájmena:  </a:t>
            </a:r>
            <a:r>
              <a:rPr lang="cs-CZ" sz="1600" dirty="0" smtClean="0"/>
              <a:t>já, to, můj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</a:t>
            </a:r>
            <a:r>
              <a:rPr lang="cs-CZ" sz="1600" u="sng" dirty="0" smtClean="0"/>
              <a:t> Číslovky:  </a:t>
            </a:r>
            <a:r>
              <a:rPr lang="cs-CZ" sz="1600" dirty="0" smtClean="0"/>
              <a:t>šestery,  třicet, druhá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u="sng" dirty="0" smtClean="0"/>
              <a:t>Slovesa: </a:t>
            </a:r>
            <a:r>
              <a:rPr lang="cs-CZ" sz="1600" dirty="0" smtClean="0"/>
              <a:t>sedíme, namaloval, uklidíte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u="sng" dirty="0" smtClean="0"/>
              <a:t>Předložky: </a:t>
            </a:r>
            <a:r>
              <a:rPr lang="cs-CZ" sz="1600" dirty="0" smtClean="0"/>
              <a:t>bez, od, před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u="sng" dirty="0" smtClean="0"/>
              <a:t>Spojky: </a:t>
            </a:r>
            <a:r>
              <a:rPr lang="cs-CZ" sz="1600" dirty="0" smtClean="0"/>
              <a:t>i, a, ale</a:t>
            </a:r>
          </a:p>
          <a:p>
            <a:pPr marL="0" indent="0">
              <a:buNone/>
            </a:pPr>
            <a:r>
              <a:rPr lang="cs-CZ" sz="1600" dirty="0" smtClean="0"/>
              <a:t>3. Radostný – radost, radovat se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veselý – veselost, veselit se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neposlušný – neposlušnost, neposlouchat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pracovitý – pracovitost, pracovat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vytrvalý – vytrvalost, vytrvat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psací – psaní, psát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kreslený – kreslení, kreslit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00720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4. </a:t>
            </a:r>
            <a:br>
              <a:rPr lang="cs-CZ" sz="1800" dirty="0" smtClean="0"/>
            </a:br>
            <a:r>
              <a:rPr lang="cs-CZ" sz="1800" dirty="0" smtClean="0"/>
              <a:t>Rod mužský – vlasy, účesy, koně, pstruzi, </a:t>
            </a:r>
            <a:br>
              <a:rPr lang="cs-CZ" sz="1800" dirty="0" smtClean="0"/>
            </a:br>
            <a:r>
              <a:rPr lang="cs-CZ" sz="1800" dirty="0" smtClean="0"/>
              <a:t>Rod ženský – peněženky, ručičky, síly, nitě, </a:t>
            </a:r>
            <a:br>
              <a:rPr lang="cs-CZ" sz="1800" dirty="0" smtClean="0"/>
            </a:br>
            <a:r>
              <a:rPr lang="cs-CZ" sz="1800" dirty="0" smtClean="0"/>
              <a:t>Rod střední – jablka, kolena, sídliště, křídla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95998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617</Words>
  <Application>Microsoft Office PowerPoint</Application>
  <PresentationFormat>Předvádění na obrazovce (4:3)</PresentationFormat>
  <Paragraphs>153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Slovní druhy</vt:lpstr>
      <vt:lpstr>Snímek 3</vt:lpstr>
      <vt:lpstr>1. Podtrhněte slovní druhy, které znáte - podstatná jména, slovesa, přídavná jména, číslovky, spojky, předložky, zájmena: </vt:lpstr>
      <vt:lpstr>2. Slova správně přiřaďte k danému druhu, ústně určete mluvnické kategorie:  </vt:lpstr>
      <vt:lpstr>3. Z přídavných jmen utvořte podstatná jména a slovesa:</vt:lpstr>
      <vt:lpstr>4. Vyberte podstatná jména a zařaďte ke správnému rodu: </vt:lpstr>
      <vt:lpstr>Řešení:</vt:lpstr>
      <vt:lpstr>4.  Rod mužský – vlasy, účesy, koně, pstruzi,  Rod ženský – peněženky, ručičky, síly, nitě,  Rod střední – jablka, kolena, sídliště, křídla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41</cp:revision>
  <dcterms:created xsi:type="dcterms:W3CDTF">2011-06-19T09:19:17Z</dcterms:created>
  <dcterms:modified xsi:type="dcterms:W3CDTF">2013-01-11T09:51:35Z</dcterms:modified>
</cp:coreProperties>
</file>