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jazyk_9.ročník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19_Vyhledávání a tvoření slovních druhů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Vyhledávání slovních druhů, tvoření příbuzných slov jiného slovního druhu a určování mluvnických kategorií u daných slovních druhů, materiál slouží k projekci </a:t>
            </a:r>
            <a:r>
              <a:rPr lang="cs-CZ" sz="2000" dirty="0" smtClean="0">
                <a:solidFill>
                  <a:schemeClr val="tx1"/>
                </a:solidFill>
              </a:rPr>
              <a:t>                     na </a:t>
            </a:r>
            <a:r>
              <a:rPr lang="cs-CZ" sz="2000" dirty="0" smtClean="0">
                <a:solidFill>
                  <a:schemeClr val="tx1"/>
                </a:solidFill>
              </a:rPr>
              <a:t>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A:</a:t>
            </a:r>
            <a:r>
              <a:rPr lang="cs-CZ" sz="2400" dirty="0" smtClean="0"/>
              <a:t> V les _ ch můžeme potkat rys _  a medvěd _ . Naší ulic _  často projíždějí motocykl _ . V </a:t>
            </a:r>
            <a:r>
              <a:rPr lang="cs-CZ" sz="2400" dirty="0" err="1" smtClean="0"/>
              <a:t>mrazic</a:t>
            </a:r>
            <a:r>
              <a:rPr lang="cs-CZ" sz="2400" dirty="0" smtClean="0"/>
              <a:t> _ ch boxech nás lákal _ nanuky a dřeně. Z černého lesa se ozývalo sov _  houkání. Martin a jeho bratr seděl _ </a:t>
            </a:r>
            <a:r>
              <a:rPr lang="cs-CZ" sz="2400" dirty="0" smtClean="0"/>
              <a:t>           v </a:t>
            </a:r>
            <a:r>
              <a:rPr lang="cs-CZ" sz="2400" dirty="0" smtClean="0"/>
              <a:t>kině ve dvacáté řadě. Všichni se těšíme na </a:t>
            </a:r>
            <a:r>
              <a:rPr lang="cs-CZ" sz="2400" dirty="0" err="1" smtClean="0"/>
              <a:t>vánočn</a:t>
            </a:r>
            <a:r>
              <a:rPr lang="cs-CZ" sz="2400" dirty="0" smtClean="0"/>
              <a:t> _  prázdniny. </a:t>
            </a:r>
            <a:r>
              <a:rPr lang="cs-CZ" sz="2400" dirty="0" smtClean="0"/>
              <a:t>                   V </a:t>
            </a:r>
            <a:r>
              <a:rPr lang="cs-CZ" sz="2400" dirty="0" smtClean="0"/>
              <a:t>minulém století byl _ vysušeny četné bažiny a močál _.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273227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Doplňte i – í, y – ý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Vypište podstatná jména a určete rod, číslo, pád a vzor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Zeleně podtrhněte přídavná jména tvrdá, žlutě přídavná jména měkká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Vypište slovesa a určete osobu, číslo a čas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Červeně podtrhněte číslovky a určete jejich druh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5203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B: Z podstatných jmen v závorkách utvořte vhodná přídavná jména </a:t>
            </a:r>
            <a:r>
              <a:rPr lang="cs-CZ" sz="2400" dirty="0" smtClean="0"/>
              <a:t>               a </a:t>
            </a:r>
            <a:r>
              <a:rPr lang="cs-CZ" sz="2400" dirty="0" smtClean="0"/>
              <a:t>přiřaďte k nim podstatná jména. Tvrdá přídavná jména podtrhněte.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(noc)          ______________   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(hora)        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(slunce)     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(zahrada)  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(med)        ______________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(úroda)      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324191" y="1329261"/>
            <a:ext cx="237626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08046" y="2204864"/>
            <a:ext cx="237626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svit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08046" y="2996952"/>
            <a:ext cx="237626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dráha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08848" y="3861048"/>
            <a:ext cx="237626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restaurace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24191" y="4797152"/>
            <a:ext cx="237626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pochod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24191" y="5733256"/>
            <a:ext cx="237626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dráha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969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C: Škrtněte chybně zařazené slovní druhy.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Podstatná jména: </a:t>
            </a:r>
            <a:r>
              <a:rPr lang="cs-CZ" sz="2400" dirty="0" smtClean="0"/>
              <a:t> tulipány, máslo, do vázy, mluvení, velikonoční, spravedlnost</a:t>
            </a:r>
          </a:p>
          <a:p>
            <a:pPr marL="0" indent="0">
              <a:buNone/>
            </a:pPr>
            <a:r>
              <a:rPr lang="cs-CZ" sz="2400" u="sng" dirty="0" smtClean="0"/>
              <a:t>Přídavná jména: </a:t>
            </a:r>
            <a:r>
              <a:rPr lang="cs-CZ" sz="2400" dirty="0" smtClean="0"/>
              <a:t>tulení, třetí, studenou, opravoval, opravený, soví</a:t>
            </a:r>
          </a:p>
          <a:p>
            <a:pPr marL="0" indent="0">
              <a:buNone/>
            </a:pPr>
            <a:r>
              <a:rPr lang="cs-CZ" sz="2400" u="sng" dirty="0" smtClean="0"/>
              <a:t>Zájmena: </a:t>
            </a:r>
            <a:r>
              <a:rPr lang="cs-CZ" sz="2400" dirty="0" smtClean="0"/>
              <a:t> já, můj, naše, druhý, to, veselost, se</a:t>
            </a:r>
          </a:p>
          <a:p>
            <a:pPr marL="0" indent="0">
              <a:buNone/>
            </a:pPr>
            <a:r>
              <a:rPr lang="cs-CZ" sz="2400" u="sng" dirty="0" smtClean="0"/>
              <a:t>Číslovky: </a:t>
            </a:r>
            <a:r>
              <a:rPr lang="cs-CZ" sz="2400" dirty="0" smtClean="0"/>
              <a:t>sto, desátý, čtvery, počet, málo, jednou, všichni</a:t>
            </a:r>
          </a:p>
          <a:p>
            <a:pPr marL="0" indent="0">
              <a:buNone/>
            </a:pPr>
            <a:r>
              <a:rPr lang="cs-CZ" sz="2400" u="sng" dirty="0" smtClean="0"/>
              <a:t>Slovesa: </a:t>
            </a:r>
            <a:r>
              <a:rPr lang="cs-CZ" sz="2400" dirty="0" smtClean="0"/>
              <a:t>domluvil, skákání, zaběhne, napíšeme, zapsaný, zpívat, zpívání</a:t>
            </a:r>
          </a:p>
          <a:p>
            <a:pPr marL="0" indent="0">
              <a:buNone/>
            </a:pPr>
            <a:r>
              <a:rPr lang="cs-CZ" sz="2400" u="sng" dirty="0" smtClean="0"/>
              <a:t>Předložky: </a:t>
            </a:r>
            <a:r>
              <a:rPr lang="cs-CZ" sz="2400" dirty="0" smtClean="0"/>
              <a:t>nad, před, u, čtyři, za, zadní, bez</a:t>
            </a:r>
          </a:p>
          <a:p>
            <a:pPr marL="0" indent="0">
              <a:buNone/>
            </a:pPr>
            <a:r>
              <a:rPr lang="cs-CZ" sz="2400" u="sng" dirty="0" smtClean="0"/>
              <a:t>Spojky: </a:t>
            </a:r>
            <a:r>
              <a:rPr lang="cs-CZ" sz="2400" dirty="0" smtClean="0"/>
              <a:t>ale, i, pod, pět, nebo, a, spojení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xmlns="" val="328472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D: Vyhledejte přídavná jména a nahraďte je slovem opačného významu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Patrik udělal v diktátě malou chybu.</a:t>
            </a:r>
          </a:p>
          <a:p>
            <a:pPr marL="0" indent="0">
              <a:buNone/>
            </a:pPr>
            <a:r>
              <a:rPr lang="cs-CZ" sz="2400" dirty="0" smtClean="0"/>
              <a:t>Nejmladší Martinův bratr chodí do osmé třídy.</a:t>
            </a:r>
          </a:p>
          <a:p>
            <a:pPr marL="0" indent="0">
              <a:buNone/>
            </a:pPr>
            <a:r>
              <a:rPr lang="cs-CZ" sz="2400" dirty="0" smtClean="0"/>
              <a:t>Voda v bazénu byla na koupání příliš teplá.</a:t>
            </a:r>
          </a:p>
          <a:p>
            <a:pPr marL="0" indent="0">
              <a:buNone/>
            </a:pPr>
            <a:r>
              <a:rPr lang="cs-CZ" sz="2400" dirty="0" smtClean="0"/>
              <a:t>Zralé ovoce je velice sladké.</a:t>
            </a:r>
          </a:p>
          <a:p>
            <a:pPr marL="0" indent="0">
              <a:buNone/>
            </a:pPr>
            <a:r>
              <a:rPr lang="cs-CZ" sz="2400" dirty="0" smtClean="0"/>
              <a:t>Tatínek chodí do práce pouze na noční směny.</a:t>
            </a:r>
          </a:p>
          <a:p>
            <a:pPr marL="0" indent="0">
              <a:buNone/>
            </a:pPr>
            <a:r>
              <a:rPr lang="cs-CZ" sz="2400" dirty="0" smtClean="0"/>
              <a:t>O prázdninách bylo plno deštivých dnů.</a:t>
            </a:r>
          </a:p>
          <a:p>
            <a:pPr marL="0" indent="0">
              <a:buNone/>
            </a:pPr>
            <a:r>
              <a:rPr lang="cs-CZ" sz="2400" dirty="0" smtClean="0"/>
              <a:t>Před domem jsem potkal známou ženu.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4367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E: Vyhledejte příbuzná slova a seřaďte je v tomto pořadí: podstatná jméno, přídavné jméno, sloveso.</a:t>
            </a:r>
            <a:br>
              <a:rPr lang="cs-CZ" sz="2400" dirty="0" smtClean="0"/>
            </a:br>
            <a:r>
              <a:rPr lang="cs-CZ" sz="2400" dirty="0" smtClean="0"/>
              <a:t>U sloves určete osobu, číslo a čas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13357" y="1470007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budu mlčet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60487" y="1490338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slibovaný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85126" y="2253114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tažní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74341" y="2253114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mlčení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44008" y="2977239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sladkost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4008" y="3726810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vážení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4008" y="4480069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posbírané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44008" y="5224798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slibuji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74341" y="2977239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táhl jsem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60487" y="3726810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kreslení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06452" y="4480069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sběr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06452" y="5224798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kreslíme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44008" y="6044595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mlčenlivý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32940" y="6044595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slaďoučký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1463" y="2248775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slib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79376" y="2960471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nakreslený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3357" y="3726810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osladili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79376" y="4484471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odvážíte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30393" y="5229200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vysbírali jsme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3357" y="6021288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navážená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44008" y="1493314"/>
            <a:ext cx="1656184" cy="57606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tah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1404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Řešení: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800" dirty="0" smtClean="0"/>
              <a:t>A: V lesích můžeme potkat rysy a medvědy. Naší ulicí často projíždějí motocykly. V </a:t>
            </a:r>
            <a:r>
              <a:rPr lang="cs-CZ" sz="1800" dirty="0" smtClean="0">
                <a:solidFill>
                  <a:srgbClr val="FFFF00"/>
                </a:solidFill>
              </a:rPr>
              <a:t>mrazicích </a:t>
            </a:r>
            <a:r>
              <a:rPr lang="cs-CZ" sz="1800" dirty="0" smtClean="0"/>
              <a:t>boxech nás lákaly nanuky a dřeně. Z </a:t>
            </a:r>
            <a:r>
              <a:rPr lang="cs-CZ" sz="1800" dirty="0" smtClean="0">
                <a:solidFill>
                  <a:srgbClr val="92D050"/>
                </a:solidFill>
              </a:rPr>
              <a:t>černého</a:t>
            </a:r>
            <a:r>
              <a:rPr lang="cs-CZ" sz="1800" dirty="0" smtClean="0"/>
              <a:t> lesa se ozývalo </a:t>
            </a:r>
            <a:r>
              <a:rPr lang="cs-CZ" sz="1800" dirty="0" smtClean="0">
                <a:solidFill>
                  <a:srgbClr val="FFFF00"/>
                </a:solidFill>
              </a:rPr>
              <a:t>soví </a:t>
            </a:r>
            <a:r>
              <a:rPr lang="cs-CZ" sz="1800" dirty="0" smtClean="0"/>
              <a:t>houkání. Martin a jeho bratr seděli v kině ve dvacáté řadě. Všichni se těšíme na </a:t>
            </a:r>
            <a:r>
              <a:rPr lang="cs-CZ" sz="1800" dirty="0" smtClean="0">
                <a:solidFill>
                  <a:srgbClr val="FFFF00"/>
                </a:solidFill>
              </a:rPr>
              <a:t>vánoční </a:t>
            </a:r>
            <a:r>
              <a:rPr lang="cs-CZ" sz="1800" dirty="0" smtClean="0"/>
              <a:t>prázdniny. V </a:t>
            </a:r>
            <a:r>
              <a:rPr lang="cs-CZ" sz="1800" dirty="0" smtClean="0">
                <a:solidFill>
                  <a:srgbClr val="92D050"/>
                </a:solidFill>
              </a:rPr>
              <a:t>minulém</a:t>
            </a:r>
            <a:r>
              <a:rPr lang="cs-CZ" sz="1800" dirty="0" smtClean="0"/>
              <a:t> století byly vysušeny </a:t>
            </a:r>
            <a:r>
              <a:rPr lang="cs-CZ" sz="1800" dirty="0" smtClean="0">
                <a:solidFill>
                  <a:srgbClr val="92D050"/>
                </a:solidFill>
              </a:rPr>
              <a:t>četné</a:t>
            </a:r>
            <a:r>
              <a:rPr lang="cs-CZ" sz="1800" dirty="0" smtClean="0"/>
              <a:t>  bažiny a močály.</a:t>
            </a:r>
          </a:p>
          <a:p>
            <a:pPr marL="0" indent="0">
              <a:buNone/>
            </a:pPr>
            <a:r>
              <a:rPr lang="cs-CZ" sz="1800" dirty="0" smtClean="0"/>
              <a:t>2. lesích – rod muž., č.mn., 6.p., hrad                            století – rod </a:t>
            </a:r>
            <a:r>
              <a:rPr lang="cs-CZ" sz="1800" dirty="0" err="1" smtClean="0"/>
              <a:t>stř</a:t>
            </a:r>
            <a:r>
              <a:rPr lang="cs-CZ" sz="1800" dirty="0" smtClean="0"/>
              <a:t>., č.j., 6.p., stavení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rysy – rod muž., č.mn., 4.p., pán                                 bažiny – rod žen., č.mn., 1.p., žena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medvědy – rod muž., č.mn., 4.p., pán                        močály – rod muž., č.mn., 1.p., hrad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ulicí – rod žen., č.j., 7.p., růže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motocykly – rod muž., č.mn., 1.p., hrad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boxech – rod muž., č.mn., 6.p., hrad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nanuky – rod muž., č.mn., 1.p., hrad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dřeně – rod žen., č.mn., 1.p., píseň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lesa – rod muž., č.j., 2.p., hrad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houkání – rod </a:t>
            </a:r>
            <a:r>
              <a:rPr lang="cs-CZ" sz="1800" dirty="0" err="1" smtClean="0"/>
              <a:t>stř</a:t>
            </a:r>
            <a:r>
              <a:rPr lang="cs-CZ" sz="1800" dirty="0" smtClean="0"/>
              <a:t>., č.j., 1.p., stavení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Martin – rod muž., č.j., 1.p., pán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bratr – rod muž., č.j., 1.p., pán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kině – rod </a:t>
            </a:r>
            <a:r>
              <a:rPr lang="cs-CZ" sz="1800" dirty="0" err="1" smtClean="0"/>
              <a:t>stř</a:t>
            </a:r>
            <a:r>
              <a:rPr lang="cs-CZ" sz="1800" dirty="0" smtClean="0"/>
              <a:t>., č.j., 6.p., město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řadě – rod žen., č.j., 6.p., žena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prázdniny – 4.p.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63695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4. Můžeme potkat – 1.os., č.mn., čas přít.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projíždějí – 3.os., č.mn., čas přít.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lákaly – 3.os., č.mn., čas min.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seděli – 3.os. Č.mn., čas min.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těšíme se – 1. os. Č.mn., čas přít.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byly vysušeny – 3.os. Č.mn., čas min.</a:t>
            </a:r>
          </a:p>
          <a:p>
            <a:pPr marL="0" indent="0">
              <a:buNone/>
            </a:pPr>
            <a:r>
              <a:rPr lang="cs-CZ" sz="1600" dirty="0" smtClean="0"/>
              <a:t>4. Dvacáté – číslovka řadová, všichni – číslovka neurčitá</a:t>
            </a:r>
          </a:p>
          <a:p>
            <a:pPr marL="0" indent="0">
              <a:buNone/>
            </a:pPr>
            <a:r>
              <a:rPr lang="cs-CZ" sz="1600" dirty="0" smtClean="0"/>
              <a:t>B: noční pochod, horská dráha, sluneční svit, zahradní restaurace, medová barva, úrodný rok</a:t>
            </a:r>
          </a:p>
          <a:p>
            <a:pPr marL="0" indent="0">
              <a:buNone/>
            </a:pPr>
            <a:r>
              <a:rPr lang="cs-CZ" sz="1600" dirty="0" smtClean="0"/>
              <a:t>C: </a:t>
            </a:r>
            <a:r>
              <a:rPr lang="cs-CZ" sz="1600" u="sng" dirty="0"/>
              <a:t>Podstatná jména: </a:t>
            </a:r>
            <a:r>
              <a:rPr lang="cs-CZ" sz="1600" dirty="0"/>
              <a:t> tulipány, máslo, </a:t>
            </a:r>
            <a:r>
              <a:rPr lang="cs-CZ" sz="1600" b="1" dirty="0"/>
              <a:t>do</a:t>
            </a:r>
            <a:r>
              <a:rPr lang="cs-CZ" sz="1600" dirty="0"/>
              <a:t> vázy, mluvení, </a:t>
            </a:r>
            <a:r>
              <a:rPr lang="cs-CZ" sz="1600" b="1" dirty="0"/>
              <a:t>velikonoční</a:t>
            </a:r>
            <a:r>
              <a:rPr lang="cs-CZ" sz="1600" dirty="0"/>
              <a:t>, spravedlnost</a:t>
            </a:r>
          </a:p>
          <a:p>
            <a:pPr marL="0" indent="0">
              <a:buNone/>
            </a:pPr>
            <a:r>
              <a:rPr lang="cs-CZ" sz="1600" u="sng" dirty="0"/>
              <a:t>Přídavná jména: </a:t>
            </a:r>
            <a:r>
              <a:rPr lang="cs-CZ" sz="1600" dirty="0"/>
              <a:t>tulení, </a:t>
            </a:r>
            <a:r>
              <a:rPr lang="cs-CZ" sz="1600" b="1" dirty="0"/>
              <a:t>třetí</a:t>
            </a:r>
            <a:r>
              <a:rPr lang="cs-CZ" sz="1600" dirty="0"/>
              <a:t>, studenou, </a:t>
            </a:r>
            <a:r>
              <a:rPr lang="cs-CZ" sz="1600" b="1" dirty="0"/>
              <a:t>opravoval,</a:t>
            </a:r>
            <a:r>
              <a:rPr lang="cs-CZ" sz="1600" dirty="0"/>
              <a:t> opravený, soví</a:t>
            </a:r>
          </a:p>
          <a:p>
            <a:pPr marL="0" indent="0">
              <a:buNone/>
            </a:pPr>
            <a:r>
              <a:rPr lang="cs-CZ" sz="1600" u="sng" dirty="0"/>
              <a:t>Zájmena: </a:t>
            </a:r>
            <a:r>
              <a:rPr lang="cs-CZ" sz="1600" dirty="0"/>
              <a:t> já, můj, naše, </a:t>
            </a:r>
            <a:r>
              <a:rPr lang="cs-CZ" sz="1600" b="1" dirty="0"/>
              <a:t>druhý</a:t>
            </a:r>
            <a:r>
              <a:rPr lang="cs-CZ" sz="1600" dirty="0"/>
              <a:t>, to, </a:t>
            </a:r>
            <a:r>
              <a:rPr lang="cs-CZ" sz="1600" b="1" dirty="0"/>
              <a:t>veselost,</a:t>
            </a:r>
            <a:r>
              <a:rPr lang="cs-CZ" sz="1600" dirty="0"/>
              <a:t> se</a:t>
            </a:r>
          </a:p>
          <a:p>
            <a:pPr marL="0" indent="0">
              <a:buNone/>
            </a:pPr>
            <a:r>
              <a:rPr lang="cs-CZ" sz="1600" u="sng" dirty="0"/>
              <a:t>Číslovky: </a:t>
            </a:r>
            <a:r>
              <a:rPr lang="cs-CZ" sz="1600" dirty="0"/>
              <a:t>sto, desátý, čtvery, </a:t>
            </a:r>
            <a:r>
              <a:rPr lang="cs-CZ" sz="1600" b="1" dirty="0"/>
              <a:t>počet, </a:t>
            </a:r>
            <a:r>
              <a:rPr lang="cs-CZ" sz="1600" dirty="0"/>
              <a:t>málo, jednou, všichni</a:t>
            </a:r>
          </a:p>
          <a:p>
            <a:pPr marL="0" indent="0">
              <a:buNone/>
            </a:pPr>
            <a:r>
              <a:rPr lang="cs-CZ" sz="1600" u="sng" dirty="0"/>
              <a:t>Slovesa: </a:t>
            </a:r>
            <a:r>
              <a:rPr lang="cs-CZ" sz="1600" dirty="0"/>
              <a:t>domluvil, </a:t>
            </a:r>
            <a:r>
              <a:rPr lang="cs-CZ" sz="1600" b="1" dirty="0"/>
              <a:t>skákání</a:t>
            </a:r>
            <a:r>
              <a:rPr lang="cs-CZ" sz="1600" dirty="0"/>
              <a:t>, zaběhne, napíšeme, </a:t>
            </a:r>
            <a:r>
              <a:rPr lang="cs-CZ" sz="1600" b="1" dirty="0"/>
              <a:t>zapsaný,</a:t>
            </a:r>
            <a:r>
              <a:rPr lang="cs-CZ" sz="1600" dirty="0"/>
              <a:t> zpívat, </a:t>
            </a:r>
            <a:r>
              <a:rPr lang="cs-CZ" sz="1600" b="1" dirty="0"/>
              <a:t>zpívání</a:t>
            </a:r>
          </a:p>
          <a:p>
            <a:pPr marL="0" indent="0">
              <a:buNone/>
            </a:pPr>
            <a:r>
              <a:rPr lang="cs-CZ" sz="1600" u="sng" dirty="0"/>
              <a:t>Předložky: </a:t>
            </a:r>
            <a:r>
              <a:rPr lang="cs-CZ" sz="1600" dirty="0"/>
              <a:t>nad, před, u, </a:t>
            </a:r>
            <a:r>
              <a:rPr lang="cs-CZ" sz="1600" b="1" dirty="0"/>
              <a:t>čtyři</a:t>
            </a:r>
            <a:r>
              <a:rPr lang="cs-CZ" sz="1600" dirty="0"/>
              <a:t>, za, </a:t>
            </a:r>
            <a:r>
              <a:rPr lang="cs-CZ" sz="1600" b="1" dirty="0"/>
              <a:t>zadní</a:t>
            </a:r>
            <a:r>
              <a:rPr lang="cs-CZ" sz="1600" dirty="0"/>
              <a:t>, bez</a:t>
            </a:r>
          </a:p>
          <a:p>
            <a:pPr marL="0" indent="0">
              <a:buNone/>
            </a:pPr>
            <a:r>
              <a:rPr lang="cs-CZ" sz="1600" u="sng" dirty="0"/>
              <a:t>Spojky: </a:t>
            </a:r>
            <a:r>
              <a:rPr lang="cs-CZ" sz="1600" dirty="0"/>
              <a:t>ale, i, pod, </a:t>
            </a:r>
            <a:r>
              <a:rPr lang="cs-CZ" sz="1600" b="1" dirty="0"/>
              <a:t>pět, </a:t>
            </a:r>
            <a:r>
              <a:rPr lang="cs-CZ" sz="1600" dirty="0"/>
              <a:t>nebo, a, </a:t>
            </a:r>
            <a:r>
              <a:rPr lang="cs-CZ" sz="1600" b="1" dirty="0"/>
              <a:t>spojení</a:t>
            </a:r>
            <a:endParaRPr lang="cs-CZ" sz="1600" b="1" u="sng" dirty="0"/>
          </a:p>
          <a:p>
            <a:pPr marL="0" indent="0">
              <a:buNone/>
            </a:pPr>
            <a:r>
              <a:rPr lang="cs-CZ" sz="1600" dirty="0" smtClean="0"/>
              <a:t>D: malou – velkou, nejmladší – nejstarší, teplá – studená, zralé – nezralé, sladké – kyselé, noční – </a:t>
            </a:r>
            <a:r>
              <a:rPr lang="cs-CZ" sz="1600" dirty="0" smtClean="0"/>
              <a:t>denní</a:t>
            </a:r>
            <a:r>
              <a:rPr lang="cs-CZ" sz="1600" dirty="0" smtClean="0"/>
              <a:t>, deštivých – slunečných, známou - cizí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415157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E: mlčení – mlčenlivý – budu mlčet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slib – slibovaný – slibuji (1.os., č.j., čas přít.)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tah – tažní – táhl jsem (1.os., č.j., čas min.)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sladkost – slaďoučký – osladili (3.os., č.mn., čas min.)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kreslení – nakreslený – kreslíme (1.os., č.mn., čas přít.)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vážení – navážená – odvážíte ( 2.os., č.mn., čas přít.)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sběr – posbírané – vysbírali jsme (1.os. Č.mn., čas min.)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757739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677</TotalTime>
  <Words>1025</Words>
  <Application>Microsoft Office PowerPoint</Application>
  <PresentationFormat>Předvádění na obrazovce (4:3)</PresentationFormat>
  <Paragraphs>112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A: V les _ ch můžeme potkat rys _  a medvěd _ . Naší ulic _  často projíždějí motocykl _ . V mrazic _ ch boxech nás lákal _ nanuky a dřeně. Z černého lesa se ozývalo sov _  houkání. Martin a jeho bratr seděl _            v kině ve dvacáté řadě. Všichni se těšíme na vánočn _  prázdniny.                    V minulém století byl _ vysušeny četné bažiny a močál _. </vt:lpstr>
      <vt:lpstr>B: Z podstatných jmen v závorkách utvořte vhodná přídavná jména                a přiřaďte k nim podstatná jména. Tvrdá přídavná jména podtrhněte.</vt:lpstr>
      <vt:lpstr>C: Škrtněte chybně zařazené slovní druhy.</vt:lpstr>
      <vt:lpstr>D: Vyhledejte přídavná jména a nahraďte je slovem opačného významu</vt:lpstr>
      <vt:lpstr>E: Vyhledejte příbuzná slova a seřaďte je v tomto pořadí: podstatná jméno, přídavné jméno, sloveso. U sloves určete osobu, číslo a čas</vt:lpstr>
      <vt:lpstr>Řešení: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72</cp:revision>
  <dcterms:created xsi:type="dcterms:W3CDTF">2011-06-19T09:19:17Z</dcterms:created>
  <dcterms:modified xsi:type="dcterms:W3CDTF">2013-01-11T09:53:29Z</dcterms:modified>
</cp:coreProperties>
</file>