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63" r:id="rId4"/>
    <p:sldId id="264" r:id="rId5"/>
    <p:sldId id="267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10" Type="http://schemas.openxmlformats.org/officeDocument/2006/relationships/image" Target="../media/image18.wmf"/><Relationship Id="rId4" Type="http://schemas.openxmlformats.org/officeDocument/2006/relationships/image" Target="../media/image12.jpeg"/><Relationship Id="rId9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image" Target="../media/image33.wmf"/><Relationship Id="rId3" Type="http://schemas.openxmlformats.org/officeDocument/2006/relationships/image" Target="../media/image23.png"/><Relationship Id="rId7" Type="http://schemas.openxmlformats.org/officeDocument/2006/relationships/image" Target="../media/image27.jpeg"/><Relationship Id="rId12" Type="http://schemas.openxmlformats.org/officeDocument/2006/relationships/image" Target="../media/image32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11" Type="http://schemas.openxmlformats.org/officeDocument/2006/relationships/image" Target="../media/image31.wmf"/><Relationship Id="rId5" Type="http://schemas.openxmlformats.org/officeDocument/2006/relationships/image" Target="../media/image25.wmf"/><Relationship Id="rId10" Type="http://schemas.openxmlformats.org/officeDocument/2006/relationships/image" Target="../media/image30.wmf"/><Relationship Id="rId4" Type="http://schemas.openxmlformats.org/officeDocument/2006/relationships/image" Target="../media/image24.wmf"/><Relationship Id="rId9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_9. a 10. 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06_Co vážíme, měříme a odměřujeme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Rozlišování toho, co měříme, vážíme </a:t>
            </a:r>
            <a:r>
              <a:rPr lang="cs-CZ" sz="2000" dirty="0" smtClean="0">
                <a:solidFill>
                  <a:schemeClr val="tx1"/>
                </a:solidFill>
              </a:rPr>
              <a:t>                                  a </a:t>
            </a:r>
            <a:r>
              <a:rPr lang="cs-CZ" sz="2000" dirty="0" smtClean="0">
                <a:solidFill>
                  <a:schemeClr val="tx1"/>
                </a:solidFill>
              </a:rPr>
              <a:t>odměřujeme, přiřazování správných jednotek k vybraným objektům,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Co se váží, měří a odměřuje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Škrtni, co do souboru nepatří:</a:t>
            </a:r>
          </a:p>
          <a:p>
            <a:pPr marL="457200" indent="-457200">
              <a:buAutoNum type="arabicPeriod"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     </a:t>
            </a:r>
            <a:r>
              <a:rPr lang="cs-CZ" sz="2400" dirty="0" smtClean="0"/>
              <a:t>hruška, sirup, cukr, mrkev, sůl,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látka, džus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voda, olej, ocet, jablko, aviváž,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koberec, nafta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papír, písek, záclona, okno,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hřiště, mléko</a:t>
            </a:r>
          </a:p>
        </p:txBody>
      </p:sp>
      <p:sp>
        <p:nvSpPr>
          <p:cNvPr id="4" name="Obdélník 3"/>
          <p:cNvSpPr/>
          <p:nvPr/>
        </p:nvSpPr>
        <p:spPr>
          <a:xfrm>
            <a:off x="724712" y="3789040"/>
            <a:ext cx="273630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litry, decilitry </a:t>
            </a:r>
            <a:r>
              <a:rPr lang="cs-CZ" dirty="0" smtClean="0">
                <a:solidFill>
                  <a:schemeClr val="tx1"/>
                </a:solidFill>
              </a:rPr>
              <a:t>                         a </a:t>
            </a:r>
            <a:r>
              <a:rPr lang="cs-CZ" dirty="0" smtClean="0">
                <a:solidFill>
                  <a:schemeClr val="tx1"/>
                </a:solidFill>
              </a:rPr>
              <a:t>hektolitry odměřujeme: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01761" y="2492896"/>
            <a:ext cx="273630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kilogramy a gramy vážíme: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12283" y="5157192"/>
            <a:ext cx="2736304" cy="57606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metry a centimetry měříme: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8847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2. Přiřaď správnou jednotku k obrázku a řekni, zda to vážíme, měříme </a:t>
            </a:r>
            <a:br>
              <a:rPr lang="cs-CZ" sz="2400" b="1" dirty="0" smtClean="0"/>
            </a:br>
            <a:r>
              <a:rPr lang="cs-CZ" sz="2400" b="1" dirty="0"/>
              <a:t> </a:t>
            </a:r>
            <a:r>
              <a:rPr lang="cs-CZ" sz="2400" b="1" dirty="0" smtClean="0"/>
              <a:t>   nebo odměřujeme: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1026" name="Picture 2" descr="C:\Users\08D4\AppData\Local\Microsoft\Windows\Temporary Internet Files\Content.IE5\VZIX1WKG\MC9001547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1812925" cy="111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TOVS9IB7\MP9001754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052736"/>
            <a:ext cx="1596653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4\AppData\Local\Microsoft\Windows\Temporary Internet Files\Content.IE5\K0O7W0UI\MC900232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20827"/>
            <a:ext cx="1686594" cy="102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K0O7W0UI\MC9002871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35312"/>
            <a:ext cx="1570037" cy="1211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UB2NFYRG\MC9001993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354" y="3212976"/>
            <a:ext cx="1071587" cy="1548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DE4CGPLA\MC90044173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141051"/>
            <a:ext cx="1696269" cy="1602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4\AppData\Local\Microsoft\Windows\Temporary Internet Files\Content.IE5\VZIX1WKG\MC9003209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56150" y="3484563"/>
            <a:ext cx="1819275" cy="1039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4\AppData\Local\Microsoft\Windows\Temporary Internet Files\Content.IE5\DE4CGPLA\MC90029194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436938"/>
            <a:ext cx="1498674" cy="1135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5710367"/>
            <a:ext cx="9144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 kg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37792" y="5701596"/>
            <a:ext cx="9144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 dl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634680" y="5708523"/>
            <a:ext cx="9144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250 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42134" y="5706679"/>
            <a:ext cx="9144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 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79518" y="5705285"/>
            <a:ext cx="9144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 cm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65787" y="5706679"/>
            <a:ext cx="9144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100 hl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07088" y="5697907"/>
            <a:ext cx="9144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60 km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729223" y="5697907"/>
            <a:ext cx="914400" cy="4572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 l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7977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3. Přiřaď k obrázkům správnou jednotku: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2A9ODWEN\MP9001851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1828800" cy="1225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8XZW9BCL\MC90044126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835695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4\AppData\Local\Microsoft\Windows\Temporary Internet Files\Content.IE5\K0O7W0UI\MP9004277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767753"/>
            <a:ext cx="1584003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4\AppData\Local\Microsoft\Windows\Temporary Internet Files\Content.IE5\TOVS9IB7\MC9003049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57310" y="2852936"/>
            <a:ext cx="794023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4\AppData\Local\Microsoft\Windows\Temporary Internet Files\Content.IE5\TOVS9IB7\MC9002900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7322" y="2805047"/>
            <a:ext cx="1152639" cy="1447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4\AppData\Local\Microsoft\Windows\Temporary Internet Files\Content.IE5\UB2NFYRG\MC900441293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0360" y="2805047"/>
            <a:ext cx="1371600" cy="1231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4\AppData\Local\Microsoft\Windows\Temporary Internet Files\Content.IE5\VZIX1WKG\MC90029617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32371" y="4941168"/>
            <a:ext cx="990600" cy="106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4\AppData\Local\Microsoft\Windows\Temporary Internet Files\Content.IE5\TOVS9IB7\MC9002820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4156" y="4815625"/>
            <a:ext cx="1804987" cy="1350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4\AppData\Local\Microsoft\Windows\Temporary Internet Files\Content.IE5\2A9ODWEN\MC90028120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70400" y="4841875"/>
            <a:ext cx="1200150" cy="134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732240" y="1787745"/>
            <a:ext cx="9144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36 kg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380312" y="1116815"/>
            <a:ext cx="9144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 kg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12160" y="1116815"/>
            <a:ext cx="9144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85 kg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84168" y="2941890"/>
            <a:ext cx="9144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 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45025" y="3750766"/>
            <a:ext cx="9144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½ 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376151" y="2941890"/>
            <a:ext cx="9144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 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4967777"/>
            <a:ext cx="914400" cy="457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 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65671" y="4975627"/>
            <a:ext cx="1024880" cy="457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50 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677000" y="5707186"/>
            <a:ext cx="914400" cy="457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 cm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894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/>
          </a:bodyPr>
          <a:lstStyle/>
          <a:p>
            <a:endParaRPr lang="cs-CZ" sz="800" dirty="0"/>
          </a:p>
        </p:txBody>
      </p:sp>
      <p:pic>
        <p:nvPicPr>
          <p:cNvPr id="4098" name="Picture 2" descr="C:\Users\08D4\AppData\Local\Microsoft\Windows\Temporary Internet Files\Content.IE5\VZIX1WKG\MC9004417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777815"/>
            <a:ext cx="1836192" cy="2092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4\AppData\Local\Microsoft\Windows\Temporary Internet Files\Content.IE5\ZDUB3LS2\MP9004387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058466"/>
            <a:ext cx="1636564" cy="1694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4\AppData\Local\Microsoft\Windows\Temporary Internet Files\Content.IE5\DE4CGPLA\MC900038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181099"/>
            <a:ext cx="110490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020272" y="2132856"/>
            <a:ext cx="914400" cy="4572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 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596336" y="1181099"/>
            <a:ext cx="914400" cy="4572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 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84556" y="1181099"/>
            <a:ext cx="914400" cy="457200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 kg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609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4. Rozděl předměty podle toho, jestli je vážíme, měříme nebo odměřujeme:</a:t>
            </a:r>
            <a:endParaRPr lang="cs-CZ" sz="2400" b="1" dirty="0"/>
          </a:p>
        </p:txBody>
      </p:sp>
      <p:sp>
        <p:nvSpPr>
          <p:cNvPr id="4" name="Ovál 3"/>
          <p:cNvSpPr/>
          <p:nvPr/>
        </p:nvSpPr>
        <p:spPr>
          <a:xfrm>
            <a:off x="498104" y="3212976"/>
            <a:ext cx="2016224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MĚŘÍME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93587" y="5085184"/>
            <a:ext cx="2016224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ODMĚŘUJEME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93587" y="1556792"/>
            <a:ext cx="2016224" cy="79208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VÁŽÍME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08D4\AppData\Local\Microsoft\Windows\Temporary Internet Files\Content.IE5\8XZW9BCL\MC9003500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043273"/>
            <a:ext cx="1021627" cy="127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4\AppData\Local\Microsoft\Windows\Temporary Internet Files\Content.IE5\TOVS9IB7\MC900441793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043273"/>
            <a:ext cx="1485851" cy="1542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4\AppData\Local\Microsoft\Windows\Temporary Internet Files\Content.IE5\UB2NFYRG\MC900088416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8307" y="1107157"/>
            <a:ext cx="1492275" cy="147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4\AppData\Local\Microsoft\Windows\Temporary Internet Files\Content.IE5\3NXSZTCS\MC9003050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904875"/>
            <a:ext cx="1037531" cy="1496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D4\AppData\Local\Microsoft\Windows\Temporary Internet Files\Content.IE5\ZDUB3LS2\MC9002336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870500"/>
            <a:ext cx="1254335" cy="1364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D4\AppData\Local\Microsoft\Windows\Temporary Internet Files\Content.IE5\MU6H004U\MP9004226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9631" y="2809453"/>
            <a:ext cx="1228676" cy="148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08D4\AppData\Local\Microsoft\Windows\Temporary Internet Files\Content.IE5\2A9ODWEN\MC90041188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8345"/>
            <a:ext cx="1215680" cy="142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8D4\AppData\Local\Microsoft\Windows\Temporary Internet Files\Content.IE5\8XZW9BCL\MC900440401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1400" y="2801457"/>
            <a:ext cx="1371600" cy="143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8D4\AppData\Local\Microsoft\Windows\Temporary Internet Files\Content.IE5\ZDUB3LS2\MC9002907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352" y="4703999"/>
            <a:ext cx="1214011" cy="154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D4\AppData\Local\Microsoft\Windows\Temporary Internet Files\Content.IE5\DE4CGPLA\MC90019988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3719" y="4843404"/>
            <a:ext cx="1143968" cy="1409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08D4\AppData\Local\Microsoft\Windows\Temporary Internet Files\Content.IE5\AM1I8PN9\MC90023737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5710" y="4697478"/>
            <a:ext cx="2096756" cy="155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08D4\AppData\Local\Microsoft\Windows\Temporary Internet Files\Content.IE5\2A9ODWEN\MC90033479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873648"/>
            <a:ext cx="1370905" cy="1472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008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Citace</a:t>
            </a:r>
            <a:r>
              <a:rPr lang="cs-CZ" sz="2400" dirty="0" smtClean="0"/>
              <a:t>: </a:t>
            </a:r>
            <a:r>
              <a:rPr lang="cs-CZ" sz="2400" dirty="0"/>
              <a:t>použité ilustrace : </a:t>
            </a:r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 smtClean="0"/>
              <a:t>Řešení:</a:t>
            </a:r>
          </a:p>
          <a:p>
            <a:pPr>
              <a:buAutoNum type="arabicPeriod"/>
            </a:pPr>
            <a:r>
              <a:rPr lang="cs-CZ" sz="1800" dirty="0" smtClean="0"/>
              <a:t>Na kg a g vážíme: hruška, </a:t>
            </a:r>
            <a:r>
              <a:rPr lang="cs-CZ" sz="1800" u="sng" dirty="0" smtClean="0"/>
              <a:t>sirup</a:t>
            </a:r>
            <a:r>
              <a:rPr lang="cs-CZ" sz="1800" dirty="0" smtClean="0"/>
              <a:t>, cukr, mrkev, sůl, </a:t>
            </a:r>
            <a:r>
              <a:rPr lang="cs-CZ" sz="1800" u="sng" dirty="0" smtClean="0"/>
              <a:t>látka, džus</a:t>
            </a:r>
          </a:p>
          <a:p>
            <a:pPr marL="0" indent="0">
              <a:buNone/>
            </a:pPr>
            <a:r>
              <a:rPr lang="cs-CZ" sz="1800" dirty="0" smtClean="0"/>
              <a:t>       Na l odměřujeme: voda, olej, ocet, </a:t>
            </a:r>
            <a:r>
              <a:rPr lang="cs-CZ" sz="1800" u="sng" dirty="0" smtClean="0"/>
              <a:t>jablko</a:t>
            </a:r>
            <a:r>
              <a:rPr lang="cs-CZ" sz="1800" dirty="0" smtClean="0"/>
              <a:t>, aviváž, </a:t>
            </a:r>
            <a:r>
              <a:rPr lang="cs-CZ" sz="1800" u="sng" dirty="0" smtClean="0"/>
              <a:t>koberec, </a:t>
            </a:r>
            <a:r>
              <a:rPr lang="cs-CZ" sz="1800" dirty="0" smtClean="0"/>
              <a:t>nafta</a:t>
            </a:r>
          </a:p>
          <a:p>
            <a:pPr marL="0" indent="0">
              <a:buNone/>
            </a:pPr>
            <a:r>
              <a:rPr lang="cs-CZ" sz="1800" dirty="0" smtClean="0"/>
              <a:t>       Na m a cm měříme: papír, </a:t>
            </a:r>
            <a:r>
              <a:rPr lang="cs-CZ" sz="1800" u="sng" dirty="0" smtClean="0"/>
              <a:t>písek</a:t>
            </a:r>
            <a:r>
              <a:rPr lang="cs-CZ" sz="1800" dirty="0" smtClean="0"/>
              <a:t>, záclony, okno, hřiště, </a:t>
            </a:r>
            <a:r>
              <a:rPr lang="cs-CZ" sz="1800" u="sng" dirty="0" smtClean="0"/>
              <a:t>mléko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2. Brambory – 5kg, konev – 10 l, máslo – 250 g, koberec – 2 m, limonáda – 3 dl, </a:t>
            </a:r>
          </a:p>
          <a:p>
            <a:pPr marL="0" indent="0">
              <a:buNone/>
            </a:pPr>
            <a:r>
              <a:rPr lang="cs-CZ" sz="1800" dirty="0" smtClean="0"/>
              <a:t>auto – 60 km, cisterna – 100 hl, pravítko – 30 cm</a:t>
            </a:r>
          </a:p>
          <a:p>
            <a:pPr marL="0" indent="0">
              <a:buNone/>
            </a:pPr>
            <a:r>
              <a:rPr lang="cs-CZ" sz="1800" dirty="0" smtClean="0"/>
              <a:t>3. Miminko – 4 kg, sportovec – 85 kg, dívka – 36 kg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Pivo – ½ l, kbelík – 10 l, sud – 50 l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Nitě – 50 m, kláda – 4 m, sešit – 15 cm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Dům – 7 m, bedna mrkve – 15 kg, mléko – 2 l</a:t>
            </a:r>
          </a:p>
          <a:p>
            <a:pPr marL="0" indent="0">
              <a:buNone/>
            </a:pPr>
            <a:r>
              <a:rPr lang="cs-CZ" sz="1800" dirty="0" smtClean="0"/>
              <a:t>4. Vážíme: salám, balík, koření, jablka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Měříme: skříň, látka, cesta, strom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Odměřujeme: ocet, limonáda ve džbánu, nápoj v plechovce, velikost hrnce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79644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426</TotalTime>
  <Words>407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Co se váží, měří a odměřuje</vt:lpstr>
      <vt:lpstr>2. Přiřaď správnou jednotku k obrázku a řekni, zda to vážíme, měříme      nebo odměřujeme:</vt:lpstr>
      <vt:lpstr>3. Přiřaď k obrázkům správnou jednotku:</vt:lpstr>
      <vt:lpstr>Snímek 5</vt:lpstr>
      <vt:lpstr>4. Rozděl předměty podle toho, jestli je vážíme, měříme nebo odměřujeme:</vt:lpstr>
      <vt:lpstr> Citace: použité ilustrace : www.office.microsoft.com  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48</cp:revision>
  <dcterms:created xsi:type="dcterms:W3CDTF">2011-06-19T09:19:17Z</dcterms:created>
  <dcterms:modified xsi:type="dcterms:W3CDTF">2013-01-11T10:07:53Z</dcterms:modified>
</cp:coreProperties>
</file>