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66" r:id="rId3"/>
    <p:sldId id="267" r:id="rId4"/>
    <p:sldId id="268" r:id="rId5"/>
    <p:sldId id="269" r:id="rId6"/>
    <p:sldId id="270" r:id="rId7"/>
    <p:sldId id="271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789768-F5F4-4A4B-885F-996867BDCF92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38BFB-6EC7-4457-999D-A19B1A8B85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46813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52001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80090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990239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102868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763499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165196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822142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54857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019117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673449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8031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02059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332656"/>
            <a:ext cx="7772400" cy="1470025"/>
          </a:xfrm>
        </p:spPr>
        <p:txBody>
          <a:bodyPr>
            <a:normAutofit/>
          </a:bodyPr>
          <a:lstStyle/>
          <a:p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2348880"/>
            <a:ext cx="6400800" cy="3528392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tx1"/>
                </a:solidFill>
              </a:rPr>
              <a:t>Základní škola, Hrádek 203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Projekt: CZ.1.07/1.400/21.1220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VY_32_INOVACE_04_Matematika_9. a 10.ročník 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14_Určování času na hodinách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Autor: Mgr. Jana Štruncová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Anotace: Žáci přiřazují správný čas v digitální podobě </a:t>
            </a:r>
            <a:r>
              <a:rPr lang="cs-CZ" sz="2000" dirty="0" smtClean="0">
                <a:solidFill>
                  <a:schemeClr val="tx1"/>
                </a:solidFill>
              </a:rPr>
              <a:t>                    k </a:t>
            </a:r>
            <a:r>
              <a:rPr lang="cs-CZ" sz="2000" dirty="0" smtClean="0">
                <a:solidFill>
                  <a:schemeClr val="tx1"/>
                </a:solidFill>
              </a:rPr>
              <a:t>nákresu s ručičkovými hodinami, dokreslují </a:t>
            </a:r>
            <a:r>
              <a:rPr lang="cs-CZ" sz="2000" dirty="0" smtClean="0">
                <a:solidFill>
                  <a:schemeClr val="tx1"/>
                </a:solidFill>
              </a:rPr>
              <a:t>ručičky                  </a:t>
            </a:r>
            <a:r>
              <a:rPr lang="cs-CZ" sz="2000" dirty="0" smtClean="0">
                <a:solidFill>
                  <a:schemeClr val="tx1"/>
                </a:solidFill>
              </a:rPr>
              <a:t>dle zadaného času a zapisují čas v digitální </a:t>
            </a:r>
            <a:r>
              <a:rPr lang="cs-CZ" sz="2000" dirty="0" smtClean="0">
                <a:solidFill>
                  <a:schemeClr val="tx1"/>
                </a:solidFill>
              </a:rPr>
              <a:t>podobě                     </a:t>
            </a:r>
            <a:r>
              <a:rPr lang="cs-CZ" sz="2000" dirty="0" smtClean="0">
                <a:solidFill>
                  <a:schemeClr val="tx1"/>
                </a:solidFill>
              </a:rPr>
              <a:t>dle vyobrazení na ručičkových hodinách, materiál </a:t>
            </a:r>
            <a:r>
              <a:rPr lang="cs-CZ" sz="2000" dirty="0" smtClean="0">
                <a:solidFill>
                  <a:schemeClr val="tx1"/>
                </a:solidFill>
              </a:rPr>
              <a:t>slouží                         </a:t>
            </a:r>
            <a:r>
              <a:rPr lang="cs-CZ" sz="2000" dirty="0" smtClean="0">
                <a:solidFill>
                  <a:schemeClr val="tx1"/>
                </a:solidFill>
              </a:rPr>
              <a:t>k projekci na interaktivní tabuli</a:t>
            </a:r>
          </a:p>
          <a:p>
            <a:endParaRPr lang="cs-CZ" sz="2000" dirty="0" smtClean="0"/>
          </a:p>
          <a:p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3152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39955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rgbClr val="7030A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Určování času na hodinách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256584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sz="2400" b="1" dirty="0" smtClean="0"/>
              <a:t>Přiřaď k hodinám správný čas:</a:t>
            </a:r>
          </a:p>
          <a:p>
            <a:pPr marL="457200" indent="-457200">
              <a:buAutoNum type="arabicPeriod"/>
            </a:pPr>
            <a:endParaRPr lang="cs-CZ" sz="2400" b="1" dirty="0"/>
          </a:p>
          <a:p>
            <a:pPr marL="0" indent="0">
              <a:buNone/>
            </a:pPr>
            <a:endParaRPr lang="cs-CZ" sz="2400" dirty="0"/>
          </a:p>
        </p:txBody>
      </p:sp>
      <p:grpSp>
        <p:nvGrpSpPr>
          <p:cNvPr id="22" name="Skupina 21"/>
          <p:cNvGrpSpPr/>
          <p:nvPr/>
        </p:nvGrpSpPr>
        <p:grpSpPr>
          <a:xfrm>
            <a:off x="611560" y="1905000"/>
            <a:ext cx="2317750" cy="2279650"/>
            <a:chOff x="0" y="0"/>
            <a:chExt cx="2317750" cy="2279650"/>
          </a:xfrm>
        </p:grpSpPr>
        <p:sp>
          <p:nvSpPr>
            <p:cNvPr id="23" name="Ovál 22"/>
            <p:cNvSpPr/>
            <p:nvPr/>
          </p:nvSpPr>
          <p:spPr>
            <a:xfrm>
              <a:off x="0" y="0"/>
              <a:ext cx="2317750" cy="227965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solidFill>
                <a:schemeClr val="accent1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24" name="Ovál 23"/>
            <p:cNvSpPr/>
            <p:nvPr/>
          </p:nvSpPr>
          <p:spPr>
            <a:xfrm>
              <a:off x="1136650" y="1117600"/>
              <a:ext cx="57150" cy="50800"/>
            </a:xfrm>
            <a:prstGeom prst="ellipse">
              <a:avLst/>
            </a:prstGeom>
            <a:solidFill>
              <a:schemeClr val="accent4">
                <a:lumMod val="75000"/>
              </a:schemeClr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25" name="Ovál 24"/>
            <p:cNvSpPr/>
            <p:nvPr/>
          </p:nvSpPr>
          <p:spPr>
            <a:xfrm>
              <a:off x="1663700" y="279400"/>
              <a:ext cx="57150" cy="508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26" name="Ovál 25"/>
            <p:cNvSpPr/>
            <p:nvPr/>
          </p:nvSpPr>
          <p:spPr>
            <a:xfrm>
              <a:off x="2012950" y="666750"/>
              <a:ext cx="57150" cy="508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27" name="Ovál 26"/>
            <p:cNvSpPr/>
            <p:nvPr/>
          </p:nvSpPr>
          <p:spPr>
            <a:xfrm>
              <a:off x="2032000" y="1612900"/>
              <a:ext cx="57150" cy="508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28" name="Ovál 27"/>
            <p:cNvSpPr/>
            <p:nvPr/>
          </p:nvSpPr>
          <p:spPr>
            <a:xfrm>
              <a:off x="1631950" y="1949450"/>
              <a:ext cx="57150" cy="508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29" name="Ovál 28"/>
            <p:cNvSpPr/>
            <p:nvPr/>
          </p:nvSpPr>
          <p:spPr>
            <a:xfrm>
              <a:off x="641350" y="1949450"/>
              <a:ext cx="57150" cy="508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30" name="Ovál 29"/>
            <p:cNvSpPr/>
            <p:nvPr/>
          </p:nvSpPr>
          <p:spPr>
            <a:xfrm>
              <a:off x="254000" y="1581150"/>
              <a:ext cx="57150" cy="508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31" name="Ovál 30"/>
            <p:cNvSpPr/>
            <p:nvPr/>
          </p:nvSpPr>
          <p:spPr>
            <a:xfrm>
              <a:off x="234950" y="704850"/>
              <a:ext cx="57150" cy="508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32" name="Ovál 31"/>
            <p:cNvSpPr/>
            <p:nvPr/>
          </p:nvSpPr>
          <p:spPr>
            <a:xfrm>
              <a:off x="622300" y="279400"/>
              <a:ext cx="57150" cy="508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33" name="Textové pole 66"/>
            <p:cNvSpPr txBox="1"/>
            <p:nvPr/>
          </p:nvSpPr>
          <p:spPr>
            <a:xfrm>
              <a:off x="977900" y="0"/>
              <a:ext cx="361950" cy="330200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 w="6350">
              <a:noFill/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12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sp>
          <p:nvSpPr>
            <p:cNvPr id="34" name="Textové pole 67"/>
            <p:cNvSpPr txBox="1"/>
            <p:nvPr/>
          </p:nvSpPr>
          <p:spPr>
            <a:xfrm>
              <a:off x="12700" y="1009650"/>
              <a:ext cx="361950" cy="330200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 w="6350">
              <a:noFill/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9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sp>
          <p:nvSpPr>
            <p:cNvPr id="35" name="Textové pole 68"/>
            <p:cNvSpPr txBox="1"/>
            <p:nvPr/>
          </p:nvSpPr>
          <p:spPr>
            <a:xfrm>
              <a:off x="1955800" y="971550"/>
              <a:ext cx="361950" cy="330200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 w="6350">
              <a:noFill/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3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sp>
          <p:nvSpPr>
            <p:cNvPr id="36" name="Textové pole 69"/>
            <p:cNvSpPr txBox="1"/>
            <p:nvPr/>
          </p:nvSpPr>
          <p:spPr>
            <a:xfrm>
              <a:off x="984250" y="1949450"/>
              <a:ext cx="361950" cy="330200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 w="6350">
              <a:noFill/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6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</p:grpSp>
      <p:grpSp>
        <p:nvGrpSpPr>
          <p:cNvPr id="37" name="Skupina 36"/>
          <p:cNvGrpSpPr/>
          <p:nvPr/>
        </p:nvGrpSpPr>
        <p:grpSpPr>
          <a:xfrm>
            <a:off x="6255264" y="1939925"/>
            <a:ext cx="2317750" cy="2279650"/>
            <a:chOff x="0" y="0"/>
            <a:chExt cx="2317750" cy="2279650"/>
          </a:xfrm>
        </p:grpSpPr>
        <p:sp>
          <p:nvSpPr>
            <p:cNvPr id="38" name="Ovál 37"/>
            <p:cNvSpPr/>
            <p:nvPr/>
          </p:nvSpPr>
          <p:spPr>
            <a:xfrm>
              <a:off x="0" y="0"/>
              <a:ext cx="2317750" cy="227965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solidFill>
                <a:schemeClr val="accent1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39" name="Ovál 38"/>
            <p:cNvSpPr/>
            <p:nvPr/>
          </p:nvSpPr>
          <p:spPr>
            <a:xfrm>
              <a:off x="1136650" y="1117600"/>
              <a:ext cx="57150" cy="50800"/>
            </a:xfrm>
            <a:prstGeom prst="ellipse">
              <a:avLst/>
            </a:prstGeom>
            <a:solidFill>
              <a:schemeClr val="accent4">
                <a:lumMod val="75000"/>
              </a:schemeClr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40" name="Ovál 39"/>
            <p:cNvSpPr/>
            <p:nvPr/>
          </p:nvSpPr>
          <p:spPr>
            <a:xfrm>
              <a:off x="1663700" y="279400"/>
              <a:ext cx="57150" cy="508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41" name="Ovál 40"/>
            <p:cNvSpPr/>
            <p:nvPr/>
          </p:nvSpPr>
          <p:spPr>
            <a:xfrm>
              <a:off x="2012950" y="666750"/>
              <a:ext cx="57150" cy="508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42" name="Ovál 41"/>
            <p:cNvSpPr/>
            <p:nvPr/>
          </p:nvSpPr>
          <p:spPr>
            <a:xfrm>
              <a:off x="2032000" y="1612900"/>
              <a:ext cx="57150" cy="508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43" name="Ovál 42"/>
            <p:cNvSpPr/>
            <p:nvPr/>
          </p:nvSpPr>
          <p:spPr>
            <a:xfrm>
              <a:off x="1631950" y="1949450"/>
              <a:ext cx="57150" cy="508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44" name="Ovál 43"/>
            <p:cNvSpPr/>
            <p:nvPr/>
          </p:nvSpPr>
          <p:spPr>
            <a:xfrm>
              <a:off x="641350" y="1949450"/>
              <a:ext cx="57150" cy="508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45" name="Ovál 44"/>
            <p:cNvSpPr/>
            <p:nvPr/>
          </p:nvSpPr>
          <p:spPr>
            <a:xfrm>
              <a:off x="254000" y="1581150"/>
              <a:ext cx="57150" cy="508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46" name="Ovál 45"/>
            <p:cNvSpPr/>
            <p:nvPr/>
          </p:nvSpPr>
          <p:spPr>
            <a:xfrm>
              <a:off x="234950" y="704850"/>
              <a:ext cx="57150" cy="508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47" name="Ovál 46"/>
            <p:cNvSpPr/>
            <p:nvPr/>
          </p:nvSpPr>
          <p:spPr>
            <a:xfrm>
              <a:off x="622300" y="279400"/>
              <a:ext cx="57150" cy="508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48" name="Textové pole 66"/>
            <p:cNvSpPr txBox="1"/>
            <p:nvPr/>
          </p:nvSpPr>
          <p:spPr>
            <a:xfrm>
              <a:off x="977900" y="0"/>
              <a:ext cx="361950" cy="330200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 w="6350">
              <a:noFill/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12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sp>
          <p:nvSpPr>
            <p:cNvPr id="49" name="Textové pole 67"/>
            <p:cNvSpPr txBox="1"/>
            <p:nvPr/>
          </p:nvSpPr>
          <p:spPr>
            <a:xfrm>
              <a:off x="12700" y="1009650"/>
              <a:ext cx="361950" cy="330200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 w="6350">
              <a:noFill/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9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sp>
          <p:nvSpPr>
            <p:cNvPr id="50" name="Textové pole 68"/>
            <p:cNvSpPr txBox="1"/>
            <p:nvPr/>
          </p:nvSpPr>
          <p:spPr>
            <a:xfrm>
              <a:off x="1955800" y="971550"/>
              <a:ext cx="361950" cy="330200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 w="6350">
              <a:noFill/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3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sp>
          <p:nvSpPr>
            <p:cNvPr id="51" name="Textové pole 69"/>
            <p:cNvSpPr txBox="1"/>
            <p:nvPr/>
          </p:nvSpPr>
          <p:spPr>
            <a:xfrm>
              <a:off x="984250" y="1949450"/>
              <a:ext cx="361950" cy="330200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 w="6350">
              <a:noFill/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6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</p:grpSp>
      <p:grpSp>
        <p:nvGrpSpPr>
          <p:cNvPr id="52" name="Skupina 51"/>
          <p:cNvGrpSpPr/>
          <p:nvPr/>
        </p:nvGrpSpPr>
        <p:grpSpPr>
          <a:xfrm>
            <a:off x="3501736" y="2006600"/>
            <a:ext cx="2317750" cy="2279650"/>
            <a:chOff x="0" y="0"/>
            <a:chExt cx="2317750" cy="2279650"/>
          </a:xfrm>
        </p:grpSpPr>
        <p:sp>
          <p:nvSpPr>
            <p:cNvPr id="53" name="Ovál 52"/>
            <p:cNvSpPr/>
            <p:nvPr/>
          </p:nvSpPr>
          <p:spPr>
            <a:xfrm>
              <a:off x="0" y="0"/>
              <a:ext cx="2317750" cy="227965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solidFill>
                <a:schemeClr val="accent1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54" name="Ovál 53"/>
            <p:cNvSpPr/>
            <p:nvPr/>
          </p:nvSpPr>
          <p:spPr>
            <a:xfrm>
              <a:off x="1136650" y="1117600"/>
              <a:ext cx="57150" cy="50800"/>
            </a:xfrm>
            <a:prstGeom prst="ellipse">
              <a:avLst/>
            </a:prstGeom>
            <a:solidFill>
              <a:schemeClr val="accent4">
                <a:lumMod val="75000"/>
              </a:schemeClr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55" name="Ovál 54"/>
            <p:cNvSpPr/>
            <p:nvPr/>
          </p:nvSpPr>
          <p:spPr>
            <a:xfrm>
              <a:off x="1663700" y="279400"/>
              <a:ext cx="57150" cy="508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56" name="Ovál 55"/>
            <p:cNvSpPr/>
            <p:nvPr/>
          </p:nvSpPr>
          <p:spPr>
            <a:xfrm>
              <a:off x="2012950" y="666750"/>
              <a:ext cx="57150" cy="508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57" name="Ovál 56"/>
            <p:cNvSpPr/>
            <p:nvPr/>
          </p:nvSpPr>
          <p:spPr>
            <a:xfrm>
              <a:off x="2032000" y="1612900"/>
              <a:ext cx="57150" cy="508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58" name="Ovál 57"/>
            <p:cNvSpPr/>
            <p:nvPr/>
          </p:nvSpPr>
          <p:spPr>
            <a:xfrm>
              <a:off x="1631950" y="1949450"/>
              <a:ext cx="57150" cy="508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59" name="Ovál 58"/>
            <p:cNvSpPr/>
            <p:nvPr/>
          </p:nvSpPr>
          <p:spPr>
            <a:xfrm>
              <a:off x="641350" y="1949450"/>
              <a:ext cx="57150" cy="508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60" name="Ovál 59"/>
            <p:cNvSpPr/>
            <p:nvPr/>
          </p:nvSpPr>
          <p:spPr>
            <a:xfrm>
              <a:off x="254000" y="1581150"/>
              <a:ext cx="57150" cy="508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61" name="Ovál 60"/>
            <p:cNvSpPr/>
            <p:nvPr/>
          </p:nvSpPr>
          <p:spPr>
            <a:xfrm>
              <a:off x="234950" y="704850"/>
              <a:ext cx="57150" cy="508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62" name="Ovál 61"/>
            <p:cNvSpPr/>
            <p:nvPr/>
          </p:nvSpPr>
          <p:spPr>
            <a:xfrm>
              <a:off x="622300" y="279400"/>
              <a:ext cx="57150" cy="508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63" name="Textové pole 66"/>
            <p:cNvSpPr txBox="1"/>
            <p:nvPr/>
          </p:nvSpPr>
          <p:spPr>
            <a:xfrm>
              <a:off x="977900" y="0"/>
              <a:ext cx="361950" cy="330200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 w="6350">
              <a:noFill/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12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sp>
          <p:nvSpPr>
            <p:cNvPr id="64" name="Textové pole 67"/>
            <p:cNvSpPr txBox="1"/>
            <p:nvPr/>
          </p:nvSpPr>
          <p:spPr>
            <a:xfrm>
              <a:off x="12700" y="1009650"/>
              <a:ext cx="361950" cy="330200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 w="6350">
              <a:noFill/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9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sp>
          <p:nvSpPr>
            <p:cNvPr id="65" name="Textové pole 68"/>
            <p:cNvSpPr txBox="1"/>
            <p:nvPr/>
          </p:nvSpPr>
          <p:spPr>
            <a:xfrm>
              <a:off x="1955800" y="971550"/>
              <a:ext cx="361950" cy="330200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 w="6350">
              <a:noFill/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3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sp>
          <p:nvSpPr>
            <p:cNvPr id="66" name="Textové pole 69"/>
            <p:cNvSpPr txBox="1"/>
            <p:nvPr/>
          </p:nvSpPr>
          <p:spPr>
            <a:xfrm>
              <a:off x="984250" y="1949450"/>
              <a:ext cx="361950" cy="330200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 w="6350">
              <a:noFill/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6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</p:grpSp>
      <p:cxnSp>
        <p:nvCxnSpPr>
          <p:cNvPr id="68" name="Přímá spojnice se šipkou 67"/>
          <p:cNvCxnSpPr>
            <a:stCxn id="24" idx="1"/>
          </p:cNvCxnSpPr>
          <p:nvPr/>
        </p:nvCxnSpPr>
        <p:spPr>
          <a:xfrm>
            <a:off x="1756579" y="3030039"/>
            <a:ext cx="944131" cy="1796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se šipkou 71"/>
          <p:cNvCxnSpPr>
            <a:stCxn id="24" idx="2"/>
          </p:cNvCxnSpPr>
          <p:nvPr/>
        </p:nvCxnSpPr>
        <p:spPr>
          <a:xfrm>
            <a:off x="1748210" y="3048000"/>
            <a:ext cx="303510" cy="4381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se šipkou 74"/>
          <p:cNvCxnSpPr>
            <a:stCxn id="54" idx="0"/>
            <a:endCxn id="66" idx="0"/>
          </p:cNvCxnSpPr>
          <p:nvPr/>
        </p:nvCxnSpPr>
        <p:spPr>
          <a:xfrm>
            <a:off x="4666961" y="3124200"/>
            <a:ext cx="0" cy="8318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se šipkou 78"/>
          <p:cNvCxnSpPr>
            <a:stCxn id="54" idx="0"/>
          </p:cNvCxnSpPr>
          <p:nvPr/>
        </p:nvCxnSpPr>
        <p:spPr>
          <a:xfrm>
            <a:off x="4666961" y="3124200"/>
            <a:ext cx="174625" cy="5143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se šipkou 81"/>
          <p:cNvCxnSpPr>
            <a:stCxn id="39" idx="2"/>
          </p:cNvCxnSpPr>
          <p:nvPr/>
        </p:nvCxnSpPr>
        <p:spPr>
          <a:xfrm>
            <a:off x="7391914" y="3082925"/>
            <a:ext cx="57150" cy="5873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se šipkou 84"/>
          <p:cNvCxnSpPr>
            <a:stCxn id="39" idx="4"/>
          </p:cNvCxnSpPr>
          <p:nvPr/>
        </p:nvCxnSpPr>
        <p:spPr>
          <a:xfrm flipH="1" flipV="1">
            <a:off x="6953764" y="2270125"/>
            <a:ext cx="466725" cy="8382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7" name="Obdélník 86"/>
          <p:cNvSpPr/>
          <p:nvPr/>
        </p:nvSpPr>
        <p:spPr>
          <a:xfrm>
            <a:off x="865560" y="5284828"/>
            <a:ext cx="1680046" cy="576064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 : 30</a:t>
            </a:r>
            <a:endParaRPr lang="cs-CZ" sz="2400" dirty="0"/>
          </a:p>
        </p:txBody>
      </p:sp>
      <p:sp>
        <p:nvSpPr>
          <p:cNvPr id="88" name="Obdélník 87"/>
          <p:cNvSpPr/>
          <p:nvPr/>
        </p:nvSpPr>
        <p:spPr>
          <a:xfrm>
            <a:off x="3982361" y="5284828"/>
            <a:ext cx="1680046" cy="576064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 : 55</a:t>
            </a:r>
            <a:endParaRPr lang="cs-CZ" sz="2400" dirty="0"/>
          </a:p>
        </p:txBody>
      </p:sp>
      <p:sp>
        <p:nvSpPr>
          <p:cNvPr id="89" name="Obdélník 88"/>
          <p:cNvSpPr/>
          <p:nvPr/>
        </p:nvSpPr>
        <p:spPr>
          <a:xfrm>
            <a:off x="6734218" y="5284828"/>
            <a:ext cx="1680046" cy="576064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 : 15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133978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196752"/>
            <a:ext cx="2343477" cy="23053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6" name="Skupina 5"/>
          <p:cNvGrpSpPr/>
          <p:nvPr/>
        </p:nvGrpSpPr>
        <p:grpSpPr>
          <a:xfrm>
            <a:off x="3594100" y="1181100"/>
            <a:ext cx="2317750" cy="2279650"/>
            <a:chOff x="0" y="0"/>
            <a:chExt cx="2317750" cy="2279650"/>
          </a:xfrm>
        </p:grpSpPr>
        <p:sp>
          <p:nvSpPr>
            <p:cNvPr id="7" name="Ovál 6"/>
            <p:cNvSpPr/>
            <p:nvPr/>
          </p:nvSpPr>
          <p:spPr>
            <a:xfrm>
              <a:off x="0" y="0"/>
              <a:ext cx="2317750" cy="227965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solidFill>
                <a:schemeClr val="accent1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>
              <a:off x="1136650" y="1117600"/>
              <a:ext cx="57150" cy="50800"/>
            </a:xfrm>
            <a:prstGeom prst="ellipse">
              <a:avLst/>
            </a:prstGeom>
            <a:solidFill>
              <a:schemeClr val="accent4">
                <a:lumMod val="75000"/>
              </a:schemeClr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9" name="Ovál 8"/>
            <p:cNvSpPr/>
            <p:nvPr/>
          </p:nvSpPr>
          <p:spPr>
            <a:xfrm>
              <a:off x="1663700" y="279400"/>
              <a:ext cx="57150" cy="508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10" name="Ovál 9"/>
            <p:cNvSpPr/>
            <p:nvPr/>
          </p:nvSpPr>
          <p:spPr>
            <a:xfrm>
              <a:off x="2012950" y="666750"/>
              <a:ext cx="57150" cy="508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11" name="Ovál 10"/>
            <p:cNvSpPr/>
            <p:nvPr/>
          </p:nvSpPr>
          <p:spPr>
            <a:xfrm>
              <a:off x="2032000" y="1612900"/>
              <a:ext cx="57150" cy="508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12" name="Ovál 11"/>
            <p:cNvSpPr/>
            <p:nvPr/>
          </p:nvSpPr>
          <p:spPr>
            <a:xfrm>
              <a:off x="1631950" y="1949450"/>
              <a:ext cx="57150" cy="508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13" name="Ovál 12"/>
            <p:cNvSpPr/>
            <p:nvPr/>
          </p:nvSpPr>
          <p:spPr>
            <a:xfrm>
              <a:off x="641350" y="1949450"/>
              <a:ext cx="57150" cy="508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14" name="Ovál 13"/>
            <p:cNvSpPr/>
            <p:nvPr/>
          </p:nvSpPr>
          <p:spPr>
            <a:xfrm>
              <a:off x="254000" y="1581150"/>
              <a:ext cx="57150" cy="508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15" name="Ovál 14"/>
            <p:cNvSpPr/>
            <p:nvPr/>
          </p:nvSpPr>
          <p:spPr>
            <a:xfrm>
              <a:off x="234950" y="704850"/>
              <a:ext cx="57150" cy="508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16" name="Ovál 15"/>
            <p:cNvSpPr/>
            <p:nvPr/>
          </p:nvSpPr>
          <p:spPr>
            <a:xfrm>
              <a:off x="622300" y="279400"/>
              <a:ext cx="57150" cy="508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17" name="Textové pole 36"/>
            <p:cNvSpPr txBox="1"/>
            <p:nvPr/>
          </p:nvSpPr>
          <p:spPr>
            <a:xfrm>
              <a:off x="977900" y="0"/>
              <a:ext cx="361950" cy="330200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 w="6350">
              <a:noFill/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12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sp>
          <p:nvSpPr>
            <p:cNvPr id="18" name="Textové pole 37"/>
            <p:cNvSpPr txBox="1"/>
            <p:nvPr/>
          </p:nvSpPr>
          <p:spPr>
            <a:xfrm>
              <a:off x="12700" y="1009650"/>
              <a:ext cx="361950" cy="330200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 w="6350">
              <a:noFill/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9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sp>
          <p:nvSpPr>
            <p:cNvPr id="19" name="Textové pole 38"/>
            <p:cNvSpPr txBox="1"/>
            <p:nvPr/>
          </p:nvSpPr>
          <p:spPr>
            <a:xfrm>
              <a:off x="1955800" y="971550"/>
              <a:ext cx="361950" cy="330200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 w="6350">
              <a:noFill/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3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sp>
          <p:nvSpPr>
            <p:cNvPr id="20" name="Textové pole 39"/>
            <p:cNvSpPr txBox="1"/>
            <p:nvPr/>
          </p:nvSpPr>
          <p:spPr>
            <a:xfrm>
              <a:off x="984250" y="1949450"/>
              <a:ext cx="361950" cy="330200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 w="6350">
              <a:noFill/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6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6429587" y="1216025"/>
            <a:ext cx="2317750" cy="2279650"/>
            <a:chOff x="0" y="0"/>
            <a:chExt cx="2317750" cy="2279650"/>
          </a:xfrm>
        </p:grpSpPr>
        <p:sp>
          <p:nvSpPr>
            <p:cNvPr id="22" name="Ovál 21"/>
            <p:cNvSpPr/>
            <p:nvPr/>
          </p:nvSpPr>
          <p:spPr>
            <a:xfrm>
              <a:off x="0" y="0"/>
              <a:ext cx="2317750" cy="227965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solidFill>
                <a:schemeClr val="accent1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23" name="Ovál 22"/>
            <p:cNvSpPr/>
            <p:nvPr/>
          </p:nvSpPr>
          <p:spPr>
            <a:xfrm>
              <a:off x="1136650" y="1117600"/>
              <a:ext cx="57150" cy="50800"/>
            </a:xfrm>
            <a:prstGeom prst="ellipse">
              <a:avLst/>
            </a:prstGeom>
            <a:solidFill>
              <a:schemeClr val="accent4">
                <a:lumMod val="75000"/>
              </a:schemeClr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24" name="Ovál 23"/>
            <p:cNvSpPr/>
            <p:nvPr/>
          </p:nvSpPr>
          <p:spPr>
            <a:xfrm>
              <a:off x="1663700" y="279400"/>
              <a:ext cx="57150" cy="508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25" name="Ovál 24"/>
            <p:cNvSpPr/>
            <p:nvPr/>
          </p:nvSpPr>
          <p:spPr>
            <a:xfrm>
              <a:off x="2012950" y="666750"/>
              <a:ext cx="57150" cy="508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26" name="Ovál 25"/>
            <p:cNvSpPr/>
            <p:nvPr/>
          </p:nvSpPr>
          <p:spPr>
            <a:xfrm>
              <a:off x="2032000" y="1612900"/>
              <a:ext cx="57150" cy="508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27" name="Ovál 26"/>
            <p:cNvSpPr/>
            <p:nvPr/>
          </p:nvSpPr>
          <p:spPr>
            <a:xfrm>
              <a:off x="1631950" y="1949450"/>
              <a:ext cx="57150" cy="508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28" name="Ovál 27"/>
            <p:cNvSpPr/>
            <p:nvPr/>
          </p:nvSpPr>
          <p:spPr>
            <a:xfrm>
              <a:off x="641350" y="1949450"/>
              <a:ext cx="57150" cy="508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29" name="Ovál 28"/>
            <p:cNvSpPr/>
            <p:nvPr/>
          </p:nvSpPr>
          <p:spPr>
            <a:xfrm>
              <a:off x="254000" y="1581150"/>
              <a:ext cx="57150" cy="508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30" name="Ovál 29"/>
            <p:cNvSpPr/>
            <p:nvPr/>
          </p:nvSpPr>
          <p:spPr>
            <a:xfrm>
              <a:off x="234950" y="704850"/>
              <a:ext cx="57150" cy="508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31" name="Ovál 30"/>
            <p:cNvSpPr/>
            <p:nvPr/>
          </p:nvSpPr>
          <p:spPr>
            <a:xfrm>
              <a:off x="622300" y="279400"/>
              <a:ext cx="57150" cy="508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32" name="Textové pole 36"/>
            <p:cNvSpPr txBox="1"/>
            <p:nvPr/>
          </p:nvSpPr>
          <p:spPr>
            <a:xfrm>
              <a:off x="977900" y="0"/>
              <a:ext cx="361950" cy="330200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 w="6350">
              <a:noFill/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12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sp>
          <p:nvSpPr>
            <p:cNvPr id="33" name="Textové pole 37"/>
            <p:cNvSpPr txBox="1"/>
            <p:nvPr/>
          </p:nvSpPr>
          <p:spPr>
            <a:xfrm>
              <a:off x="12700" y="1009650"/>
              <a:ext cx="361950" cy="330200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 w="6350">
              <a:noFill/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9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sp>
          <p:nvSpPr>
            <p:cNvPr id="34" name="Textové pole 38"/>
            <p:cNvSpPr txBox="1"/>
            <p:nvPr/>
          </p:nvSpPr>
          <p:spPr>
            <a:xfrm>
              <a:off x="1955800" y="971550"/>
              <a:ext cx="361950" cy="330200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 w="6350">
              <a:noFill/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3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  <p:sp>
          <p:nvSpPr>
            <p:cNvPr id="35" name="Textové pole 39"/>
            <p:cNvSpPr txBox="1"/>
            <p:nvPr/>
          </p:nvSpPr>
          <p:spPr>
            <a:xfrm>
              <a:off x="984250" y="1949450"/>
              <a:ext cx="361950" cy="330200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 w="6350">
              <a:noFill/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200" b="1">
                  <a:effectLst/>
                  <a:ea typeface="Calibri"/>
                  <a:cs typeface="Times New Roman"/>
                </a:rPr>
                <a:t>6</a:t>
              </a:r>
              <a:endParaRPr lang="cs-CZ" sz="1100">
                <a:effectLst/>
                <a:ea typeface="Calibri"/>
                <a:cs typeface="Times New Roman"/>
              </a:endParaRPr>
            </a:p>
          </p:txBody>
        </p:sp>
      </p:grpSp>
      <p:sp>
        <p:nvSpPr>
          <p:cNvPr id="5" name="Obdélník 4"/>
          <p:cNvSpPr/>
          <p:nvPr/>
        </p:nvSpPr>
        <p:spPr>
          <a:xfrm>
            <a:off x="971600" y="4437112"/>
            <a:ext cx="1584176" cy="576064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15 : 20</a:t>
            </a:r>
            <a:endParaRPr lang="cs-CZ" sz="2400" dirty="0"/>
          </a:p>
        </p:txBody>
      </p:sp>
      <p:sp>
        <p:nvSpPr>
          <p:cNvPr id="52" name="Obdélník 51"/>
          <p:cNvSpPr/>
          <p:nvPr/>
        </p:nvSpPr>
        <p:spPr>
          <a:xfrm>
            <a:off x="3960887" y="4451711"/>
            <a:ext cx="1584176" cy="576064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 : 45</a:t>
            </a:r>
            <a:endParaRPr lang="cs-CZ" sz="2400" dirty="0"/>
          </a:p>
        </p:txBody>
      </p:sp>
      <p:sp>
        <p:nvSpPr>
          <p:cNvPr id="68" name="Obdélník 67"/>
          <p:cNvSpPr/>
          <p:nvPr/>
        </p:nvSpPr>
        <p:spPr>
          <a:xfrm>
            <a:off x="6934561" y="4437112"/>
            <a:ext cx="1584176" cy="576064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20 : 00</a:t>
            </a:r>
            <a:endParaRPr lang="cs-CZ" sz="2400" dirty="0"/>
          </a:p>
        </p:txBody>
      </p:sp>
      <p:cxnSp>
        <p:nvCxnSpPr>
          <p:cNvPr id="69" name="Přímá spojnice se šipkou 68"/>
          <p:cNvCxnSpPr/>
          <p:nvPr/>
        </p:nvCxnSpPr>
        <p:spPr>
          <a:xfrm flipH="1">
            <a:off x="1187624" y="2324100"/>
            <a:ext cx="576064" cy="3128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se šipkou 71"/>
          <p:cNvCxnSpPr/>
          <p:nvPr/>
        </p:nvCxnSpPr>
        <p:spPr>
          <a:xfrm flipV="1">
            <a:off x="1763688" y="1460500"/>
            <a:ext cx="0" cy="8636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se šipkou 74"/>
          <p:cNvCxnSpPr>
            <a:stCxn id="8" idx="1"/>
          </p:cNvCxnSpPr>
          <p:nvPr/>
        </p:nvCxnSpPr>
        <p:spPr>
          <a:xfrm>
            <a:off x="4739119" y="2306139"/>
            <a:ext cx="575831" cy="33077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se šipkou 77"/>
          <p:cNvCxnSpPr>
            <a:stCxn id="8" idx="2"/>
          </p:cNvCxnSpPr>
          <p:nvPr/>
        </p:nvCxnSpPr>
        <p:spPr>
          <a:xfrm flipH="1">
            <a:off x="3848100" y="2324100"/>
            <a:ext cx="882650" cy="95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nice se šipkou 80"/>
          <p:cNvCxnSpPr>
            <a:stCxn id="23" idx="0"/>
          </p:cNvCxnSpPr>
          <p:nvPr/>
        </p:nvCxnSpPr>
        <p:spPr>
          <a:xfrm>
            <a:off x="7594812" y="2333625"/>
            <a:ext cx="790575" cy="4794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se šipkou 83"/>
          <p:cNvCxnSpPr/>
          <p:nvPr/>
        </p:nvCxnSpPr>
        <p:spPr>
          <a:xfrm>
            <a:off x="7594812" y="2298700"/>
            <a:ext cx="555625" cy="603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39782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/>
              <a:t>2. Zakresli čas na hodinách:</a:t>
            </a:r>
            <a:endParaRPr lang="cs-CZ" sz="2400" b="1" dirty="0"/>
          </a:p>
        </p:txBody>
      </p:sp>
      <p:pic>
        <p:nvPicPr>
          <p:cNvPr id="3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412776"/>
            <a:ext cx="2343477" cy="2305372"/>
          </a:xfrm>
          <a:prstGeom prst="rect">
            <a:avLst/>
          </a:prstGeom>
          <a:solidFill>
            <a:srgbClr val="FFFF00"/>
          </a:solidFill>
          <a:ln>
            <a:noFill/>
          </a:ln>
          <a:effectLst/>
        </p:spPr>
      </p:pic>
      <p:pic>
        <p:nvPicPr>
          <p:cNvPr id="3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422973"/>
            <a:ext cx="2343477" cy="2305372"/>
          </a:xfrm>
          <a:prstGeom prst="rect">
            <a:avLst/>
          </a:prstGeom>
          <a:solidFill>
            <a:srgbClr val="FFFF00"/>
          </a:solidFill>
          <a:ln>
            <a:noFill/>
          </a:ln>
          <a:effectLst/>
        </p:spPr>
      </p:pic>
      <p:pic>
        <p:nvPicPr>
          <p:cNvPr id="4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422973"/>
            <a:ext cx="2343477" cy="2305372"/>
          </a:xfrm>
          <a:prstGeom prst="rect">
            <a:avLst/>
          </a:prstGeom>
          <a:solidFill>
            <a:srgbClr val="FFFF00"/>
          </a:solidFill>
          <a:ln>
            <a:noFill/>
          </a:ln>
          <a:effectLst/>
        </p:spPr>
      </p:pic>
      <p:sp>
        <p:nvSpPr>
          <p:cNvPr id="2049" name="Zástupný symbol pro obsah 2048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 </a:t>
            </a:r>
            <a:endParaRPr lang="cs-CZ" dirty="0"/>
          </a:p>
        </p:txBody>
      </p:sp>
      <p:sp>
        <p:nvSpPr>
          <p:cNvPr id="2051" name="TextovéPole 2050"/>
          <p:cNvSpPr txBox="1"/>
          <p:nvPr/>
        </p:nvSpPr>
        <p:spPr>
          <a:xfrm>
            <a:off x="539552" y="4437112"/>
            <a:ext cx="23434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jedenáct hodin </a:t>
            </a:r>
            <a:r>
              <a:rPr lang="cs-CZ" dirty="0" smtClean="0"/>
              <a:t>                     a  </a:t>
            </a:r>
            <a:r>
              <a:rPr lang="cs-CZ" dirty="0" smtClean="0"/>
              <a:t>dvacet pět minut</a:t>
            </a:r>
            <a:endParaRPr lang="cs-CZ" dirty="0"/>
          </a:p>
        </p:txBody>
      </p:sp>
      <p:sp>
        <p:nvSpPr>
          <p:cNvPr id="2052" name="TextovéPole 2051"/>
          <p:cNvSpPr txBox="1"/>
          <p:nvPr/>
        </p:nvSpPr>
        <p:spPr>
          <a:xfrm>
            <a:off x="4663618" y="112474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2053" name="TextovéPole 2052"/>
          <p:cNvSpPr txBox="1"/>
          <p:nvPr/>
        </p:nvSpPr>
        <p:spPr>
          <a:xfrm>
            <a:off x="3525505" y="4571836"/>
            <a:ext cx="23098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čtyři hodiny a čtyřicet minut</a:t>
            </a:r>
            <a:endParaRPr lang="cs-CZ" dirty="0"/>
          </a:p>
        </p:txBody>
      </p:sp>
      <p:sp>
        <p:nvSpPr>
          <p:cNvPr id="2054" name="TextovéPole 2053"/>
          <p:cNvSpPr txBox="1"/>
          <p:nvPr/>
        </p:nvSpPr>
        <p:spPr>
          <a:xfrm>
            <a:off x="6370596" y="4571836"/>
            <a:ext cx="23421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devět hodin a třicet pět  minut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08120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425887"/>
            <a:ext cx="2343477" cy="2305372"/>
          </a:xfrm>
          <a:prstGeom prst="rect">
            <a:avLst/>
          </a:prstGeom>
          <a:solidFill>
            <a:srgbClr val="FFFF00"/>
          </a:solidFill>
          <a:ln>
            <a:noFill/>
          </a:ln>
          <a:effectLst/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412776"/>
            <a:ext cx="2343477" cy="2305372"/>
          </a:xfrm>
          <a:prstGeom prst="rect">
            <a:avLst/>
          </a:prstGeom>
          <a:solidFill>
            <a:srgbClr val="FFFF00"/>
          </a:solidFill>
          <a:ln>
            <a:noFill/>
          </a:ln>
          <a:effectLst/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425887"/>
            <a:ext cx="2343477" cy="2305372"/>
          </a:xfrm>
          <a:prstGeom prst="rect">
            <a:avLst/>
          </a:prstGeom>
          <a:solidFill>
            <a:srgbClr val="FFFF00"/>
          </a:solidFill>
          <a:ln>
            <a:noFill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539552" y="4581128"/>
            <a:ext cx="23434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sedm hodin a padesát pět minut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75856" y="4604064"/>
            <a:ext cx="23434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dvě hodiny a deset minut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84168" y="4581127"/>
            <a:ext cx="23042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čtyři hodiny a patnáct minut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8155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/>
              <a:t>3. Zapiš čas v digitální podobě:</a:t>
            </a:r>
            <a:endParaRPr lang="cs-CZ" sz="2400" b="1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412776"/>
            <a:ext cx="2343477" cy="2305372"/>
          </a:xfrm>
          <a:prstGeom prst="rect">
            <a:avLst/>
          </a:prstGeom>
          <a:solidFill>
            <a:srgbClr val="00B0F0"/>
          </a:solidFill>
          <a:ln>
            <a:noFill/>
          </a:ln>
          <a:effectLst/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0799" y="1412776"/>
            <a:ext cx="2343477" cy="2305372"/>
          </a:xfrm>
          <a:prstGeom prst="rect">
            <a:avLst/>
          </a:prstGeom>
          <a:solidFill>
            <a:srgbClr val="00B0F0"/>
          </a:solidFill>
          <a:ln>
            <a:noFill/>
          </a:ln>
          <a:effectLst/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412776"/>
            <a:ext cx="2343477" cy="2305372"/>
          </a:xfrm>
          <a:prstGeom prst="rect">
            <a:avLst/>
          </a:prstGeom>
          <a:solidFill>
            <a:srgbClr val="00B0F0"/>
          </a:solidFill>
          <a:ln>
            <a:noFill/>
          </a:ln>
          <a:effectLst/>
        </p:spPr>
      </p:pic>
      <p:sp>
        <p:nvSpPr>
          <p:cNvPr id="7" name="Obdélník 6"/>
          <p:cNvSpPr/>
          <p:nvPr/>
        </p:nvSpPr>
        <p:spPr>
          <a:xfrm>
            <a:off x="547517" y="4329100"/>
            <a:ext cx="2343477" cy="64807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47517" y="5301208"/>
            <a:ext cx="2343477" cy="64807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552564" y="5318453"/>
            <a:ext cx="2343477" cy="64807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563888" y="4329100"/>
            <a:ext cx="2343477" cy="64807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444207" y="5332307"/>
            <a:ext cx="2343477" cy="64807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444208" y="4329100"/>
            <a:ext cx="2343477" cy="64807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cxnSp>
        <p:nvCxnSpPr>
          <p:cNvPr id="15" name="Přímá spojnice se šipkou 14"/>
          <p:cNvCxnSpPr/>
          <p:nvPr/>
        </p:nvCxnSpPr>
        <p:spPr>
          <a:xfrm>
            <a:off x="1712537" y="2565462"/>
            <a:ext cx="457200" cy="79153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 flipV="1">
            <a:off x="1475656" y="1988840"/>
            <a:ext cx="243599" cy="57662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4724302" y="2565462"/>
            <a:ext cx="11324" cy="9144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>
            <a:off x="4355976" y="2565462"/>
            <a:ext cx="368326" cy="39576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 flipV="1">
            <a:off x="6660232" y="2132856"/>
            <a:ext cx="955713" cy="43260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V="1">
            <a:off x="7615945" y="2277151"/>
            <a:ext cx="457200" cy="28831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02366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980728"/>
            <a:ext cx="2343477" cy="2305372"/>
          </a:xfrm>
          <a:prstGeom prst="rect">
            <a:avLst/>
          </a:prstGeom>
          <a:solidFill>
            <a:srgbClr val="00B0F0"/>
          </a:solidFill>
          <a:ln>
            <a:noFill/>
          </a:ln>
          <a:effectLst/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1" y="980728"/>
            <a:ext cx="2343477" cy="2305372"/>
          </a:xfrm>
          <a:prstGeom prst="rect">
            <a:avLst/>
          </a:prstGeom>
          <a:solidFill>
            <a:srgbClr val="00B0F0"/>
          </a:solidFill>
          <a:ln>
            <a:noFill/>
          </a:ln>
          <a:effectLst/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06657" y="980728"/>
            <a:ext cx="2343477" cy="2305372"/>
          </a:xfrm>
          <a:prstGeom prst="rect">
            <a:avLst/>
          </a:prstGeom>
          <a:solidFill>
            <a:srgbClr val="00B0F0"/>
          </a:solidFill>
          <a:ln>
            <a:noFill/>
          </a:ln>
          <a:effectLst/>
        </p:spPr>
      </p:pic>
      <p:sp>
        <p:nvSpPr>
          <p:cNvPr id="7" name="Obdélník 6"/>
          <p:cNvSpPr/>
          <p:nvPr/>
        </p:nvSpPr>
        <p:spPr>
          <a:xfrm>
            <a:off x="539551" y="4292058"/>
            <a:ext cx="2343477" cy="57606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1" y="5260388"/>
            <a:ext cx="2343477" cy="57606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307548" y="5236756"/>
            <a:ext cx="2343477" cy="57606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306657" y="4293096"/>
            <a:ext cx="2343477" cy="57606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013470" y="5219600"/>
            <a:ext cx="2343477" cy="57606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012160" y="4292058"/>
            <a:ext cx="2343477" cy="57606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14" name="Přímá spojnice se šipkou 13"/>
          <p:cNvCxnSpPr/>
          <p:nvPr/>
        </p:nvCxnSpPr>
        <p:spPr>
          <a:xfrm flipH="1">
            <a:off x="1259632" y="2133414"/>
            <a:ext cx="451657" cy="2154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1711289" y="2133414"/>
            <a:ext cx="916495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4478395" y="1340768"/>
            <a:ext cx="457200" cy="79264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V="1">
            <a:off x="4478395" y="1484784"/>
            <a:ext cx="93605" cy="64863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7183898" y="1196752"/>
            <a:ext cx="1310" cy="93666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7183898" y="2133414"/>
            <a:ext cx="1310" cy="57550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34085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332656"/>
            <a:ext cx="8712968" cy="62646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b="1" dirty="0" smtClean="0"/>
              <a:t>Řešení:</a:t>
            </a:r>
          </a:p>
          <a:p>
            <a:pPr marL="0" indent="0">
              <a:buNone/>
            </a:pPr>
            <a:r>
              <a:rPr lang="cs-CZ" sz="1800" dirty="0" smtClean="0"/>
              <a:t>1. 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2. 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>
              <a:buAutoNum type="arabicPeriod" startAt="3"/>
            </a:pPr>
            <a:r>
              <a:rPr lang="cs-CZ" sz="1800" dirty="0" smtClean="0"/>
              <a:t>11 : 25   -   23 : 25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7 : 30  -   19 : 30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1 : 50  -   13 : 50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8 : 15  -   20 : 15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12 : 05  -   00 : 05 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6 : 00  -  18 : 00 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808158"/>
            <a:ext cx="1171739" cy="1152686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12088" y="808598"/>
            <a:ext cx="1171739" cy="1152686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93162" y="808158"/>
            <a:ext cx="1171739" cy="1152686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808158"/>
            <a:ext cx="1171739" cy="1152686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808158"/>
            <a:ext cx="1171739" cy="1152686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24328" y="808158"/>
            <a:ext cx="1171739" cy="1152686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</p:pic>
      <p:sp>
        <p:nvSpPr>
          <p:cNvPr id="11" name="Obdélník 10"/>
          <p:cNvSpPr/>
          <p:nvPr/>
        </p:nvSpPr>
        <p:spPr>
          <a:xfrm>
            <a:off x="956253" y="2111896"/>
            <a:ext cx="914400" cy="45720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 : 15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221815" y="2111896"/>
            <a:ext cx="914400" cy="45720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 : 30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3521831" y="2111896"/>
            <a:ext cx="914400" cy="45720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 : 55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4844685" y="2111896"/>
            <a:ext cx="914400" cy="45720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 : 00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6212837" y="2111896"/>
            <a:ext cx="914400" cy="45720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 : 45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7652997" y="2111896"/>
            <a:ext cx="914400" cy="45720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 : 20</a:t>
            </a:r>
            <a:endParaRPr lang="cs-CZ" dirty="0"/>
          </a:p>
        </p:txBody>
      </p:sp>
      <p:cxnSp>
        <p:nvCxnSpPr>
          <p:cNvPr id="18" name="Přímá spojnice se šipkou 17"/>
          <p:cNvCxnSpPr/>
          <p:nvPr/>
        </p:nvCxnSpPr>
        <p:spPr>
          <a:xfrm>
            <a:off x="1372179" y="1345505"/>
            <a:ext cx="585870" cy="2536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1413453" y="1370866"/>
            <a:ext cx="134211" cy="25793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>
            <a:endCxn id="5" idx="2"/>
          </p:cNvCxnSpPr>
          <p:nvPr/>
        </p:nvCxnSpPr>
        <p:spPr>
          <a:xfrm>
            <a:off x="2697957" y="1384941"/>
            <a:ext cx="1" cy="57634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2697958" y="1384941"/>
            <a:ext cx="72925" cy="24385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H="1" flipV="1">
            <a:off x="3707904" y="980728"/>
            <a:ext cx="271127" cy="3901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>
            <a:off x="3979031" y="1384941"/>
            <a:ext cx="0" cy="28817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 flipH="1">
            <a:off x="5004048" y="1384941"/>
            <a:ext cx="297837" cy="14408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>
            <a:endCxn id="8" idx="0"/>
          </p:cNvCxnSpPr>
          <p:nvPr/>
        </p:nvCxnSpPr>
        <p:spPr>
          <a:xfrm flipV="1">
            <a:off x="5301885" y="808158"/>
            <a:ext cx="1" cy="57678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/>
          <p:nvPr/>
        </p:nvCxnSpPr>
        <p:spPr>
          <a:xfrm flipH="1" flipV="1">
            <a:off x="6212837" y="1370866"/>
            <a:ext cx="457200" cy="140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se šipkou 42"/>
          <p:cNvCxnSpPr/>
          <p:nvPr/>
        </p:nvCxnSpPr>
        <p:spPr>
          <a:xfrm>
            <a:off x="6670037" y="1384941"/>
            <a:ext cx="350235" cy="14408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se šipkou 45"/>
          <p:cNvCxnSpPr/>
          <p:nvPr/>
        </p:nvCxnSpPr>
        <p:spPr>
          <a:xfrm>
            <a:off x="8110197" y="1384941"/>
            <a:ext cx="457200" cy="24385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se šipkou 47"/>
          <p:cNvCxnSpPr/>
          <p:nvPr/>
        </p:nvCxnSpPr>
        <p:spPr>
          <a:xfrm>
            <a:off x="8110197" y="1384941"/>
            <a:ext cx="350235" cy="7204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2924944"/>
            <a:ext cx="1171739" cy="1152686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</p:pic>
      <p:pic>
        <p:nvPicPr>
          <p:cNvPr id="5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93145" y="2924944"/>
            <a:ext cx="1171739" cy="1152686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</p:pic>
      <p:pic>
        <p:nvPicPr>
          <p:cNvPr id="5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69033" y="2924944"/>
            <a:ext cx="1171739" cy="1152686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</p:pic>
      <p:pic>
        <p:nvPicPr>
          <p:cNvPr id="5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25465" y="2924944"/>
            <a:ext cx="1171739" cy="1152686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</p:pic>
      <p:pic>
        <p:nvPicPr>
          <p:cNvPr id="5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73296" y="2924944"/>
            <a:ext cx="1171739" cy="1152686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</p:pic>
      <p:pic>
        <p:nvPicPr>
          <p:cNvPr id="5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14340" y="2892865"/>
            <a:ext cx="1171739" cy="1152686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</p:pic>
      <p:cxnSp>
        <p:nvCxnSpPr>
          <p:cNvPr id="59" name="Přímá spojnice se šipkou 58"/>
          <p:cNvCxnSpPr/>
          <p:nvPr/>
        </p:nvCxnSpPr>
        <p:spPr>
          <a:xfrm>
            <a:off x="1413453" y="3501287"/>
            <a:ext cx="251661" cy="35976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se šipkou 61"/>
          <p:cNvCxnSpPr/>
          <p:nvPr/>
        </p:nvCxnSpPr>
        <p:spPr>
          <a:xfrm flipH="1" flipV="1">
            <a:off x="1259632" y="3140968"/>
            <a:ext cx="153821" cy="3282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se šipkou 64"/>
          <p:cNvCxnSpPr/>
          <p:nvPr/>
        </p:nvCxnSpPr>
        <p:spPr>
          <a:xfrm flipH="1">
            <a:off x="2221815" y="3501287"/>
            <a:ext cx="457199" cy="1798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se šipkou 67"/>
          <p:cNvCxnSpPr/>
          <p:nvPr/>
        </p:nvCxnSpPr>
        <p:spPr>
          <a:xfrm>
            <a:off x="2679014" y="3501287"/>
            <a:ext cx="236802" cy="1798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se šipkou 69"/>
          <p:cNvCxnSpPr/>
          <p:nvPr/>
        </p:nvCxnSpPr>
        <p:spPr>
          <a:xfrm flipH="1">
            <a:off x="3707904" y="3501287"/>
            <a:ext cx="246998" cy="35976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se šipkou 72"/>
          <p:cNvCxnSpPr/>
          <p:nvPr/>
        </p:nvCxnSpPr>
        <p:spPr>
          <a:xfrm flipH="1" flipV="1">
            <a:off x="3707904" y="3469208"/>
            <a:ext cx="247000" cy="3208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se šipkou 75"/>
          <p:cNvCxnSpPr/>
          <p:nvPr/>
        </p:nvCxnSpPr>
        <p:spPr>
          <a:xfrm flipH="1" flipV="1">
            <a:off x="5004048" y="3068960"/>
            <a:ext cx="297837" cy="43232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se šipkou 78"/>
          <p:cNvCxnSpPr/>
          <p:nvPr/>
        </p:nvCxnSpPr>
        <p:spPr>
          <a:xfrm flipH="1">
            <a:off x="5004048" y="3501287"/>
            <a:ext cx="297838" cy="1798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se šipkou 83"/>
          <p:cNvCxnSpPr/>
          <p:nvPr/>
        </p:nvCxnSpPr>
        <p:spPr>
          <a:xfrm flipV="1">
            <a:off x="6759165" y="3285123"/>
            <a:ext cx="457200" cy="2001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nice se šipkou 86"/>
          <p:cNvCxnSpPr/>
          <p:nvPr/>
        </p:nvCxnSpPr>
        <p:spPr>
          <a:xfrm flipV="1">
            <a:off x="6759165" y="3385185"/>
            <a:ext cx="368072" cy="11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nice se šipkou 88"/>
          <p:cNvCxnSpPr>
            <a:endCxn id="57" idx="3"/>
          </p:cNvCxnSpPr>
          <p:nvPr/>
        </p:nvCxnSpPr>
        <p:spPr>
          <a:xfrm>
            <a:off x="8100209" y="3443237"/>
            <a:ext cx="585870" cy="2597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Přímá spojnice se šipkou 91"/>
          <p:cNvCxnSpPr/>
          <p:nvPr/>
        </p:nvCxnSpPr>
        <p:spPr>
          <a:xfrm>
            <a:off x="8100209" y="3469208"/>
            <a:ext cx="292935" cy="21195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35682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720</TotalTime>
  <Words>230</Words>
  <Application>Microsoft Office PowerPoint</Application>
  <PresentationFormat>Předvádění na obrazovce (4:3)</PresentationFormat>
  <Paragraphs>75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Určování času na hodinách</vt:lpstr>
      <vt:lpstr>Snímek 3</vt:lpstr>
      <vt:lpstr>2. Zakresli čas na hodinách:</vt:lpstr>
      <vt:lpstr>Snímek 5</vt:lpstr>
      <vt:lpstr>3. Zapiš čas v digitální podobě:</vt:lpstr>
      <vt:lpstr>Snímek 7</vt:lpstr>
      <vt:lpstr>Snímek 8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08D4</dc:creator>
  <cp:lastModifiedBy>Dum</cp:lastModifiedBy>
  <cp:revision>78</cp:revision>
  <dcterms:created xsi:type="dcterms:W3CDTF">2011-06-19T09:19:17Z</dcterms:created>
  <dcterms:modified xsi:type="dcterms:W3CDTF">2013-01-11T10:13:36Z</dcterms:modified>
</cp:coreProperties>
</file>