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VY_32_INOVACE_04_Matematika_9. a 10.ročník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15_Slovní úlohy s určováním času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Žáci po přečtení úlohy zakreslí zadání </a:t>
            </a:r>
            <a:r>
              <a:rPr lang="cs-CZ" sz="2000" dirty="0" smtClean="0">
                <a:solidFill>
                  <a:schemeClr val="tx1"/>
                </a:solidFill>
              </a:rPr>
              <a:t>                             do </a:t>
            </a:r>
            <a:r>
              <a:rPr lang="cs-CZ" sz="2000" dirty="0" smtClean="0">
                <a:solidFill>
                  <a:schemeClr val="tx1"/>
                </a:solidFill>
              </a:rPr>
              <a:t>připravených schémat, vypočítají výsledný čas. Pracují  </a:t>
            </a:r>
            <a:r>
              <a:rPr lang="cs-CZ" sz="2000" dirty="0" smtClean="0">
                <a:solidFill>
                  <a:schemeClr val="tx1"/>
                </a:solidFill>
              </a:rPr>
              <a:t>               s </a:t>
            </a:r>
            <a:r>
              <a:rPr lang="cs-CZ" sz="2000" dirty="0" smtClean="0">
                <a:solidFill>
                  <a:schemeClr val="tx1"/>
                </a:solidFill>
              </a:rPr>
              <a:t>digitálním časem i ručičkovými hodinami , materiál </a:t>
            </a:r>
            <a:r>
              <a:rPr lang="cs-CZ" sz="2000" dirty="0" smtClean="0">
                <a:solidFill>
                  <a:schemeClr val="tx1"/>
                </a:solidFill>
              </a:rPr>
              <a:t>slouží                          </a:t>
            </a:r>
            <a:r>
              <a:rPr lang="cs-CZ" sz="2000" dirty="0" smtClean="0">
                <a:solidFill>
                  <a:schemeClr val="tx1"/>
                </a:solidFill>
              </a:rPr>
              <a:t>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1. Brambory se začaly vařit v 11 hodin. Uvařené byly v 11 </a:t>
            </a:r>
            <a:r>
              <a:rPr lang="cs-CZ" sz="2400" b="1" dirty="0" smtClean="0"/>
              <a:t>hodin</a:t>
            </a:r>
            <a:br>
              <a:rPr lang="cs-CZ" sz="2400" b="1" dirty="0" smtClean="0"/>
            </a:br>
            <a:r>
              <a:rPr lang="cs-CZ" sz="2400" b="1" dirty="0" smtClean="0"/>
              <a:t>   </a:t>
            </a:r>
            <a:r>
              <a:rPr lang="cs-CZ" sz="2400" b="1" dirty="0" smtClean="0"/>
              <a:t> </a:t>
            </a:r>
            <a:r>
              <a:rPr lang="cs-CZ" sz="2400" b="1" dirty="0" smtClean="0"/>
              <a:t>a 20 </a:t>
            </a:r>
            <a:r>
              <a:rPr lang="cs-CZ" sz="2400" b="1" dirty="0" smtClean="0"/>
              <a:t>minut</a:t>
            </a:r>
            <a:r>
              <a:rPr lang="cs-CZ" sz="2400" b="1" dirty="0" smtClean="0"/>
              <a:t>. Jak dlouho se brambory vařily?</a:t>
            </a:r>
            <a:br>
              <a:rPr lang="cs-CZ" sz="2400" b="1" dirty="0" smtClean="0"/>
            </a:br>
            <a:r>
              <a:rPr lang="cs-CZ" sz="2400" b="1" dirty="0" smtClean="0"/>
              <a:t>     Úlohu zakresli a čas zapiš do rámečku.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1484685" y="1714500"/>
            <a:ext cx="2317750" cy="2279650"/>
            <a:chOff x="0" y="0"/>
            <a:chExt cx="2317750" cy="2279650"/>
          </a:xfrm>
          <a:solidFill>
            <a:srgbClr val="FFFF00"/>
          </a:solidFill>
        </p:grpSpPr>
        <p:sp>
          <p:nvSpPr>
            <p:cNvPr id="5" name="Ovál 4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5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6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7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8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231656" y="1736725"/>
            <a:ext cx="2317750" cy="2279650"/>
            <a:chOff x="0" y="0"/>
            <a:chExt cx="2317750" cy="2279650"/>
          </a:xfrm>
          <a:solidFill>
            <a:srgbClr val="FFFF00"/>
          </a:solidFill>
        </p:grpSpPr>
        <p:sp>
          <p:nvSpPr>
            <p:cNvPr id="20" name="Ovál 19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0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1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2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3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sp>
        <p:nvSpPr>
          <p:cNvPr id="34" name="Obdélník 33"/>
          <p:cNvSpPr/>
          <p:nvPr/>
        </p:nvSpPr>
        <p:spPr>
          <a:xfrm>
            <a:off x="1764085" y="4376611"/>
            <a:ext cx="1714500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35" name="Obdélník 34"/>
          <p:cNvSpPr/>
          <p:nvPr/>
        </p:nvSpPr>
        <p:spPr>
          <a:xfrm>
            <a:off x="5511056" y="4376611"/>
            <a:ext cx="1714500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27584" y="573325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Brambory se vařily  _____________  minut.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99504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2. Zakresli v kolik hodin vstáváš, odjíždíš do školy, </a:t>
            </a:r>
            <a:r>
              <a:rPr lang="cs-CZ" sz="2400" b="1" dirty="0" smtClean="0"/>
              <a:t>obědváš</a:t>
            </a:r>
            <a:br>
              <a:rPr lang="cs-CZ" sz="2400" b="1" dirty="0" smtClean="0"/>
            </a:br>
            <a:r>
              <a:rPr lang="cs-CZ" sz="2400" b="1" dirty="0" smtClean="0"/>
              <a:t> </a:t>
            </a:r>
            <a:r>
              <a:rPr lang="cs-CZ" sz="2400" b="1" dirty="0" smtClean="0"/>
              <a:t>   a </a:t>
            </a:r>
            <a:r>
              <a:rPr lang="cs-CZ" sz="2400" b="1" dirty="0" smtClean="0"/>
              <a:t>chodíš </a:t>
            </a:r>
            <a:r>
              <a:rPr lang="cs-CZ" sz="2400" b="1" dirty="0" smtClean="0"/>
              <a:t>spát. Do rámečku zapiš čas v digitální podobě.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641031" y="1500448"/>
            <a:ext cx="1955800" cy="1949450"/>
            <a:chOff x="0" y="0"/>
            <a:chExt cx="2317750" cy="2279650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5" name="Ovál 4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5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6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7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8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70502" y="4293096"/>
            <a:ext cx="1955800" cy="1949450"/>
            <a:chOff x="0" y="0"/>
            <a:chExt cx="2317750" cy="2279650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20" name="Ovál 19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0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1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2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3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964607" y="1530314"/>
            <a:ext cx="1955800" cy="1949450"/>
            <a:chOff x="0" y="0"/>
            <a:chExt cx="2317750" cy="2279650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35" name="Ovál 34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5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46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47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48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 dirty="0">
                  <a:effectLst/>
                  <a:ea typeface="Calibri"/>
                  <a:cs typeface="Times New Roman"/>
                </a:rPr>
                <a:t>6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4953890" y="4274090"/>
            <a:ext cx="1955800" cy="1949450"/>
            <a:chOff x="0" y="0"/>
            <a:chExt cx="2317750" cy="2279650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65" name="Ovál 64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7" name="Ovál 66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9" name="Ovál 68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0" name="Ovál 69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5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76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77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78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 dirty="0">
                  <a:effectLst/>
                  <a:ea typeface="Calibri"/>
                  <a:cs typeface="Times New Roman"/>
                </a:rPr>
                <a:t>6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sp>
        <p:nvSpPr>
          <p:cNvPr id="79" name="Obdélník 78"/>
          <p:cNvSpPr/>
          <p:nvPr/>
        </p:nvSpPr>
        <p:spPr>
          <a:xfrm>
            <a:off x="2813720" y="2215422"/>
            <a:ext cx="1562472" cy="65434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0" name="Obdélník 79"/>
          <p:cNvSpPr/>
          <p:nvPr/>
        </p:nvSpPr>
        <p:spPr>
          <a:xfrm>
            <a:off x="2811252" y="4917572"/>
            <a:ext cx="1562472" cy="65434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1" name="Obdélník 80"/>
          <p:cNvSpPr/>
          <p:nvPr/>
        </p:nvSpPr>
        <p:spPr>
          <a:xfrm>
            <a:off x="7018160" y="4917572"/>
            <a:ext cx="1562472" cy="65434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2" name="Obdélník 81"/>
          <p:cNvSpPr/>
          <p:nvPr/>
        </p:nvSpPr>
        <p:spPr>
          <a:xfrm>
            <a:off x="7092280" y="2175153"/>
            <a:ext cx="1562472" cy="65434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0439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3. Autobus vyjel ze zastávky v 7 hodin a 25 minut. Cesta do další zastávky trvala 30 minut. V kolik hodin přijel autobus na další zastávku?</a:t>
            </a:r>
            <a:endParaRPr lang="cs-CZ" sz="24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1461534" y="1692275"/>
            <a:ext cx="2317750" cy="2279650"/>
            <a:chOff x="0" y="0"/>
            <a:chExt cx="2317750" cy="2279650"/>
          </a:xfrm>
          <a:solidFill>
            <a:srgbClr val="FFFF00"/>
          </a:solidFill>
        </p:grpSpPr>
        <p:sp>
          <p:nvSpPr>
            <p:cNvPr id="6" name="Ovál 5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6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7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8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9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004048" y="1736725"/>
            <a:ext cx="2317750" cy="2279650"/>
            <a:chOff x="0" y="0"/>
            <a:chExt cx="2317750" cy="2279650"/>
          </a:xfrm>
          <a:solidFill>
            <a:srgbClr val="FFFF00"/>
          </a:solidFill>
        </p:grpSpPr>
        <p:sp>
          <p:nvSpPr>
            <p:cNvPr id="21" name="Ovál 20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1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2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3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4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9452" y="4293096"/>
            <a:ext cx="1743607" cy="597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5198" y="4365104"/>
            <a:ext cx="1743075" cy="5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611560" y="5877272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Autobus přijel na další zastávku v  __________ hodin.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7153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4. Martin odchází do školy v 7 hodin a 5 minut a je ve škole </a:t>
            </a:r>
            <a:r>
              <a:rPr lang="cs-CZ" sz="2400" b="1" dirty="0" smtClean="0"/>
              <a:t>                v </a:t>
            </a:r>
            <a:r>
              <a:rPr lang="cs-CZ" sz="2400" b="1" dirty="0" smtClean="0"/>
              <a:t>půl osmé a 5 minut. Kamila odchází do školy ve čtvrt na osm </a:t>
            </a:r>
            <a:r>
              <a:rPr lang="cs-CZ" sz="2400" b="1" dirty="0" smtClean="0"/>
              <a:t>                   a </a:t>
            </a:r>
            <a:r>
              <a:rPr lang="cs-CZ" sz="2400" b="1" dirty="0" smtClean="0"/>
              <a:t>je ve škole za pět minut </a:t>
            </a:r>
            <a:r>
              <a:rPr lang="cs-CZ" sz="2400" b="1" dirty="0" err="1" smtClean="0"/>
              <a:t>třičtvrtě</a:t>
            </a:r>
            <a:r>
              <a:rPr lang="cs-CZ" sz="2400" b="1" dirty="0" smtClean="0"/>
              <a:t> na osm. Komu trvá cesta </a:t>
            </a:r>
            <a:r>
              <a:rPr lang="cs-CZ" sz="2400" b="1" dirty="0" smtClean="0"/>
              <a:t>                do </a:t>
            </a:r>
            <a:r>
              <a:rPr lang="cs-CZ" sz="2400" b="1" dirty="0" smtClean="0"/>
              <a:t>školy déle?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4196" y="2194268"/>
            <a:ext cx="8229600" cy="45471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Martin</a:t>
            </a:r>
            <a:r>
              <a:rPr lang="cs-CZ" sz="2400" dirty="0" smtClean="0"/>
              <a:t>                                              </a:t>
            </a:r>
            <a:r>
              <a:rPr lang="cs-CZ" sz="2400" u="sng" dirty="0" smtClean="0"/>
              <a:t>Kamila</a:t>
            </a:r>
            <a:endParaRPr lang="cs-CZ" sz="2400" dirty="0" smtClean="0"/>
          </a:p>
          <a:p>
            <a:pPr marL="0" indent="0">
              <a:buNone/>
            </a:pPr>
            <a:endParaRPr lang="cs-CZ" sz="2400" u="sng" dirty="0"/>
          </a:p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endParaRPr lang="cs-CZ" sz="2400" u="sng" dirty="0"/>
          </a:p>
          <a:p>
            <a:pPr marL="0" indent="0">
              <a:buNone/>
            </a:pPr>
            <a:r>
              <a:rPr lang="cs-CZ" sz="2400" dirty="0" smtClean="0"/>
              <a:t>                               Délka cesty:</a:t>
            </a:r>
            <a:r>
              <a:rPr lang="cs-CZ" sz="2400" dirty="0"/>
              <a:t> </a:t>
            </a:r>
            <a:r>
              <a:rPr lang="cs-CZ" sz="2400" dirty="0" smtClean="0"/>
              <a:t>                                   Délka cesty:</a:t>
            </a:r>
            <a:r>
              <a:rPr lang="cs-CZ" sz="2400" u="sng" dirty="0" smtClean="0"/>
              <a:t>                            </a:t>
            </a:r>
          </a:p>
          <a:p>
            <a:pPr marL="0" indent="0">
              <a:buNone/>
            </a:pPr>
            <a:endParaRPr lang="cs-CZ" sz="2400" u="sng" dirty="0"/>
          </a:p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endParaRPr lang="cs-CZ" sz="2400" u="sng" dirty="0"/>
          </a:p>
          <a:p>
            <a:pPr marL="0" indent="0">
              <a:buNone/>
            </a:pPr>
            <a:r>
              <a:rPr lang="cs-CZ" sz="2400" u="sng" dirty="0" smtClean="0"/>
              <a:t>                                 </a:t>
            </a:r>
            <a:endParaRPr lang="cs-CZ" sz="2400" u="sng" dirty="0"/>
          </a:p>
        </p:txBody>
      </p:sp>
      <p:sp>
        <p:nvSpPr>
          <p:cNvPr id="4" name="Obdélník 3"/>
          <p:cNvSpPr/>
          <p:nvPr/>
        </p:nvSpPr>
        <p:spPr>
          <a:xfrm>
            <a:off x="2559323" y="4323468"/>
            <a:ext cx="1714500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588224" y="4325346"/>
            <a:ext cx="1714500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630975" y="2712923"/>
            <a:ext cx="1821841" cy="1778398"/>
            <a:chOff x="0" y="0"/>
            <a:chExt cx="2317750" cy="2279650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7" name="Ovál 6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7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8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9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20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22277" y="4791562"/>
            <a:ext cx="1803087" cy="1810979"/>
            <a:chOff x="0" y="0"/>
            <a:chExt cx="2317750" cy="2279650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22" name="Ovál 21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2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3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4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5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501058" y="4907663"/>
            <a:ext cx="1955800" cy="1808264"/>
            <a:chOff x="0" y="0"/>
            <a:chExt cx="2317750" cy="2279650"/>
          </a:xfrm>
          <a:solidFill>
            <a:srgbClr val="FF0000"/>
          </a:solidFill>
        </p:grpSpPr>
        <p:sp>
          <p:nvSpPr>
            <p:cNvPr id="37" name="Ovál 36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7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48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49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50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543634" y="2737840"/>
            <a:ext cx="1929590" cy="1808264"/>
            <a:chOff x="0" y="0"/>
            <a:chExt cx="2317750" cy="2279650"/>
          </a:xfrm>
          <a:solidFill>
            <a:srgbClr val="FF0000"/>
          </a:solidFill>
        </p:grpSpPr>
        <p:sp>
          <p:nvSpPr>
            <p:cNvPr id="52" name="Ovál 51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2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63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64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65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7873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/>
              <a:t>Řešení:</a:t>
            </a:r>
          </a:p>
          <a:p>
            <a:pPr marL="0" indent="0">
              <a:buNone/>
            </a:pPr>
            <a:r>
              <a:rPr lang="cs-CZ" sz="1800" dirty="0" smtClean="0"/>
              <a:t>1.                                                                  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Brambory se uvařily za 20 minut.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3.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Autobus přijel na další zastávku  v 7 :55 h (za 5 minut osm hodin).</a:t>
            </a:r>
            <a:endParaRPr lang="cs-CZ" sz="18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899592" y="709909"/>
            <a:ext cx="1181100" cy="1174750"/>
            <a:chOff x="0" y="0"/>
            <a:chExt cx="2317750" cy="2279650"/>
          </a:xfrm>
          <a:solidFill>
            <a:srgbClr val="FFFF00"/>
          </a:solidFill>
        </p:grpSpPr>
        <p:sp>
          <p:nvSpPr>
            <p:cNvPr id="5" name="Ovál 4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5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6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7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8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2395134" y="689508"/>
            <a:ext cx="1181100" cy="1174750"/>
            <a:chOff x="0" y="0"/>
            <a:chExt cx="2317750" cy="2279650"/>
          </a:xfrm>
          <a:solidFill>
            <a:srgbClr val="FFFF00"/>
          </a:solidFill>
        </p:grpSpPr>
        <p:sp>
          <p:nvSpPr>
            <p:cNvPr id="35" name="Ovál 34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5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46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47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48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844691" y="3322467"/>
            <a:ext cx="1181100" cy="1174750"/>
            <a:chOff x="0" y="0"/>
            <a:chExt cx="2317750" cy="2279650"/>
          </a:xfrm>
          <a:solidFill>
            <a:srgbClr val="FFFF00"/>
          </a:solidFill>
        </p:grpSpPr>
        <p:sp>
          <p:nvSpPr>
            <p:cNvPr id="50" name="Ovál 49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0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61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62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63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2681510" y="3340464"/>
            <a:ext cx="1181100" cy="1174750"/>
            <a:chOff x="0" y="0"/>
            <a:chExt cx="2317750" cy="2279650"/>
          </a:xfrm>
          <a:solidFill>
            <a:srgbClr val="FFFF00"/>
          </a:solidFill>
        </p:grpSpPr>
        <p:sp>
          <p:nvSpPr>
            <p:cNvPr id="65" name="Ovál 64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7" name="Ovál 66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9" name="Ovál 68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0" name="Ovál 69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5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76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77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78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sp>
        <p:nvSpPr>
          <p:cNvPr id="94" name="Obdélník 93"/>
          <p:cNvSpPr/>
          <p:nvPr/>
        </p:nvSpPr>
        <p:spPr>
          <a:xfrm>
            <a:off x="1059474" y="2060848"/>
            <a:ext cx="914400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 : 00</a:t>
            </a:r>
            <a:endParaRPr lang="cs-CZ" dirty="0"/>
          </a:p>
        </p:txBody>
      </p:sp>
      <p:sp>
        <p:nvSpPr>
          <p:cNvPr id="95" name="Obdélník 94"/>
          <p:cNvSpPr/>
          <p:nvPr/>
        </p:nvSpPr>
        <p:spPr>
          <a:xfrm>
            <a:off x="2523270" y="2060848"/>
            <a:ext cx="914400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 : 20</a:t>
            </a:r>
            <a:endParaRPr lang="cs-CZ" dirty="0"/>
          </a:p>
        </p:txBody>
      </p:sp>
      <p:cxnSp>
        <p:nvCxnSpPr>
          <p:cNvPr id="97" name="Přímá spojnice se šipkou 96"/>
          <p:cNvCxnSpPr>
            <a:stCxn id="6" idx="4"/>
            <a:endCxn id="15" idx="2"/>
          </p:cNvCxnSpPr>
          <p:nvPr/>
        </p:nvCxnSpPr>
        <p:spPr>
          <a:xfrm flipH="1" flipV="1">
            <a:off x="1490142" y="880068"/>
            <a:ext cx="3236" cy="4319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se šipkou 99"/>
          <p:cNvCxnSpPr>
            <a:stCxn id="6" idx="6"/>
          </p:cNvCxnSpPr>
          <p:nvPr/>
        </p:nvCxnSpPr>
        <p:spPr>
          <a:xfrm flipH="1" flipV="1">
            <a:off x="1352641" y="1033098"/>
            <a:ext cx="155298" cy="2658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se šipkou 102"/>
          <p:cNvCxnSpPr/>
          <p:nvPr/>
        </p:nvCxnSpPr>
        <p:spPr>
          <a:xfrm>
            <a:off x="2988920" y="1275246"/>
            <a:ext cx="502941" cy="2920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se šipkou 105"/>
          <p:cNvCxnSpPr/>
          <p:nvPr/>
        </p:nvCxnSpPr>
        <p:spPr>
          <a:xfrm flipH="1" flipV="1">
            <a:off x="2893461" y="1033098"/>
            <a:ext cx="95459" cy="2421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Obdélník 106"/>
          <p:cNvSpPr/>
          <p:nvPr/>
        </p:nvSpPr>
        <p:spPr>
          <a:xfrm>
            <a:off x="940719" y="4985886"/>
            <a:ext cx="914400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: 25</a:t>
            </a:r>
            <a:endParaRPr lang="cs-CZ" dirty="0"/>
          </a:p>
        </p:txBody>
      </p:sp>
      <p:sp>
        <p:nvSpPr>
          <p:cNvPr id="108" name="Obdélník 107"/>
          <p:cNvSpPr/>
          <p:nvPr/>
        </p:nvSpPr>
        <p:spPr>
          <a:xfrm>
            <a:off x="2855987" y="4990225"/>
            <a:ext cx="914400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: 55</a:t>
            </a:r>
            <a:endParaRPr lang="cs-CZ" dirty="0"/>
          </a:p>
        </p:txBody>
      </p:sp>
      <p:cxnSp>
        <p:nvCxnSpPr>
          <p:cNvPr id="110" name="Přímá spojnice se šipkou 109"/>
          <p:cNvCxnSpPr>
            <a:stCxn id="51" idx="4"/>
          </p:cNvCxnSpPr>
          <p:nvPr/>
        </p:nvCxnSpPr>
        <p:spPr>
          <a:xfrm>
            <a:off x="1438477" y="3924567"/>
            <a:ext cx="266961" cy="4335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se šipkou 112"/>
          <p:cNvCxnSpPr>
            <a:stCxn id="51" idx="2"/>
          </p:cNvCxnSpPr>
          <p:nvPr/>
        </p:nvCxnSpPr>
        <p:spPr>
          <a:xfrm flipH="1">
            <a:off x="1245832" y="3911478"/>
            <a:ext cx="178083" cy="2257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se šipkou 114"/>
          <p:cNvCxnSpPr>
            <a:stCxn id="66" idx="5"/>
          </p:cNvCxnSpPr>
          <p:nvPr/>
        </p:nvCxnSpPr>
        <p:spPr>
          <a:xfrm flipH="1" flipV="1">
            <a:off x="3037458" y="3510623"/>
            <a:ext cx="248134" cy="42810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se šipkou 116"/>
          <p:cNvCxnSpPr>
            <a:stCxn id="66" idx="5"/>
          </p:cNvCxnSpPr>
          <p:nvPr/>
        </p:nvCxnSpPr>
        <p:spPr>
          <a:xfrm flipH="1">
            <a:off x="2941190" y="3938730"/>
            <a:ext cx="344402" cy="2165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24176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58941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4.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Cesta trvá déle Martinovi.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899592" y="567953"/>
            <a:ext cx="1181100" cy="1174750"/>
            <a:chOff x="0" y="0"/>
            <a:chExt cx="2317750" cy="2279650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" name="Ovál 4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5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6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7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8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867546" y="2210671"/>
            <a:ext cx="1181100" cy="1174750"/>
            <a:chOff x="0" y="0"/>
            <a:chExt cx="2317750" cy="2279650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20" name="Ovál 19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0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1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2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3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5113936" y="2222124"/>
            <a:ext cx="1181100" cy="1174750"/>
            <a:chOff x="0" y="0"/>
            <a:chExt cx="2317750" cy="2279650"/>
          </a:xfrm>
          <a:solidFill>
            <a:srgbClr val="FF0000"/>
          </a:solidFill>
        </p:grpSpPr>
        <p:sp>
          <p:nvSpPr>
            <p:cNvPr id="35" name="Ovál 34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5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00B0F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46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00B0F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47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00B0F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48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00B0F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5021713" y="546503"/>
            <a:ext cx="1181100" cy="1174750"/>
            <a:chOff x="0" y="0"/>
            <a:chExt cx="2317750" cy="2279650"/>
          </a:xfrm>
          <a:solidFill>
            <a:srgbClr val="FF0000"/>
          </a:solidFill>
        </p:grpSpPr>
        <p:sp>
          <p:nvSpPr>
            <p:cNvPr id="50" name="Ovál 49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0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grpFill/>
            <a:ln w="6350">
              <a:solidFill>
                <a:srgbClr val="00B0F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61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grpFill/>
            <a:ln w="6350">
              <a:solidFill>
                <a:srgbClr val="00B0F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62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grpFill/>
            <a:ln w="6350">
              <a:solidFill>
                <a:srgbClr val="00B0F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63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grpFill/>
            <a:ln w="6350">
              <a:solidFill>
                <a:srgbClr val="00B0F0"/>
              </a:solidFill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sp>
        <p:nvSpPr>
          <p:cNvPr id="64" name="Obdélník 63"/>
          <p:cNvSpPr/>
          <p:nvPr/>
        </p:nvSpPr>
        <p:spPr>
          <a:xfrm>
            <a:off x="2699792" y="1792939"/>
            <a:ext cx="1368152" cy="5006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 minut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6876256" y="1853993"/>
            <a:ext cx="1368152" cy="5006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 minut</a:t>
            </a:r>
            <a:endParaRPr lang="cs-CZ" dirty="0"/>
          </a:p>
        </p:txBody>
      </p:sp>
      <p:cxnSp>
        <p:nvCxnSpPr>
          <p:cNvPr id="67" name="Přímá spojnice se šipkou 66"/>
          <p:cNvCxnSpPr>
            <a:endCxn id="7" idx="4"/>
          </p:cNvCxnSpPr>
          <p:nvPr/>
        </p:nvCxnSpPr>
        <p:spPr>
          <a:xfrm flipV="1">
            <a:off x="1478816" y="738112"/>
            <a:ext cx="283141" cy="4352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se šipkou 69"/>
          <p:cNvCxnSpPr>
            <a:stCxn id="6" idx="4"/>
          </p:cNvCxnSpPr>
          <p:nvPr/>
        </p:nvCxnSpPr>
        <p:spPr>
          <a:xfrm flipH="1">
            <a:off x="1365873" y="1170053"/>
            <a:ext cx="127505" cy="2552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stCxn id="21" idx="2"/>
          </p:cNvCxnSpPr>
          <p:nvPr/>
        </p:nvCxnSpPr>
        <p:spPr>
          <a:xfrm flipH="1">
            <a:off x="1208932" y="2799682"/>
            <a:ext cx="237838" cy="4155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>
            <a:stCxn id="21" idx="3"/>
          </p:cNvCxnSpPr>
          <p:nvPr/>
        </p:nvCxnSpPr>
        <p:spPr>
          <a:xfrm flipH="1">
            <a:off x="1245832" y="2808937"/>
            <a:ext cx="205203" cy="2165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endCxn id="62" idx="3"/>
          </p:cNvCxnSpPr>
          <p:nvPr/>
        </p:nvCxnSpPr>
        <p:spPr>
          <a:xfrm>
            <a:off x="5612263" y="1122425"/>
            <a:ext cx="590550" cy="98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stCxn id="51" idx="4"/>
          </p:cNvCxnSpPr>
          <p:nvPr/>
        </p:nvCxnSpPr>
        <p:spPr>
          <a:xfrm flipH="1">
            <a:off x="5377661" y="1148603"/>
            <a:ext cx="237838" cy="2766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endCxn id="42" idx="7"/>
          </p:cNvCxnSpPr>
          <p:nvPr/>
        </p:nvCxnSpPr>
        <p:spPr>
          <a:xfrm flipH="1">
            <a:off x="5268230" y="2812771"/>
            <a:ext cx="439492" cy="2279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stCxn id="36" idx="3"/>
          </p:cNvCxnSpPr>
          <p:nvPr/>
        </p:nvCxnSpPr>
        <p:spPr>
          <a:xfrm flipH="1">
            <a:off x="5487976" y="2820390"/>
            <a:ext cx="209449" cy="205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28517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688</TotalTime>
  <Words>322</Words>
  <Application>Microsoft Office PowerPoint</Application>
  <PresentationFormat>Předvádění na obrazovce (4:3)</PresentationFormat>
  <Paragraphs>142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1. Brambory se začaly vařit v 11 hodin. Uvařené byly v 11 hodin     a 20 minut. Jak dlouho se brambory vařily?      Úlohu zakresli a čas zapiš do rámečku.</vt:lpstr>
      <vt:lpstr>2. Zakresli v kolik hodin vstáváš, odjíždíš do školy, obědváš     a chodíš spát. Do rámečku zapiš čas v digitální podobě.</vt:lpstr>
      <vt:lpstr>3. Autobus vyjel ze zastávky v 7 hodin a 25 minut. Cesta do další zastávky trvala 30 minut. V kolik hodin přijel autobus na další zastávku?</vt:lpstr>
      <vt:lpstr>4. Martin odchází do školy v 7 hodin a 5 minut a je ve škole                 v půl osmé a 5 minut. Kamila odchází do školy ve čtvrt na osm                    a je ve škole za pět minut třičtvrtě na osm. Komu trvá cesta                 do školy déle?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74</cp:revision>
  <dcterms:created xsi:type="dcterms:W3CDTF">2011-06-19T09:19:17Z</dcterms:created>
  <dcterms:modified xsi:type="dcterms:W3CDTF">2013-01-11T10:15:42Z</dcterms:modified>
</cp:coreProperties>
</file>