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16_Procvičování jednotek délky, hmotnosti, objemu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Přiřazování správných jednotek k daným věcem, porovnávání čísel s danými jednotkami, materiál slouží </a:t>
            </a:r>
            <a:r>
              <a:rPr lang="cs-CZ" sz="2000" dirty="0" smtClean="0">
                <a:solidFill>
                  <a:schemeClr val="tx1"/>
                </a:solidFill>
              </a:rPr>
              <a:t>               k </a:t>
            </a:r>
            <a:r>
              <a:rPr lang="cs-CZ" sz="2000" dirty="0" smtClean="0">
                <a:solidFill>
                  <a:schemeClr val="tx1"/>
                </a:solidFill>
              </a:rPr>
              <a:t>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Přiřaď tabulky se správnou jednotkou k dané věci:</a:t>
            </a:r>
            <a:endParaRPr lang="cs-CZ" sz="2400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 descr="C:\Users\08D4\AppData\Local\Microsoft\Windows\Temporary Internet Files\Content.IE5\5JRS93BX\MC9004413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06" y="84289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Z0N16FBU\MP900182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5792" y="970338"/>
            <a:ext cx="1828800" cy="111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Z0N16FBU\MP9004309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7933" y="723579"/>
            <a:ext cx="2286000" cy="161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9CK3PTTE\MC900279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3464"/>
            <a:ext cx="1814513" cy="143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9CK3PTTE\MC900290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50" y="3068960"/>
            <a:ext cx="1039044" cy="128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Z0N16FBU\MC9003183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6169" y="3097769"/>
            <a:ext cx="18288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Z0N16FBU\MP9001787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68960"/>
            <a:ext cx="1828800" cy="129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5JRS93BX\MC9002903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9196" y="3056508"/>
            <a:ext cx="2004219" cy="129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9096" y="5855421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1 000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9096" y="4855693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52 km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56116" y="5877272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let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56116" y="4856468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5323" y="5910808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250 hl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30316" y="4855693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kg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63185" y="5927576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63185" y="4877544"/>
            <a:ext cx="136815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 l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25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2. Přiřaď k textu správné jednotky:</a:t>
            </a:r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8" name="Obláček 7"/>
          <p:cNvSpPr/>
          <p:nvPr/>
        </p:nvSpPr>
        <p:spPr>
          <a:xfrm>
            <a:off x="506907" y="5373216"/>
            <a:ext cx="2232248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Cenu udáváme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79020" y="3862683"/>
            <a:ext cx="2232248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Objem měříme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467544" y="2437656"/>
            <a:ext cx="2232248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Délku měříme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467544" y="908720"/>
            <a:ext cx="2232248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Vážíme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12cípá hvězda 11"/>
          <p:cNvSpPr/>
          <p:nvPr/>
        </p:nvSpPr>
        <p:spPr>
          <a:xfrm>
            <a:off x="5004048" y="3789039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12cípá hvězda 12"/>
          <p:cNvSpPr/>
          <p:nvPr/>
        </p:nvSpPr>
        <p:spPr>
          <a:xfrm>
            <a:off x="5544108" y="5299573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12cípá hvězda 13"/>
          <p:cNvSpPr/>
          <p:nvPr/>
        </p:nvSpPr>
        <p:spPr>
          <a:xfrm>
            <a:off x="5993522" y="2437656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12cípá hvězda 14"/>
          <p:cNvSpPr/>
          <p:nvPr/>
        </p:nvSpPr>
        <p:spPr>
          <a:xfrm>
            <a:off x="3500531" y="4758695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12cípá hvězda 15"/>
          <p:cNvSpPr/>
          <p:nvPr/>
        </p:nvSpPr>
        <p:spPr>
          <a:xfrm>
            <a:off x="7589529" y="4919655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12cípá hvězda 16"/>
          <p:cNvSpPr/>
          <p:nvPr/>
        </p:nvSpPr>
        <p:spPr>
          <a:xfrm>
            <a:off x="3538469" y="2701278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12cípá hvězda 17"/>
          <p:cNvSpPr/>
          <p:nvPr/>
        </p:nvSpPr>
        <p:spPr>
          <a:xfrm>
            <a:off x="7601094" y="2825418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12cípá hvězda 18"/>
          <p:cNvSpPr/>
          <p:nvPr/>
        </p:nvSpPr>
        <p:spPr>
          <a:xfrm>
            <a:off x="5673112" y="835077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12cípá hvězda 19"/>
          <p:cNvSpPr/>
          <p:nvPr/>
        </p:nvSpPr>
        <p:spPr>
          <a:xfrm>
            <a:off x="3563888" y="930423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12cípá hvězda 20"/>
          <p:cNvSpPr/>
          <p:nvPr/>
        </p:nvSpPr>
        <p:spPr>
          <a:xfrm>
            <a:off x="7668344" y="930423"/>
            <a:ext cx="1080120" cy="1081755"/>
          </a:xfrm>
          <a:prstGeom prst="star1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225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3. Seřaď od nejmenšího po největší: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5501921" y="5520858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dl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39552" y="5373216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9552" y="4437112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 kg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17492" y="3501008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7492" y="2662064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39552" y="1789584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300 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39552" y="980728"/>
            <a:ext cx="144016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kg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068216" y="5517232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300 cm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68216" y="4653136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 km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087007" y="3649394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87007" y="2742991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087007" y="1791575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 cm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87007" y="980728"/>
            <a:ext cx="1440160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427356" y="4653136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hl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427356" y="3717032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427356" y="2869704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dl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427356" y="1957473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100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80312" y="1069504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427356" y="1069504"/>
            <a:ext cx="1440160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100 hl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361940" y="1941984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300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361940" y="2742991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74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380312" y="3649394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1 000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380312" y="4629409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Kč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380312" y="5517232"/>
            <a:ext cx="144016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820 Kč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105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4. Vyber kartičku se správným číslem a jednotkou: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          hmotnost                                   rychlost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objem                                                   délka</a:t>
            </a: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Z0N16FBU\MC900290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3462" y="1144588"/>
            <a:ext cx="1508125" cy="164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5JRS93BX\MP9004031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8664" y="971939"/>
            <a:ext cx="3417093" cy="203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5JRS93BX\MP9003866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140" y="4221088"/>
            <a:ext cx="2194768" cy="195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4\AppData\Local\Microsoft\Windows\Temporary Internet Files\Content.IE5\X9SHVA4V\MP9004069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89617"/>
            <a:ext cx="1829458" cy="18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0588" y="820837"/>
            <a:ext cx="914400" cy="64750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25 kg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12019" y="1602846"/>
            <a:ext cx="914400" cy="64750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 kg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48736" y="648188"/>
            <a:ext cx="914400" cy="64750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9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12019" y="2467074"/>
            <a:ext cx="914400" cy="64750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25 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748736" y="1538913"/>
            <a:ext cx="914400" cy="64750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90 km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48736" y="2467074"/>
            <a:ext cx="914400" cy="64750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30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8736" y="3897337"/>
            <a:ext cx="914400" cy="64750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4 cm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766457" y="4695697"/>
            <a:ext cx="914400" cy="64750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3 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48736" y="5573485"/>
            <a:ext cx="914400" cy="64750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 kg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80588" y="3820345"/>
            <a:ext cx="914400" cy="64750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10 kg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94264" y="4683429"/>
            <a:ext cx="914400" cy="64750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 hl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94264" y="5625529"/>
            <a:ext cx="914400" cy="64750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10 l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10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5. Utvoř dvojice s čísly, která můžeme </a:t>
            </a:r>
            <a:r>
              <a:rPr lang="cs-CZ" sz="2400" b="1" dirty="0" smtClean="0"/>
              <a:t>porovnávat, a </a:t>
            </a:r>
            <a:r>
              <a:rPr lang="cs-CZ" sz="2400" b="1" dirty="0" smtClean="0"/>
              <a:t>větší z nich         zakroužkuj:</a:t>
            </a:r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5454646" y="5452655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hl</a:t>
            </a:r>
            <a:endParaRPr lang="cs-CZ" sz="2400" dirty="0"/>
          </a:p>
        </p:txBody>
      </p:sp>
      <p:sp>
        <p:nvSpPr>
          <p:cNvPr id="5" name="Dvaatřiceticípá hvězda 4"/>
          <p:cNvSpPr/>
          <p:nvPr/>
        </p:nvSpPr>
        <p:spPr>
          <a:xfrm>
            <a:off x="5454646" y="4005064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 cm</a:t>
            </a:r>
            <a:endParaRPr lang="cs-CZ" sz="2400" dirty="0"/>
          </a:p>
        </p:txBody>
      </p:sp>
      <p:sp>
        <p:nvSpPr>
          <p:cNvPr id="6" name="Dvaatřiceticípá hvězda 5"/>
          <p:cNvSpPr/>
          <p:nvPr/>
        </p:nvSpPr>
        <p:spPr>
          <a:xfrm>
            <a:off x="7187774" y="4005064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 l</a:t>
            </a:r>
            <a:endParaRPr lang="cs-CZ" sz="2400" dirty="0"/>
          </a:p>
        </p:txBody>
      </p:sp>
      <p:sp>
        <p:nvSpPr>
          <p:cNvPr id="7" name="Dvaatřiceticípá hvězda 6"/>
          <p:cNvSpPr/>
          <p:nvPr/>
        </p:nvSpPr>
        <p:spPr>
          <a:xfrm>
            <a:off x="5508104" y="2591869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250 m</a:t>
            </a:r>
            <a:endParaRPr lang="cs-CZ" sz="2400" dirty="0"/>
          </a:p>
        </p:txBody>
      </p:sp>
      <p:sp>
        <p:nvSpPr>
          <p:cNvPr id="8" name="Dvaatřiceticípá hvězda 7"/>
          <p:cNvSpPr/>
          <p:nvPr/>
        </p:nvSpPr>
        <p:spPr>
          <a:xfrm>
            <a:off x="7164288" y="2564160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 m</a:t>
            </a:r>
            <a:endParaRPr lang="cs-CZ" sz="2400" dirty="0"/>
          </a:p>
        </p:txBody>
      </p:sp>
      <p:sp>
        <p:nvSpPr>
          <p:cNvPr id="9" name="Dvaatřiceticípá hvězda 8"/>
          <p:cNvSpPr/>
          <p:nvPr/>
        </p:nvSpPr>
        <p:spPr>
          <a:xfrm>
            <a:off x="5508104" y="1166664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l</a:t>
            </a:r>
            <a:endParaRPr lang="cs-CZ" sz="2400" dirty="0"/>
          </a:p>
        </p:txBody>
      </p:sp>
      <p:sp>
        <p:nvSpPr>
          <p:cNvPr id="10" name="Dvaatřiceticípá hvězda 9"/>
          <p:cNvSpPr/>
          <p:nvPr/>
        </p:nvSpPr>
        <p:spPr>
          <a:xfrm>
            <a:off x="7187774" y="5465440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1 dl</a:t>
            </a:r>
            <a:endParaRPr lang="cs-CZ" sz="2400" dirty="0"/>
          </a:p>
        </p:txBody>
      </p:sp>
      <p:sp>
        <p:nvSpPr>
          <p:cNvPr id="11" name="Dvaatřiceticípá hvězda 10"/>
          <p:cNvSpPr/>
          <p:nvPr/>
        </p:nvSpPr>
        <p:spPr>
          <a:xfrm>
            <a:off x="7164288" y="1166664"/>
            <a:ext cx="1440160" cy="1296144"/>
          </a:xfrm>
          <a:prstGeom prst="star3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km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051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/>
              <a:t>Citace: použité 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Mobil – 1 000 Kč, cesta – 52 km, dítě – 5 let, bedna jablek – 15 kg,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sud – 50 l, cisterna – 250 hl, okno – 2 m, vagón s pískem – 10 t.</a:t>
            </a:r>
          </a:p>
          <a:p>
            <a:pPr marL="0" indent="0">
              <a:buNone/>
            </a:pPr>
            <a:r>
              <a:rPr lang="cs-CZ" sz="2000" dirty="0" smtClean="0"/>
              <a:t>2. Vážíme – kg, g, 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délku měříme – m, cm, km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objem měříme – l, hl, dl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cenu udáváme – Kč</a:t>
            </a:r>
          </a:p>
          <a:p>
            <a:pPr marL="0" indent="0">
              <a:buNone/>
            </a:pPr>
            <a:r>
              <a:rPr lang="cs-CZ" sz="2000" dirty="0" smtClean="0"/>
              <a:t>3. 10 g, 300 g, 3 kg, 40 kg, 8 t, 10 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2 cm, 50 cm, 2 m, 300 cm, 12 m, 21 km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2 dl, 3 dl, 1 l, 100 l, 5 hl, 100 hl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5 Kč, 10 Kč, 74 Kč, 300 Kč, 820 Kč, 1 000 Kč</a:t>
            </a:r>
          </a:p>
          <a:p>
            <a:pPr marL="0" indent="0">
              <a:buNone/>
            </a:pPr>
            <a:r>
              <a:rPr lang="cs-CZ" sz="2000" dirty="0" smtClean="0"/>
              <a:t>4. Pytel – 25 kg, auto – 90 km, konev – 10 l, prkna – 3 m</a:t>
            </a:r>
          </a:p>
          <a:p>
            <a:pPr marL="0" indent="0">
              <a:buNone/>
            </a:pPr>
            <a:r>
              <a:rPr lang="cs-CZ" sz="2000" dirty="0" smtClean="0"/>
              <a:t>5. Více řešení – je třeba, aby si žák uvědomil, že nemůže </a:t>
            </a:r>
            <a:r>
              <a:rPr lang="cs-CZ" sz="2000" smtClean="0"/>
              <a:t>porovnávat </a:t>
            </a:r>
            <a:r>
              <a:rPr lang="cs-CZ" sz="2000" smtClean="0"/>
              <a:t>                  např</a:t>
            </a:r>
            <a:r>
              <a:rPr lang="cs-CZ" sz="2000" dirty="0" smtClean="0"/>
              <a:t>. jednotky délky a jednotky hmotnosti.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0029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763</TotalTime>
  <Words>433</Words>
  <Application>Microsoft Office PowerPoint</Application>
  <PresentationFormat>Předvádění na obrazovce (4:3)</PresentationFormat>
  <Paragraphs>104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Citace: použité ilustrace : www.office.microsoft.com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79</cp:revision>
  <dcterms:created xsi:type="dcterms:W3CDTF">2011-06-19T09:19:17Z</dcterms:created>
  <dcterms:modified xsi:type="dcterms:W3CDTF">2013-01-11T10:17:15Z</dcterms:modified>
</cp:coreProperties>
</file>