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71" r:id="rId3"/>
    <p:sldId id="272" r:id="rId4"/>
    <p:sldId id="273" r:id="rId5"/>
    <p:sldId id="274" r:id="rId6"/>
    <p:sldId id="27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C9E4"/>
    <a:srgbClr val="20E7EC"/>
    <a:srgbClr val="B953AA"/>
    <a:srgbClr val="D69ACD"/>
    <a:srgbClr val="14F8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VY_32_INOVACE_04_Matematika_9. a 10. ročník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19_Násobení a dělení pomocí kalkulátoru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Procvičování násobení a dělení na kalkulátoru, některé z úkolů jsou založeny na animační události,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E9C9E4"/>
          </a:solidFill>
          <a:ln>
            <a:solidFill>
              <a:srgbClr val="7030A0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1. Vypočítej pomocí kalkulátoru, barevné políčko s výsledkem se shoduje s barvou pole příkladu: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33631" y="1384679"/>
            <a:ext cx="2016224" cy="576064"/>
          </a:xfrm>
          <a:prstGeom prst="rect">
            <a:avLst/>
          </a:prstGeom>
          <a:solidFill>
            <a:srgbClr val="B953A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25 : 5 =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4984304" y="6021288"/>
            <a:ext cx="2016224" cy="576064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9 . 2 =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004048" y="4941168"/>
            <a:ext cx="2016224" cy="576064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 . 5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84304" y="3789040"/>
            <a:ext cx="2016224" cy="576064"/>
          </a:xfrm>
          <a:prstGeom prst="rect">
            <a:avLst/>
          </a:prstGeom>
          <a:solidFill>
            <a:srgbClr val="14F83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 . 10 =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5004048" y="2581106"/>
            <a:ext cx="2016224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. 5 =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5004048" y="1384679"/>
            <a:ext cx="2016224" cy="576064"/>
          </a:xfrm>
          <a:prstGeom prst="rect">
            <a:avLst/>
          </a:prstGeom>
          <a:solidFill>
            <a:srgbClr val="20E7E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70 : 10 =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733631" y="2581106"/>
            <a:ext cx="201622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 . 10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33631" y="3789040"/>
            <a:ext cx="2016224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6 . 2 =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733631" y="4941168"/>
            <a:ext cx="2016224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 : 10 =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733631" y="6021288"/>
            <a:ext cx="2016224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16 : 2 =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3398346" y="1987675"/>
            <a:ext cx="576064" cy="62036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342928" y="5517231"/>
            <a:ext cx="576064" cy="62036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3356248" y="4640707"/>
            <a:ext cx="576064" cy="620363"/>
          </a:xfrm>
          <a:prstGeom prst="rect">
            <a:avLst/>
          </a:prstGeom>
          <a:solidFill>
            <a:srgbClr val="B953A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3373016" y="2897291"/>
            <a:ext cx="576064" cy="620363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12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3356248" y="3766889"/>
            <a:ext cx="576064" cy="62036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7452320" y="5517232"/>
            <a:ext cx="576064" cy="620363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452320" y="4640707"/>
            <a:ext cx="576064" cy="620363"/>
          </a:xfrm>
          <a:prstGeom prst="rect">
            <a:avLst/>
          </a:prstGeom>
          <a:solidFill>
            <a:srgbClr val="14F83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7452320" y="3766890"/>
            <a:ext cx="576064" cy="620363"/>
          </a:xfrm>
          <a:prstGeom prst="rect">
            <a:avLst/>
          </a:prstGeom>
          <a:solidFill>
            <a:srgbClr val="20E7E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7452320" y="2897292"/>
            <a:ext cx="576064" cy="6203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25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7452320" y="1987676"/>
            <a:ext cx="576064" cy="620363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</a:t>
            </a:r>
            <a:endParaRPr lang="cs-CZ" sz="2400" dirty="0"/>
          </a:p>
        </p:txBody>
      </p:sp>
      <p:sp>
        <p:nvSpPr>
          <p:cNvPr id="25" name="Obdélník 24"/>
          <p:cNvSpPr/>
          <p:nvPr/>
        </p:nvSpPr>
        <p:spPr>
          <a:xfrm>
            <a:off x="7414445" y="1910258"/>
            <a:ext cx="720080" cy="77032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18</a:t>
            </a:r>
            <a:endParaRPr lang="cs-CZ" sz="2400" dirty="0"/>
          </a:p>
        </p:txBody>
      </p:sp>
      <p:sp>
        <p:nvSpPr>
          <p:cNvPr id="27" name="Obdélník 26"/>
          <p:cNvSpPr/>
          <p:nvPr/>
        </p:nvSpPr>
        <p:spPr>
          <a:xfrm>
            <a:off x="7380312" y="2822308"/>
            <a:ext cx="720080" cy="77032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25</a:t>
            </a:r>
            <a:endParaRPr lang="cs-CZ" sz="2400" dirty="0"/>
          </a:p>
        </p:txBody>
      </p:sp>
      <p:sp>
        <p:nvSpPr>
          <p:cNvPr id="28" name="Obdélník 27"/>
          <p:cNvSpPr/>
          <p:nvPr/>
        </p:nvSpPr>
        <p:spPr>
          <a:xfrm>
            <a:off x="7414445" y="3691908"/>
            <a:ext cx="720080" cy="77032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</a:t>
            </a:r>
            <a:endParaRPr lang="cs-CZ" sz="2400" dirty="0"/>
          </a:p>
        </p:txBody>
      </p:sp>
      <p:sp>
        <p:nvSpPr>
          <p:cNvPr id="29" name="Obdélník 28"/>
          <p:cNvSpPr/>
          <p:nvPr/>
        </p:nvSpPr>
        <p:spPr>
          <a:xfrm>
            <a:off x="7414445" y="4566290"/>
            <a:ext cx="720080" cy="77032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30" name="Obdélník 29"/>
          <p:cNvSpPr/>
          <p:nvPr/>
        </p:nvSpPr>
        <p:spPr>
          <a:xfrm>
            <a:off x="7414445" y="5442249"/>
            <a:ext cx="720080" cy="77032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15</a:t>
            </a:r>
            <a:endParaRPr lang="cs-CZ" sz="2400" dirty="0"/>
          </a:p>
        </p:txBody>
      </p:sp>
      <p:sp>
        <p:nvSpPr>
          <p:cNvPr id="31" name="Obdélník 30"/>
          <p:cNvSpPr/>
          <p:nvPr/>
        </p:nvSpPr>
        <p:spPr>
          <a:xfrm>
            <a:off x="3270920" y="5442248"/>
            <a:ext cx="720080" cy="77032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32" name="Obdélník 31"/>
          <p:cNvSpPr/>
          <p:nvPr/>
        </p:nvSpPr>
        <p:spPr>
          <a:xfrm>
            <a:off x="3270920" y="4565724"/>
            <a:ext cx="720080" cy="77032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</a:t>
            </a:r>
            <a:endParaRPr lang="cs-CZ" sz="2400" dirty="0"/>
          </a:p>
        </p:txBody>
      </p:sp>
      <p:sp>
        <p:nvSpPr>
          <p:cNvPr id="33" name="Obdélník 32"/>
          <p:cNvSpPr/>
          <p:nvPr/>
        </p:nvSpPr>
        <p:spPr>
          <a:xfrm>
            <a:off x="3301008" y="3691908"/>
            <a:ext cx="720080" cy="77032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34" name="Obdélník 33"/>
          <p:cNvSpPr/>
          <p:nvPr/>
        </p:nvSpPr>
        <p:spPr>
          <a:xfrm>
            <a:off x="3326338" y="2772006"/>
            <a:ext cx="720080" cy="77032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12</a:t>
            </a:r>
            <a:endParaRPr lang="cs-CZ" sz="2400" dirty="0"/>
          </a:p>
        </p:txBody>
      </p:sp>
      <p:sp>
        <p:nvSpPr>
          <p:cNvPr id="35" name="Obdélník 34"/>
          <p:cNvSpPr/>
          <p:nvPr/>
        </p:nvSpPr>
        <p:spPr>
          <a:xfrm>
            <a:off x="3340612" y="1921349"/>
            <a:ext cx="720080" cy="77032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19925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E9C9E4"/>
          </a:solidFill>
          <a:ln>
            <a:solidFill>
              <a:srgbClr val="B953AA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2. Vypočítej na kalkulátoru a příklady se stejným výsledkem vybarvi stejnou barvou: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594101" y="2049697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 . 5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94101" y="2911624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 . 3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65501" y="3789040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20 : 5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94101" y="4653136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21 : 7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65501" y="1154979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30 : 5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80112" y="4653136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 : 2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580112" y="3789040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 . 3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580112" y="2911624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18 : 2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580112" y="2049697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18 : 3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80112" y="1154979"/>
            <a:ext cx="187220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 : 5 =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93106" y="5885865"/>
            <a:ext cx="665909" cy="576064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893106" y="5298744"/>
            <a:ext cx="665909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559015" y="5885865"/>
            <a:ext cx="665909" cy="576064"/>
          </a:xfrm>
          <a:prstGeom prst="rect">
            <a:avLst/>
          </a:prstGeom>
          <a:solidFill>
            <a:srgbClr val="B953AA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559015" y="5287803"/>
            <a:ext cx="665909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4224924" y="5885865"/>
            <a:ext cx="665909" cy="576064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224924" y="5287803"/>
            <a:ext cx="665909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890832" y="5885865"/>
            <a:ext cx="665909" cy="576064"/>
          </a:xfrm>
          <a:prstGeom prst="rect">
            <a:avLst/>
          </a:prstGeom>
          <a:solidFill>
            <a:srgbClr val="20E7E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890833" y="5298744"/>
            <a:ext cx="665909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556742" y="5885865"/>
            <a:ext cx="665909" cy="576064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556742" y="5298744"/>
            <a:ext cx="665909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15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0132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E9C9E4"/>
          </a:solidFill>
          <a:ln>
            <a:solidFill>
              <a:srgbClr val="B953AA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3. Vypočítej řetězy příkladů pomocí kalkulátoru: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3 . 2 =           .   4 =           : 8 =          . 6 =           : 2 =           : 3 =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6 . 5 =           : 10 =          . 2 =           . 2 =          : 6 =           . 3 =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2 . 10 =          :   5 =          : 4 =           . 8 =          : 2 =           : 2 =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5 . 7 =           : 5 =           . 3 =            : 7 =         . 10 =         : 6 =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10 : 5 =          . 6 =            : 3 =           . 4 =          : 8 =           . 5 =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603147" y="4151962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45233" y="4151962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21696" y="5061248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21696" y="2469674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85582" y="3318489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615042" y="5047394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99689" y="5061248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83884" y="3318489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121696" y="3318489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485582" y="5102099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835183" y="5061248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299689" y="4151962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121696" y="4151962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485582" y="4151962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73300" y="3318489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99689" y="3318489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573300" y="2469674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299689" y="2469674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845233" y="2463134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485582" y="2463134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573300" y="1513133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299689" y="1513133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121696" y="1504518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2845233" y="1477197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485582" y="1495128"/>
            <a:ext cx="576064" cy="57606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956376" y="1401395"/>
            <a:ext cx="720080" cy="727667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7956376" y="2393872"/>
            <a:ext cx="720080" cy="727667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7956376" y="3242687"/>
            <a:ext cx="720080" cy="727667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956376" y="4076160"/>
            <a:ext cx="720080" cy="727667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956376" y="4985446"/>
            <a:ext cx="720080" cy="727667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539552" y="6093296"/>
            <a:ext cx="8064896" cy="5760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Shoduje se vždy výsledek s prvním číslem příkladu?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480445" y="6017096"/>
            <a:ext cx="8200528" cy="72846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5761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rgbClr val="E9C9E4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4. Vypočítej pomocí kalkulátoru, pod správným výsledkem se schovává písmeno. Po seřazení výsledků od nejmenšího po největší vylušti slovo: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10 . 10 = ___                 </a:t>
            </a:r>
          </a:p>
          <a:p>
            <a:pPr marL="0" indent="0">
              <a:buNone/>
            </a:pPr>
            <a:r>
              <a:rPr lang="cs-CZ" sz="2400" dirty="0"/>
              <a:t>  </a:t>
            </a:r>
            <a:r>
              <a:rPr lang="cs-CZ" sz="2400" dirty="0" smtClean="0"/>
              <a:t>2 .    1 = ___</a:t>
            </a:r>
          </a:p>
          <a:p>
            <a:pPr marL="0" indent="0">
              <a:buNone/>
            </a:pPr>
            <a:r>
              <a:rPr lang="cs-CZ" sz="2400" dirty="0" smtClean="0"/>
              <a:t>18 :    6 = ___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7 .  10 = ___</a:t>
            </a:r>
          </a:p>
          <a:p>
            <a:pPr marL="0" indent="0">
              <a:buNone/>
            </a:pPr>
            <a:r>
              <a:rPr lang="cs-CZ" sz="2400" dirty="0" smtClean="0"/>
              <a:t>20 :    4 = ___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4 .    4 =___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4 .    5 =___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4 .    8 =___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9 .    5 =___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8 .    8 =___ 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267744" y="1717576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95936" y="1717576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70303" y="1717576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72000" y="1717576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40540" y="1717576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19872" y="1717576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43808" y="1717576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16604" y="1717576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843808" y="4013030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33727" y="4008303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009791" y="4013030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85855" y="4013030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170303" y="4020670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745298" y="2280289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749280" y="4020670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321362" y="2293640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343181" y="4020670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495309" y="4020670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919245" y="4020670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267744" y="2293640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100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892668" y="2293640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843808" y="2293640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419872" y="2293640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009791" y="2293640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585855" y="2281389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170303" y="2280289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995936" y="4575239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267744" y="4008303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484368" y="1717576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6919245" y="1705325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3406018" y="4584367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843808" y="4584367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267744" y="4584367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7484368" y="2293640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7495309" y="4606188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919245" y="4596734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325344" y="4606188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5767117" y="4606188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170303" y="4601461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4572000" y="4606514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295064" y="1675655"/>
            <a:ext cx="562210" cy="11806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2871517" y="1689000"/>
            <a:ext cx="562210" cy="11806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3419872" y="1689001"/>
            <a:ext cx="562210" cy="11806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4023645" y="1689002"/>
            <a:ext cx="562210" cy="11806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4608093" y="1689003"/>
            <a:ext cx="562210" cy="11806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5177230" y="1689004"/>
            <a:ext cx="562210" cy="11806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5745298" y="1689005"/>
            <a:ext cx="562210" cy="11806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6339198" y="1675656"/>
            <a:ext cx="562210" cy="11806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</a:t>
            </a: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6933099" y="1689006"/>
            <a:ext cx="562210" cy="11806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7491295" y="1689007"/>
            <a:ext cx="562210" cy="11806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4072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4533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Řešení: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25:5=5, 3.10=30, 6.2=12, 20:10=2, 16:2=8, 70:10=7, 5.5=25, 1.10=10,</a:t>
            </a:r>
          </a:p>
          <a:p>
            <a:pPr marL="0" indent="0">
              <a:buNone/>
            </a:pPr>
            <a:r>
              <a:rPr lang="cs-CZ" sz="2000" dirty="0" smtClean="0"/>
              <a:t>        3.5=15, 9.2=18.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2. 30:5=</a:t>
            </a:r>
            <a:r>
              <a:rPr lang="cs-CZ" sz="2000" dirty="0" smtClean="0">
                <a:solidFill>
                  <a:srgbClr val="FF0000"/>
                </a:solidFill>
              </a:rPr>
              <a:t>6</a:t>
            </a:r>
            <a:r>
              <a:rPr lang="cs-CZ" sz="2000" dirty="0" smtClean="0"/>
              <a:t>, 3.5=</a:t>
            </a:r>
            <a:r>
              <a:rPr lang="cs-CZ" sz="2000" dirty="0" smtClean="0">
                <a:solidFill>
                  <a:srgbClr val="92D050"/>
                </a:solidFill>
              </a:rPr>
              <a:t>15</a:t>
            </a:r>
            <a:r>
              <a:rPr lang="cs-CZ" sz="2000" dirty="0" smtClean="0"/>
              <a:t>, 3.3=</a:t>
            </a:r>
            <a:r>
              <a:rPr lang="cs-CZ" sz="2000" dirty="0" smtClean="0">
                <a:solidFill>
                  <a:srgbClr val="20E7EC"/>
                </a:solidFill>
              </a:rPr>
              <a:t>9</a:t>
            </a:r>
            <a:r>
              <a:rPr lang="cs-CZ" sz="2000" dirty="0" smtClean="0"/>
              <a:t>, 20:5=</a:t>
            </a:r>
            <a:r>
              <a:rPr lang="cs-CZ" sz="2000" dirty="0" smtClean="0">
                <a:solidFill>
                  <a:srgbClr val="B953AA"/>
                </a:solidFill>
              </a:rPr>
              <a:t>4</a:t>
            </a:r>
            <a:r>
              <a:rPr lang="cs-CZ" sz="2000" dirty="0" smtClean="0"/>
              <a:t>, 21:7=</a:t>
            </a:r>
            <a:r>
              <a:rPr lang="cs-CZ" sz="2000" dirty="0" smtClean="0">
                <a:solidFill>
                  <a:srgbClr val="FFFF00"/>
                </a:solidFill>
              </a:rPr>
              <a:t>3</a:t>
            </a:r>
            <a:r>
              <a:rPr lang="cs-CZ" sz="2000" dirty="0" smtClean="0"/>
              <a:t>, 15:5=</a:t>
            </a:r>
            <a:r>
              <a:rPr lang="cs-CZ" sz="2000" dirty="0" smtClean="0">
                <a:solidFill>
                  <a:srgbClr val="FFFF00"/>
                </a:solidFill>
              </a:rPr>
              <a:t>3</a:t>
            </a:r>
            <a:r>
              <a:rPr lang="cs-CZ" sz="2000" dirty="0" smtClean="0"/>
              <a:t>, 18:3=</a:t>
            </a:r>
            <a:r>
              <a:rPr lang="cs-CZ" sz="2000" dirty="0" smtClean="0">
                <a:solidFill>
                  <a:srgbClr val="FF0000"/>
                </a:solidFill>
              </a:rPr>
              <a:t>6</a:t>
            </a:r>
            <a:r>
              <a:rPr lang="cs-CZ" sz="2000" dirty="0" smtClean="0"/>
              <a:t>, 18:2=</a:t>
            </a:r>
            <a:r>
              <a:rPr lang="cs-CZ" sz="2000" dirty="0" smtClean="0">
                <a:solidFill>
                  <a:srgbClr val="20E7EC"/>
                </a:solidFill>
              </a:rPr>
              <a:t>9</a:t>
            </a:r>
            <a:r>
              <a:rPr lang="cs-CZ" sz="2000" dirty="0" smtClean="0"/>
              <a:t>, 5.3=</a:t>
            </a:r>
            <a:r>
              <a:rPr lang="cs-CZ" sz="2000" dirty="0" smtClean="0">
                <a:solidFill>
                  <a:srgbClr val="92D050"/>
                </a:solidFill>
              </a:rPr>
              <a:t>15</a:t>
            </a:r>
            <a:r>
              <a:rPr lang="cs-CZ" sz="2000" dirty="0" smtClean="0"/>
              <a:t>,  </a:t>
            </a:r>
          </a:p>
          <a:p>
            <a:pPr marL="0" indent="0">
              <a:buNone/>
            </a:pPr>
            <a:r>
              <a:rPr lang="cs-CZ" sz="2000" dirty="0" smtClean="0"/>
              <a:t>    8:2= </a:t>
            </a:r>
            <a:r>
              <a:rPr lang="cs-CZ" sz="2000" dirty="0" smtClean="0">
                <a:solidFill>
                  <a:srgbClr val="B953AA"/>
                </a:solidFill>
              </a:rPr>
              <a:t>4</a:t>
            </a:r>
          </a:p>
          <a:p>
            <a:pPr marL="0" indent="0">
              <a:buNone/>
            </a:pPr>
            <a:endParaRPr lang="cs-CZ" sz="2000" dirty="0">
              <a:solidFill>
                <a:srgbClr val="B953AA"/>
              </a:solidFill>
            </a:endParaRPr>
          </a:p>
          <a:p>
            <a:pPr marL="0" indent="0">
              <a:buNone/>
            </a:pPr>
            <a:r>
              <a:rPr lang="cs-CZ" sz="2000" dirty="0" smtClean="0"/>
              <a:t>3.  3.2 = 6.4 = 24:8 = 3.6 = 18:2 = 9:3 = 3</a:t>
            </a:r>
          </a:p>
          <a:p>
            <a:pPr marL="0" indent="0">
              <a:buNone/>
            </a:pPr>
            <a:r>
              <a:rPr lang="cs-CZ" sz="2000" dirty="0" smtClean="0"/>
              <a:t>     6.5 = 30:10 = 3.2 = 6.2 = 12:6 = 2.3 = 6</a:t>
            </a:r>
          </a:p>
          <a:p>
            <a:pPr marL="0" indent="0">
              <a:buNone/>
            </a:pPr>
            <a:r>
              <a:rPr lang="cs-CZ" sz="2000" dirty="0" smtClean="0"/>
              <a:t>     2.10 = 20:5 = 4:4 = 1.8 = 8:2 = 4:2 = 2</a:t>
            </a:r>
          </a:p>
          <a:p>
            <a:pPr marL="0" indent="0">
              <a:buNone/>
            </a:pPr>
            <a:r>
              <a:rPr lang="cs-CZ" sz="2000" dirty="0" smtClean="0"/>
              <a:t>     5.7 = 35:5 = 7.3 = 21:7 = 3.10 = 30:6 = 5</a:t>
            </a:r>
          </a:p>
          <a:p>
            <a:pPr marL="0" indent="0">
              <a:buNone/>
            </a:pPr>
            <a:r>
              <a:rPr lang="cs-CZ" sz="2000" dirty="0" smtClean="0"/>
              <a:t>    10:5 = 2.6 = 12:3 = 4.4 = 16:8 = 2.5 = 10                            ANO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4. 10.10=100, 2.1=2, 18:6=3, 7.10=70, 20:4=5, 4.4=16, 4.5=20, 4.8=32, 9.5=45,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8.8=64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2237478" y="5531087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27397" y="5526360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03461" y="5531087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79525" y="5531087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63973" y="5538727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142950" y="5538727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36851" y="5538727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88979" y="5538727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312915" y="5538727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389606" y="6093296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16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661414" y="5526360"/>
            <a:ext cx="576064" cy="576064"/>
          </a:xfrm>
          <a:prstGeom prst="rect">
            <a:avLst/>
          </a:prstGeom>
          <a:solidFill>
            <a:srgbClr val="D69AC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799688" y="6102424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237478" y="6102424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661414" y="6102424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888979" y="6124245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100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312915" y="6114791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70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719014" y="6124245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64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160787" y="6124245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45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563973" y="6119518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32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965670" y="6124571"/>
            <a:ext cx="576064" cy="576064"/>
          </a:xfrm>
          <a:prstGeom prst="rect">
            <a:avLst/>
          </a:prstGeom>
          <a:solidFill>
            <a:srgbClr val="E9C9E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20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6383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820</TotalTime>
  <Words>568</Words>
  <Application>Microsoft Office PowerPoint</Application>
  <PresentationFormat>Předvádění na obrazovce (4:3)</PresentationFormat>
  <Paragraphs>144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1. Vypočítej pomocí kalkulátoru, barevné políčko s výsledkem se shoduje s barvou pole příkladu:</vt:lpstr>
      <vt:lpstr>2. Vypočítej na kalkulátoru a příklady se stejným výsledkem vybarvi stejnou barvou:</vt:lpstr>
      <vt:lpstr>3. Vypočítej řetězy příkladů pomocí kalkulátoru:</vt:lpstr>
      <vt:lpstr>4. Vypočítej pomocí kalkulátoru, pod správným výsledkem se schovává písmeno. Po seřazení výsledků od nejmenšího po největší vylušti slovo: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85</cp:revision>
  <dcterms:created xsi:type="dcterms:W3CDTF">2011-06-19T09:19:17Z</dcterms:created>
  <dcterms:modified xsi:type="dcterms:W3CDTF">2012-05-29T09:23:06Z</dcterms:modified>
</cp:coreProperties>
</file>