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0" r:id="rId2"/>
    <p:sldId id="260" r:id="rId3"/>
    <p:sldId id="293" r:id="rId4"/>
    <p:sldId id="296" r:id="rId5"/>
    <p:sldId id="295" r:id="rId6"/>
    <p:sldId id="308" r:id="rId7"/>
    <p:sldId id="297" r:id="rId8"/>
    <p:sldId id="298" r:id="rId9"/>
    <p:sldId id="301" r:id="rId10"/>
    <p:sldId id="302" r:id="rId11"/>
    <p:sldId id="300" r:id="rId12"/>
    <p:sldId id="299" r:id="rId13"/>
    <p:sldId id="303" r:id="rId14"/>
    <p:sldId id="311" r:id="rId15"/>
    <p:sldId id="306" r:id="rId16"/>
    <p:sldId id="312" r:id="rId17"/>
    <p:sldId id="30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54" autoAdjust="0"/>
    <p:restoredTop sz="94660"/>
  </p:normalViewPr>
  <p:slideViewPr>
    <p:cSldViewPr>
      <p:cViewPr>
        <p:scale>
          <a:sx n="86" d="100"/>
          <a:sy n="86" d="100"/>
        </p:scale>
        <p:origin x="-636" y="-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6.xml"/><Relationship Id="rId3" Type="http://schemas.openxmlformats.org/officeDocument/2006/relationships/slide" Target="slide9.xml"/><Relationship Id="rId7" Type="http://schemas.openxmlformats.org/officeDocument/2006/relationships/slide" Target="slide3.xml"/><Relationship Id="rId12" Type="http://schemas.openxmlformats.org/officeDocument/2006/relationships/slide" Target="slide15.xml"/><Relationship Id="rId2" Type="http://schemas.openxmlformats.org/officeDocument/2006/relationships/slide" Target="slide8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5.xml"/><Relationship Id="rId5" Type="http://schemas.openxmlformats.org/officeDocument/2006/relationships/slide" Target="slide11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0.xml"/><Relationship Id="rId9" Type="http://schemas.openxmlformats.org/officeDocument/2006/relationships/slide" Target="slide14.xml"/><Relationship Id="rId14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VY_52_INOVACE_22_4_RISKUJ_VODA, VZDUCH, OHEŇ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probraného učiva zábavnou a soutěživou formou.  Opakovaná témata jsou voda, vzduch, oheň.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VIII.A.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9.1. 2013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</a:t>
            </a:r>
            <a:r>
              <a:rPr lang="cs-CZ" sz="1200" dirty="0" smtClean="0"/>
              <a:t>hudebním a </a:t>
            </a:r>
            <a:r>
              <a:rPr lang="cs-CZ" sz="1200" dirty="0" smtClean="0"/>
              <a:t>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9.1. 2013 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800" y="11247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800" y="1988840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771800" y="2606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rgbClr val="0070C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VZDUCH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800" y="2852936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800" y="3789040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800" y="47251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1124744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100</a:t>
            </a:r>
            <a:endParaRPr lang="cs-CZ" sz="3600" cap="all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124744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988840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60648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VODA</a:t>
            </a: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260648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rgbClr val="0070C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OHEŇ, požár</a:t>
            </a:r>
            <a:endParaRPr lang="cs-CZ" sz="2400" cap="all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1988840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200</a:t>
            </a: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2852936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300</a:t>
            </a: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852936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3789040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400</a:t>
            </a: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3789040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4725144"/>
            <a:ext cx="2411760" cy="900000"/>
          </a:xfrm>
          <a:prstGeom prst="actionButtonBlank">
            <a:avLst/>
          </a:prstGeom>
          <a:solidFill>
            <a:srgbClr val="0070C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cap="all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500</a:t>
            </a: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4725144"/>
            <a:ext cx="288032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VODA		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 se nazývá část Země pokrytá vodou? </a:t>
            </a:r>
            <a:r>
              <a:rPr lang="cs-CZ" sz="2800" dirty="0" smtClean="0"/>
              <a:t>Kolik % </a:t>
            </a:r>
            <a:r>
              <a:rPr lang="cs-CZ" sz="2800" dirty="0" smtClean="0"/>
              <a:t>zemského povrchu voda pokrývá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atmosféra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err="1" smtClean="0"/>
              <a:t>pedosféra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hydrosféra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</a:t>
            </a:r>
            <a:r>
              <a:rPr lang="cs-CZ" sz="2400" dirty="0" err="1" smtClean="0"/>
              <a:t>aquasféra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80312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80312" y="227687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9672" y="4869160"/>
            <a:ext cx="5488012" cy="2828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pokrývá přibližně 71% zemského povrchu 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4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VODA 					200</a:t>
            </a:r>
          </a:p>
          <a:p>
            <a:pPr marL="342900" indent="-342900">
              <a:spcBef>
                <a:spcPct val="20000"/>
              </a:spcBef>
            </a:pPr>
            <a:endParaRPr lang="cs-CZ" sz="24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alespoň 3 různá dělení vod: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20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podle skupenství</a:t>
            </a:r>
            <a:endParaRPr lang="cs-CZ" sz="2400" dirty="0"/>
          </a:p>
        </p:txBody>
      </p:sp>
      <p:sp>
        <p:nvSpPr>
          <p:cNvPr id="2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podle obsahu minerálních látek</a:t>
            </a:r>
            <a:endParaRPr lang="cs-CZ" sz="24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podle stupně znečištění</a:t>
            </a:r>
            <a:endParaRPr lang="cs-CZ" sz="2400" dirty="0"/>
          </a:p>
        </p:txBody>
      </p:sp>
      <p:sp>
        <p:nvSpPr>
          <p:cNvPr id="2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445224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podle místa výskytu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VODA 					300</a:t>
            </a:r>
          </a:p>
          <a:p>
            <a:pPr marL="342900" indent="-342900">
              <a:spcBef>
                <a:spcPct val="20000"/>
              </a:spcBef>
            </a:pPr>
            <a:endParaRPr lang="cs-CZ" sz="8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popiš dělení vod </a:t>
            </a:r>
            <a:r>
              <a:rPr lang="cs-CZ" sz="2800" u="sng" dirty="0" smtClean="0"/>
              <a:t>podle obsahu nečistot</a:t>
            </a:r>
            <a:r>
              <a:rPr lang="cs-CZ" sz="2800" dirty="0" smtClean="0"/>
              <a:t>, jednotlivé stupně znečištění vody popiš </a:t>
            </a:r>
            <a:endParaRPr lang="cs-CZ" sz="2800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276873"/>
            <a:ext cx="8712968" cy="5040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smtClean="0"/>
              <a:t>pitná voda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573016"/>
            <a:ext cx="8712968" cy="5040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užitková voda</a:t>
            </a:r>
            <a:endParaRPr lang="cs-CZ" sz="28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869160"/>
            <a:ext cx="8712968" cy="37380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800" dirty="0" smtClean="0"/>
              <a:t>odpadní voda</a:t>
            </a:r>
            <a:endParaRPr lang="cs-CZ" sz="28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43608" y="2780928"/>
            <a:ext cx="7848872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voda, která ani při dlouhodobém užívání </a:t>
            </a:r>
          </a:p>
          <a:p>
            <a:pPr algn="l"/>
            <a:r>
              <a:rPr lang="cs-CZ" sz="2400" dirty="0" smtClean="0"/>
              <a:t>nezpůsobuje zdravotní komplikace </a:t>
            </a:r>
            <a:endParaRPr lang="cs-CZ" sz="2400" dirty="0"/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43608" y="4077072"/>
            <a:ext cx="7848872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voda, která neobsahuje látky poškozující zdraví. Nesmí </a:t>
            </a:r>
          </a:p>
          <a:p>
            <a:r>
              <a:rPr lang="cs-CZ" sz="2400" dirty="0" smtClean="0"/>
              <a:t>se užívat k pití, ale lze ji použít k napájení zvířat, k mytí apod.</a:t>
            </a:r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43608" y="5229200"/>
            <a:ext cx="7848872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voda znečištěná činností člověka, která je třeba </a:t>
            </a:r>
            <a:r>
              <a:rPr lang="cs-CZ" sz="2400" dirty="0" smtClean="0"/>
              <a:t>                           </a:t>
            </a:r>
          </a:p>
          <a:p>
            <a:pPr algn="l"/>
            <a:r>
              <a:rPr lang="cs-CZ" sz="2400" dirty="0" smtClean="0"/>
              <a:t>před vypuštěním </a:t>
            </a:r>
            <a:r>
              <a:rPr lang="cs-CZ" sz="2400" dirty="0" smtClean="0"/>
              <a:t>do přírody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9" grpId="0" animBg="1"/>
      <p:bldP spid="20670" grpId="0" animBg="1"/>
      <p:bldP spid="20671" grpId="0" animBg="1"/>
      <p:bldP spid="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VODA 					400</a:t>
            </a:r>
          </a:p>
          <a:p>
            <a:pPr marL="342900" indent="-342900">
              <a:spcBef>
                <a:spcPct val="20000"/>
              </a:spcBef>
            </a:pPr>
            <a:endParaRPr lang="cs-CZ" sz="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popiš dělení vod </a:t>
            </a:r>
            <a:r>
              <a:rPr lang="cs-CZ" sz="2800" u="sng" dirty="0" smtClean="0"/>
              <a:t>podle místa výskytu</a:t>
            </a:r>
            <a:r>
              <a:rPr lang="cs-CZ" sz="2800" dirty="0" smtClean="0"/>
              <a:t> a podle </a:t>
            </a:r>
            <a:r>
              <a:rPr lang="cs-CZ" sz="2800" u="sng" dirty="0" smtClean="0"/>
              <a:t>skupenství</a:t>
            </a:r>
            <a:r>
              <a:rPr lang="cs-CZ" sz="2800" dirty="0" smtClean="0"/>
              <a:t>: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2564904"/>
            <a:ext cx="388843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podpovrchová (podzemní)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140968"/>
            <a:ext cx="388843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povrchová (tekoucí, stojatá)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717032"/>
            <a:ext cx="388843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atmosférická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55976" y="4293096"/>
            <a:ext cx="374441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pevná (led)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09320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55976" y="4869160"/>
            <a:ext cx="374441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kapalná</a:t>
            </a:r>
            <a:endParaRPr lang="cs-CZ" sz="2400" dirty="0"/>
          </a:p>
        </p:txBody>
      </p:sp>
      <p:sp>
        <p:nvSpPr>
          <p:cNvPr id="1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55976" y="5445224"/>
            <a:ext cx="374441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plynná (vodní pára)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9" grpId="0" animBg="1"/>
      <p:bldP spid="20670" grpId="0" animBg="1"/>
      <p:bldP spid="20671" grpId="0" animBg="1"/>
      <p:bldP spid="3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81328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251520" y="54868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VODA 					500</a:t>
            </a:r>
          </a:p>
          <a:p>
            <a:pPr marL="342900" indent="-342900">
              <a:spcBef>
                <a:spcPct val="20000"/>
              </a:spcBef>
            </a:pPr>
            <a:endParaRPr lang="cs-CZ" sz="10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popiš dělení vod </a:t>
            </a:r>
            <a:r>
              <a:rPr lang="cs-CZ" sz="2800" u="sng" dirty="0" smtClean="0"/>
              <a:t>podle obsahu minerálních látek:</a:t>
            </a:r>
            <a:endParaRPr lang="cs-CZ" sz="2800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573016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tvrdá</a:t>
            </a:r>
            <a:endParaRPr lang="cs-CZ" sz="2800" dirty="0"/>
          </a:p>
        </p:txBody>
      </p:sp>
      <p:sp>
        <p:nvSpPr>
          <p:cNvPr id="2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4437112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minerální</a:t>
            </a:r>
            <a:endParaRPr lang="cs-CZ" sz="2800" dirty="0"/>
          </a:p>
        </p:txBody>
      </p:sp>
      <p:sp>
        <p:nvSpPr>
          <p:cNvPr id="2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844824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smtClean="0"/>
              <a:t>destilovaná</a:t>
            </a:r>
            <a:endParaRPr lang="cs-CZ" sz="2800" dirty="0"/>
          </a:p>
        </p:txBody>
      </p:sp>
      <p:sp>
        <p:nvSpPr>
          <p:cNvPr id="2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708920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měkká</a:t>
            </a:r>
            <a:endParaRPr lang="cs-CZ" sz="280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2276872"/>
            <a:ext cx="820891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bez minerálních látek, v přírodě se přirozeně nevyskytuje</a:t>
            </a:r>
            <a:endParaRPr lang="cs-CZ" sz="240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140968"/>
            <a:ext cx="820891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nízký obsah minerálních látek, např. dešťová voda</a:t>
            </a:r>
            <a:endParaRPr lang="cs-CZ" sz="2400" dirty="0"/>
          </a:p>
        </p:txBody>
      </p:sp>
      <p:sp>
        <p:nvSpPr>
          <p:cNvPr id="1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4005064"/>
            <a:ext cx="820891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nejčastější , prokazatelná tvorbou tzv. vodního kamene</a:t>
            </a:r>
            <a:endParaRPr lang="cs-CZ" sz="2400" dirty="0"/>
          </a:p>
        </p:txBody>
      </p:sp>
      <p:sp>
        <p:nvSpPr>
          <p:cNvPr id="18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4869160"/>
            <a:ext cx="820891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obohacena o rozpuštěné plyny a min. látky, časté léčivé účinky</a:t>
            </a:r>
          </a:p>
        </p:txBody>
      </p:sp>
      <p:sp>
        <p:nvSpPr>
          <p:cNvPr id="1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5301208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800" dirty="0" smtClean="0"/>
              <a:t>slaná</a:t>
            </a:r>
            <a:endParaRPr lang="cs-CZ" sz="2800" dirty="0"/>
          </a:p>
        </p:txBody>
      </p:sp>
      <p:sp>
        <p:nvSpPr>
          <p:cNvPr id="20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5733256"/>
            <a:ext cx="820891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vyskytuje se v mořích a oceánech, tvoří 97% hydrosféry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VZDUCH			 		100</a:t>
            </a:r>
          </a:p>
          <a:p>
            <a:pPr marL="342900" indent="-342900">
              <a:spcBef>
                <a:spcPct val="20000"/>
              </a:spcBef>
            </a:pPr>
            <a:endParaRPr lang="cs-CZ" sz="2800" b="1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/>
              <a:t>uveď správné procentuální složení vzduchu: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2422525"/>
            <a:ext cx="640779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50% kyslíku, 40% dusíku, 10% jiné plyny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3386138"/>
            <a:ext cx="640779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b) </a:t>
            </a:r>
            <a:r>
              <a:rPr lang="cs-CZ" sz="2400" dirty="0" smtClean="0"/>
              <a:t>50% dusíku, 40% kyslíku, 10% jiné plyny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4351338"/>
            <a:ext cx="6415733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c) 78% dusíku, 21% kyslíku, 1% ostatní plyny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5416550"/>
            <a:ext cx="6415733" cy="74875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78% kyslíku, 21% dusíku, 1% ostatní plyny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VZDUCH 		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4365104"/>
            <a:ext cx="6696744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c) ve vzduchu se krom plynů vyskytují i vodní pára,</a:t>
            </a:r>
          </a:p>
          <a:p>
            <a:pPr marL="457200" indent="-457200" algn="l"/>
            <a:r>
              <a:rPr lang="cs-CZ" sz="2400" dirty="0" smtClean="0"/>
              <a:t>mikroorganismy, pyly, částečky prachu a pod.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2348880"/>
            <a:ext cx="6696744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a) mlha je směs, kdy je v plynu (vzduchu)</a:t>
            </a:r>
          </a:p>
          <a:p>
            <a:pPr algn="l"/>
            <a:r>
              <a:rPr lang="cs-CZ" sz="2400" dirty="0" smtClean="0"/>
              <a:t>rozptýlena kapalina (voda), její výskyt je přirozený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356992"/>
            <a:ext cx="6696744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b) za běžných podmínek tlak vzduchu i </a:t>
            </a:r>
            <a:r>
              <a:rPr lang="cs-CZ" sz="2400" dirty="0" smtClean="0"/>
              <a:t>teplota</a:t>
            </a:r>
            <a:endParaRPr lang="cs-CZ" sz="2400" dirty="0" smtClean="0"/>
          </a:p>
          <a:p>
            <a:pPr algn="l"/>
            <a:r>
              <a:rPr lang="cs-CZ" sz="2400" dirty="0" smtClean="0"/>
              <a:t>se stoupající nadmořskou </a:t>
            </a:r>
            <a:r>
              <a:rPr lang="cs-CZ" sz="2400" dirty="0" smtClean="0"/>
              <a:t>výškou </a:t>
            </a:r>
            <a:r>
              <a:rPr lang="cs-CZ" sz="2400" dirty="0" smtClean="0"/>
              <a:t>klesají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5301208"/>
            <a:ext cx="6696743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zvýšený obsah toxických látek ve vzduchu </a:t>
            </a:r>
          </a:p>
          <a:p>
            <a:r>
              <a:rPr lang="cs-CZ" sz="2400" dirty="0" smtClean="0"/>
              <a:t>neovlivňuje organismy ani životní prostředí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VZDUCH 		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 o vzduchu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422525"/>
            <a:ext cx="683984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charset="0"/>
              </a:rPr>
              <a:t>a) </a:t>
            </a:r>
            <a:r>
              <a:rPr lang="cs-CZ" sz="2400" dirty="0" smtClean="0">
                <a:latin typeface="Arial" charset="0"/>
              </a:rPr>
              <a:t>vzduch je směs plynů tvořící atmosféru </a:t>
            </a:r>
            <a:endParaRPr lang="cs-CZ" sz="2400" dirty="0">
              <a:latin typeface="Arial" charset="0"/>
            </a:endParaRPr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517232"/>
            <a:ext cx="683984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d</a:t>
            </a:r>
            <a:r>
              <a:rPr lang="cs-CZ" sz="2400" dirty="0" smtClean="0">
                <a:latin typeface="Arial" charset="0"/>
              </a:rPr>
              <a:t>) vzduch zaujímá prostor  a má určitou hmotnost </a:t>
            </a:r>
            <a:endParaRPr lang="cs-CZ" sz="2400" dirty="0">
              <a:latin typeface="Arial" charset="0"/>
            </a:endParaRPr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351338"/>
            <a:ext cx="684778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vzduch můžeme pod hladinou vody „přelévat“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335699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27687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3429000"/>
            <a:ext cx="684778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b) </a:t>
            </a:r>
            <a:r>
              <a:rPr lang="cs-CZ" sz="2400" dirty="0" smtClean="0">
                <a:latin typeface="Arial" charset="0"/>
              </a:rPr>
              <a:t>teplejší vzduch má větší hustotu než chladnější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VZDUCH 		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10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nesprávné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2276872"/>
            <a:ext cx="730830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normální tlak vzduchu, při hladině moře, </a:t>
            </a:r>
          </a:p>
          <a:p>
            <a:pPr marL="457200" indent="-457200" algn="l"/>
            <a:r>
              <a:rPr lang="cs-CZ" sz="2400" dirty="0" smtClean="0"/>
              <a:t>	je 101 325 </a:t>
            </a:r>
            <a:r>
              <a:rPr lang="cs-CZ" sz="2400" dirty="0" err="1" smtClean="0"/>
              <a:t>Pa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356992"/>
            <a:ext cx="730830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izobary jsou čáry spojující místa na Zemi se </a:t>
            </a:r>
          </a:p>
          <a:p>
            <a:pPr algn="l"/>
            <a:r>
              <a:rPr lang="cs-CZ" sz="2400" dirty="0" smtClean="0"/>
              <a:t>stejnou teplotou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4509120"/>
            <a:ext cx="7272808" cy="44581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smog je směs mlhy, prachu a kouřových zplodin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8100392" y="328498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8100392" y="537321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8100392" y="227687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373216"/>
            <a:ext cx="7344816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teplotní inverze je jev, kdy se stoupající výškou stoupá </a:t>
            </a:r>
          </a:p>
          <a:p>
            <a:pPr algn="l"/>
            <a:r>
              <a:rPr lang="cs-CZ" sz="2400" dirty="0" smtClean="0"/>
              <a:t>teplota a nedochází tak k přirozené cirkulaci vzduchu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8100392" y="436510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81328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VZDUCH 					500</a:t>
            </a:r>
          </a:p>
          <a:p>
            <a:pPr marL="342900" indent="-342900">
              <a:spcBef>
                <a:spcPct val="20000"/>
              </a:spcBef>
            </a:pPr>
            <a:endParaRPr lang="cs-CZ" sz="8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3600" dirty="0" smtClean="0"/>
              <a:t>správně přiřaď:</a:t>
            </a:r>
          </a:p>
          <a:p>
            <a:pPr marL="342900" indent="-342900">
              <a:spcBef>
                <a:spcPct val="20000"/>
              </a:spcBef>
            </a:pPr>
            <a:endParaRPr lang="cs-CZ" sz="2800" b="1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6" name="Obdélník 5"/>
          <p:cNvSpPr/>
          <p:nvPr/>
        </p:nvSpPr>
        <p:spPr>
          <a:xfrm>
            <a:off x="467544" y="3717032"/>
            <a:ext cx="3394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 smtClean="0"/>
              <a:t>metoda na oddělení </a:t>
            </a:r>
            <a:r>
              <a:rPr lang="cs-CZ" sz="2800" b="1" dirty="0" smtClean="0"/>
              <a:t>: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3356992"/>
            <a:ext cx="1217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dusík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4716016" y="5589240"/>
            <a:ext cx="1555234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destilace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899592" y="2708920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kyslík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3419872" y="5589240"/>
            <a:ext cx="1181734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zelená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7812360" y="5589240"/>
            <a:ext cx="1165704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modrá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611560" y="5157192"/>
            <a:ext cx="5400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pevných částic ze vzduchu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444208" y="5589240"/>
            <a:ext cx="123514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filtrace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611560" y="4365104"/>
            <a:ext cx="49685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jednotlivých plynů ze vzduchu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467544" y="2060848"/>
            <a:ext cx="49176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800" b="1" u="sng" dirty="0" smtClean="0"/>
              <a:t>barvy označující plynové lahve</a:t>
            </a:r>
            <a:r>
              <a:rPr lang="cs-CZ" sz="2800" dirty="0" smtClean="0"/>
              <a:t>: </a:t>
            </a:r>
            <a:endParaRPr lang="cs-CZ" sz="28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6972E-6 L -0.06753 -0.048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" y="-2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6972E-6 L 0.09619 -0.1219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-6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6972E-6 L -0.00156 -0.321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6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972E-6 L -0.50469 -0.4471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2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18864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 OHEŇ, POŽÁR			</a:t>
            </a:r>
            <a:r>
              <a:rPr lang="cs-CZ" sz="3600" b="1" dirty="0" smtClean="0">
                <a:solidFill>
                  <a:srgbClr val="FF0000"/>
                </a:solidFill>
              </a:rPr>
              <a:t>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 kahanu je nejvyšší teplota: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1844825"/>
            <a:ext cx="799288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ve spodní části plamene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5013176"/>
            <a:ext cx="7956376" cy="792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d) na vrcholu plamene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149080"/>
            <a:ext cx="7992888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</a:t>
            </a:r>
            <a:r>
              <a:rPr lang="cs-CZ" sz="2400" dirty="0" smtClean="0"/>
              <a:t>) na vrcholu vnitřního kuželu plamene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8244408" y="41490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8244408" y="501317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8244408" y="191683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852936"/>
            <a:ext cx="7992888" cy="108012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b) na bočním okraji plamene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8244408" y="299695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18864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 OHEŇ, POŽÁR			</a:t>
            </a:r>
            <a:r>
              <a:rPr lang="cs-CZ" sz="3600" b="1" dirty="0" smtClean="0">
                <a:solidFill>
                  <a:srgbClr val="FF0000"/>
                </a:solidFill>
              </a:rPr>
              <a:t>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1844825"/>
            <a:ext cx="799288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hoření je chemický děj, při kterém vzniká teplo, </a:t>
            </a:r>
            <a:r>
              <a:rPr lang="cs-CZ" sz="2400" dirty="0" smtClean="0"/>
              <a:t>světlo </a:t>
            </a:r>
          </a:p>
          <a:p>
            <a:pPr marL="457200" indent="-457200" algn="l"/>
            <a:r>
              <a:rPr lang="cs-CZ" sz="2400" dirty="0" smtClean="0"/>
              <a:t> </a:t>
            </a:r>
            <a:r>
              <a:rPr lang="cs-CZ" sz="2400" dirty="0" smtClean="0"/>
              <a:t>   </a:t>
            </a:r>
            <a:r>
              <a:rPr lang="cs-CZ" sz="2400" dirty="0" smtClean="0"/>
              <a:t> </a:t>
            </a:r>
            <a:r>
              <a:rPr lang="cs-CZ" sz="2400" dirty="0" smtClean="0"/>
              <a:t>a </a:t>
            </a:r>
            <a:r>
              <a:rPr lang="cs-CZ" sz="2400" dirty="0" smtClean="0"/>
              <a:t>látky </a:t>
            </a:r>
            <a:r>
              <a:rPr lang="cs-CZ" sz="2400" dirty="0" smtClean="0"/>
              <a:t>jiných vlastností, než má hořící látka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861048"/>
            <a:ext cx="7956376" cy="115212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c) teplota vznícení je nejnižší teplota, při které hořlavá látka </a:t>
            </a:r>
          </a:p>
          <a:p>
            <a:pPr algn="l"/>
            <a:r>
              <a:rPr lang="cs-CZ" sz="2400" dirty="0" smtClean="0"/>
              <a:t>(za normálního tlaku) ve směsi se vzduchem a za přiblížení </a:t>
            </a:r>
          </a:p>
          <a:p>
            <a:pPr algn="l"/>
            <a:r>
              <a:rPr lang="cs-CZ" sz="2400" dirty="0" smtClean="0"/>
              <a:t>plamene vzplane a hoří nejméně 5 sekund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996952"/>
            <a:ext cx="7992888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b) člověkem nekontrolované hoření v předem nevymezeném </a:t>
            </a:r>
          </a:p>
          <a:p>
            <a:r>
              <a:rPr lang="cs-CZ" sz="2400" dirty="0" smtClean="0"/>
              <a:t>prostoru nazýváme oheň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8244408" y="299695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8244408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8244408" y="191683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5157192"/>
            <a:ext cx="799288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d) hoření se zpravidla projevuje plamenem, tj. sloupcem </a:t>
            </a:r>
          </a:p>
          <a:p>
            <a:pPr algn="l"/>
            <a:r>
              <a:rPr lang="cs-CZ" sz="2400" dirty="0" smtClean="0"/>
              <a:t>hořících, většinou plynných, látek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8244408" y="407707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sz="3600" b="1" cap="all" dirty="0" smtClean="0">
              <a:solidFill>
                <a:srgbClr val="FF0000"/>
              </a:solidFill>
            </a:endParaRP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OHEŇ, POŽÁR </a:t>
            </a:r>
            <a:r>
              <a:rPr lang="cs-CZ" sz="3600" b="1" dirty="0" smtClean="0">
                <a:solidFill>
                  <a:srgbClr val="FF0000"/>
                </a:solidFill>
              </a:rPr>
              <a:t>			300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740352" y="436510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740352" y="537321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740352" y="206084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740352" y="321297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1844824"/>
            <a:ext cx="7056784" cy="10819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oheň má značný význam pro člověka - jako </a:t>
            </a:r>
          </a:p>
          <a:p>
            <a:pPr marL="457200" indent="-457200" algn="l"/>
            <a:r>
              <a:rPr lang="cs-CZ" sz="2400" dirty="0" smtClean="0"/>
              <a:t>zdroj tepla, světla, energie a pro výrobu a </a:t>
            </a:r>
          </a:p>
          <a:p>
            <a:pPr marL="457200" indent="-457200" algn="l"/>
            <a:r>
              <a:rPr lang="cs-CZ" sz="2400" dirty="0" smtClean="0"/>
              <a:t>přípravu mnoha látek (včetně úpravy potravy)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068960"/>
            <a:ext cx="7056784" cy="108012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</a:t>
            </a:r>
            <a:r>
              <a:rPr lang="cs-CZ" sz="2400" dirty="0" smtClean="0"/>
              <a:t>) hašení je založeno na ochlazení hořící látky pod  </a:t>
            </a:r>
          </a:p>
          <a:p>
            <a:pPr marL="457200" indent="-457200"/>
            <a:r>
              <a:rPr lang="cs-CZ" sz="2400" dirty="0" smtClean="0"/>
              <a:t>teplotu vznícení nebo na znepřístupnění vzdušného </a:t>
            </a:r>
          </a:p>
          <a:p>
            <a:pPr marL="457200" indent="-457200"/>
            <a:r>
              <a:rPr lang="cs-CZ" sz="2400" dirty="0" smtClean="0"/>
              <a:t>kyslíku k hořící látce (častá je kombinace)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4293096"/>
            <a:ext cx="705678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>
              <a:buAutoNum type="alphaLcParenR" startAt="3"/>
            </a:pPr>
            <a:r>
              <a:rPr lang="cs-CZ" sz="2400" dirty="0" smtClean="0"/>
              <a:t>pokud nemůžeme uhasit požár vlastními </a:t>
            </a:r>
            <a:r>
              <a:rPr lang="cs-CZ" sz="2400" dirty="0" smtClean="0"/>
              <a:t>silami, </a:t>
            </a:r>
            <a:endParaRPr lang="cs-CZ" sz="2400" dirty="0" smtClean="0"/>
          </a:p>
          <a:p>
            <a:pPr marL="457200" indent="-457200"/>
            <a:r>
              <a:rPr lang="cs-CZ" sz="2400" dirty="0" smtClean="0"/>
              <a:t>voláme na telefonní číslo </a:t>
            </a:r>
            <a:r>
              <a:rPr lang="cs-CZ" sz="2400" dirty="0" smtClean="0"/>
              <a:t>150 </a:t>
            </a:r>
            <a:r>
              <a:rPr lang="cs-CZ" sz="2400" dirty="0" smtClean="0"/>
              <a:t>(hasiči)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5157192"/>
            <a:ext cx="7056784" cy="1008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</a:t>
            </a:r>
            <a:r>
              <a:rPr lang="cs-CZ" sz="2400" dirty="0" smtClean="0"/>
              <a:t>) pouze popáleniny I. stupně ošetřujeme ochlazením,</a:t>
            </a:r>
          </a:p>
          <a:p>
            <a:pPr marL="457200" indent="-457200"/>
            <a:r>
              <a:rPr lang="cs-CZ" sz="2400" dirty="0" smtClean="0"/>
              <a:t>závažnější popáleniny ošetřuje vždy lékař, při vážném</a:t>
            </a:r>
          </a:p>
          <a:p>
            <a:pPr marL="457200" indent="-457200"/>
            <a:r>
              <a:rPr lang="cs-CZ" sz="2400" dirty="0" smtClean="0"/>
              <a:t>popálení podáváme do příchodu lékaře tekutiny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sz="3600" b="1" cap="all" dirty="0" smtClean="0">
              <a:solidFill>
                <a:srgbClr val="FF0000"/>
              </a:solidFill>
            </a:endParaRP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OHEŇ, POŽÁR </a:t>
            </a:r>
            <a:r>
              <a:rPr lang="cs-CZ" sz="3600" b="1" dirty="0" smtClean="0">
                <a:solidFill>
                  <a:srgbClr val="FF0000"/>
                </a:solidFill>
              </a:rPr>
              <a:t>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u="sng" dirty="0" smtClean="0"/>
              <a:t>uveď princip na kterém jsou </a:t>
            </a:r>
            <a:r>
              <a:rPr lang="cs-CZ" sz="2800" u="sng" dirty="0" err="1" smtClean="0"/>
              <a:t>hasebné</a:t>
            </a:r>
            <a:r>
              <a:rPr lang="cs-CZ" sz="2800" u="sng" dirty="0" smtClean="0"/>
              <a:t> metody založeny</a:t>
            </a:r>
            <a:r>
              <a:rPr lang="cs-CZ" sz="2800" dirty="0" smtClean="0"/>
              <a:t>:</a:t>
            </a:r>
          </a:p>
          <a:p>
            <a:pPr marL="457200" indent="-457200"/>
            <a:endParaRPr lang="cs-CZ" sz="2800" dirty="0" smtClean="0"/>
          </a:p>
          <a:p>
            <a:pPr marL="457200" indent="-457200"/>
            <a:r>
              <a:rPr lang="cs-CZ" sz="2800" dirty="0" smtClean="0"/>
              <a:t>ochlazení hořící látky pod teplotu vznícení: </a:t>
            </a:r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 smtClean="0"/>
          </a:p>
          <a:p>
            <a:pPr marL="457200" indent="-457200"/>
            <a:r>
              <a:rPr lang="cs-CZ" sz="2800" dirty="0" smtClean="0"/>
              <a:t>znepřístupnění vzdušného kyslíku k hořící látce:</a:t>
            </a:r>
          </a:p>
          <a:p>
            <a:pPr marL="457200" indent="-457200"/>
            <a:endParaRPr lang="cs-CZ" sz="2800" dirty="0" smtClean="0"/>
          </a:p>
          <a:p>
            <a:pPr marL="457200" indent="-457200"/>
            <a:endParaRPr lang="cs-CZ" sz="2800" dirty="0" smtClean="0"/>
          </a:p>
          <a:p>
            <a:pPr marL="457200" indent="-457200"/>
            <a:r>
              <a:rPr lang="cs-CZ" sz="2800" dirty="0" smtClean="0"/>
              <a:t>kombinace obou metod: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948264" y="5949280"/>
            <a:ext cx="1728192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oxid uhličitý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483768" y="5949280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pěna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5949280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písek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788024" y="5949280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81328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415808" y="3861048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písek</a:t>
            </a:r>
            <a:endParaRPr lang="cs-CZ" sz="2400" dirty="0"/>
          </a:p>
        </p:txBody>
      </p:sp>
      <p:sp>
        <p:nvSpPr>
          <p:cNvPr id="1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732240" y="2132856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067944" y="5157192"/>
            <a:ext cx="1728192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oxid uhličitý</a:t>
            </a:r>
            <a:endParaRPr lang="cs-CZ" sz="2400" dirty="0"/>
          </a:p>
        </p:txBody>
      </p:sp>
      <p:sp>
        <p:nvSpPr>
          <p:cNvPr id="2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940152" y="5157192"/>
            <a:ext cx="172819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pěna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6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06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06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69" grpId="0" animBg="1"/>
      <p:bldP spid="20670" grpId="0" animBg="1"/>
      <p:bldP spid="20671" grpId="0" animBg="1"/>
      <p:bldP spid="3" grpId="0" animBg="1"/>
      <p:bldP spid="12" grpId="0" animBg="1"/>
      <p:bldP spid="14" grpId="0" animBg="1"/>
      <p:bldP spid="15" grpId="0" animBg="1"/>
      <p:bldP spid="2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sz="3600" b="1" cap="all" dirty="0" smtClean="0">
              <a:solidFill>
                <a:srgbClr val="FF0000"/>
              </a:solidFill>
            </a:endParaRP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OHEŇ, POŽÁR </a:t>
            </a:r>
            <a:r>
              <a:rPr lang="cs-CZ" sz="3600" b="1" dirty="0" smtClean="0">
                <a:solidFill>
                  <a:srgbClr val="FF0000"/>
                </a:solidFill>
              </a:rPr>
              <a:t>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u="sng" dirty="0" smtClean="0"/>
              <a:t>přiřaď </a:t>
            </a:r>
            <a:r>
              <a:rPr lang="cs-CZ" sz="2800" u="sng" dirty="0" err="1" smtClean="0"/>
              <a:t>hasebné</a:t>
            </a:r>
            <a:r>
              <a:rPr lang="cs-CZ" sz="2800" u="sng" dirty="0" smtClean="0"/>
              <a:t> prostředky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2204864"/>
            <a:ext cx="5824538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lze hasit: pevné látky</a:t>
            </a:r>
          </a:p>
          <a:p>
            <a:pPr marL="457200" indent="-457200"/>
            <a:r>
              <a:rPr lang="cs-CZ" sz="2400" dirty="0" smtClean="0"/>
              <a:t>nelze hasit: elektrická zařízení pod proudem</a:t>
            </a:r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3068960"/>
            <a:ext cx="5824538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lze hasit: elektrická zařízení pod proudem</a:t>
            </a:r>
          </a:p>
          <a:p>
            <a:pPr marL="457200" indent="-457200"/>
            <a:r>
              <a:rPr lang="cs-CZ" sz="2400" dirty="0" smtClean="0"/>
              <a:t>nelze hasit: volně ložené sypké látky</a:t>
            </a:r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4725144"/>
            <a:ext cx="5832475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lze hasit: hořlavé kapaliny</a:t>
            </a:r>
          </a:p>
          <a:p>
            <a:pPr marL="457200" indent="-457200"/>
            <a:r>
              <a:rPr lang="cs-CZ" sz="2400" dirty="0" smtClean="0"/>
              <a:t>nelze hasit: elektrická zařízení pod proudem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81328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44008" y="5877272"/>
            <a:ext cx="1440160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písek</a:t>
            </a:r>
            <a:endParaRPr lang="cs-CZ" sz="2400" dirty="0"/>
          </a:p>
        </p:txBody>
      </p:sp>
      <p:sp>
        <p:nvSpPr>
          <p:cNvPr id="17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5877272"/>
            <a:ext cx="1440160" cy="33089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1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16216" y="5877272"/>
            <a:ext cx="201622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oxid uhličitý </a:t>
            </a:r>
          </a:p>
          <a:p>
            <a:r>
              <a:rPr lang="cs-CZ" sz="2400" dirty="0" smtClean="0"/>
              <a:t>(sněhový PHP)</a:t>
            </a:r>
            <a:endParaRPr lang="cs-CZ" sz="2400" dirty="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267744" y="5877272"/>
            <a:ext cx="1944216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pěnový PHP</a:t>
            </a:r>
            <a:endParaRPr lang="cs-CZ" sz="2400" dirty="0"/>
          </a:p>
        </p:txBody>
      </p:sp>
      <p:sp>
        <p:nvSpPr>
          <p:cNvPr id="1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732240" y="2420888"/>
            <a:ext cx="1440160" cy="33089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732240" y="3068960"/>
            <a:ext cx="201622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oxid uhličitý </a:t>
            </a:r>
          </a:p>
          <a:p>
            <a:r>
              <a:rPr lang="cs-CZ" sz="2400" dirty="0" smtClean="0"/>
              <a:t>(sněhový PHP)</a:t>
            </a:r>
            <a:endParaRPr lang="cs-CZ" sz="240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3861048"/>
            <a:ext cx="5824538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lze hasit: pevné sypké látky, hořlavé kapaliny</a:t>
            </a:r>
          </a:p>
          <a:p>
            <a:pPr marL="457200" indent="-457200"/>
            <a:r>
              <a:rPr lang="cs-CZ" sz="2400" dirty="0" smtClean="0"/>
              <a:t>nelze hasit: jemná mechanika a elektronika </a:t>
            </a:r>
          </a:p>
        </p:txBody>
      </p:sp>
      <p:sp>
        <p:nvSpPr>
          <p:cNvPr id="20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732240" y="4077072"/>
            <a:ext cx="1440160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písek</a:t>
            </a:r>
            <a:endParaRPr lang="cs-CZ" sz="2400" dirty="0"/>
          </a:p>
        </p:txBody>
      </p:sp>
      <p:sp>
        <p:nvSpPr>
          <p:cNvPr id="2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732240" y="4869160"/>
            <a:ext cx="1944216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pěnový PHP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12" grpId="0" animBg="1"/>
      <p:bldP spid="14" grpId="0" animBg="1"/>
      <p:bldP spid="20" grpId="0" animBg="1"/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2929</TotalTime>
  <Words>796</Words>
  <Application>Microsoft Office PowerPoint</Application>
  <PresentationFormat>Předvádění na obrazovce (4:3)</PresentationFormat>
  <Paragraphs>235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42</cp:revision>
  <dcterms:created xsi:type="dcterms:W3CDTF">2012-09-03T12:17:39Z</dcterms:created>
  <dcterms:modified xsi:type="dcterms:W3CDTF">2013-01-11T10:32:09Z</dcterms:modified>
</cp:coreProperties>
</file>