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60" r:id="rId3"/>
    <p:sldId id="257" r:id="rId4"/>
    <p:sldId id="256" r:id="rId5"/>
    <p:sldId id="258" r:id="rId6"/>
    <p:sldId id="259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9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E0DE44-3328-4B3B-8DCC-7ED7F8EFDFEB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6E4423-F5F3-4F49-A5CD-7AD73303409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ABD5-1482-4906-A7C2-366AB57C037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684DE-D35C-4FED-8838-E7C9E8F5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ABD5-1482-4906-A7C2-366AB57C037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684DE-D35C-4FED-8838-E7C9E8F5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ABD5-1482-4906-A7C2-366AB57C037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684DE-D35C-4FED-8838-E7C9E8F5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ABD5-1482-4906-A7C2-366AB57C037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684DE-D35C-4FED-8838-E7C9E8F5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ABD5-1482-4906-A7C2-366AB57C037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684DE-D35C-4FED-8838-E7C9E8F5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ABD5-1482-4906-A7C2-366AB57C037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684DE-D35C-4FED-8838-E7C9E8F5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ABD5-1482-4906-A7C2-366AB57C037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684DE-D35C-4FED-8838-E7C9E8F5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ABD5-1482-4906-A7C2-366AB57C037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684DE-D35C-4FED-8838-E7C9E8F5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ABD5-1482-4906-A7C2-366AB57C037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684DE-D35C-4FED-8838-E7C9E8F5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ABD5-1482-4906-A7C2-366AB57C037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684DE-D35C-4FED-8838-E7C9E8F5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8ABD5-1482-4906-A7C2-366AB57C037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9684DE-D35C-4FED-8838-E7C9E8F5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8ABD5-1482-4906-A7C2-366AB57C0378}" type="datetimeFigureOut">
              <a:rPr lang="cs-CZ" smtClean="0"/>
              <a:pPr/>
              <a:t>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9684DE-D35C-4FED-8838-E7C9E8F5F74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sel.cz/tisk.php?clanek=5840" TargetMode="External"/><Relationship Id="rId2" Type="http://schemas.openxmlformats.org/officeDocument/2006/relationships/hyperlink" Target="http://atlakapi.mujblog.centrum.cz/clanky/vZNIK-ZEME-38914.aspx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moje-zajmy.blogerka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F6 - </a:t>
                      </a:r>
                      <a:r>
                        <a:rPr lang="cs-CZ" sz="1300" dirty="0" smtClean="0">
                          <a:latin typeface="Calibri"/>
                        </a:rPr>
                        <a:t>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1. 12. 2010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Magnetické pole Země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43851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Magnetické vlastnosti látek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3291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Fyzika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41234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příroda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39243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šestý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MAGNETICKÉ POLE ZEMĚ slouží k výkladu učiva o Zemi jako velkém kulovém magnetu.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 dirty="0" smtClean="0"/>
              <a:t>o internetové obrázky</a:t>
            </a:r>
            <a:r>
              <a:rPr lang="cs-CZ" dirty="0"/>
              <a:t> </a:t>
            </a:r>
            <a:r>
              <a:rPr lang="cs-CZ" dirty="0" smtClean="0"/>
              <a:t>týkající </a:t>
            </a:r>
            <a:r>
              <a:rPr lang="cs-CZ" dirty="0"/>
              <a:t>se zajímavostí </a:t>
            </a:r>
            <a:r>
              <a:rPr lang="cs-CZ" dirty="0" smtClean="0"/>
              <a:t>MP Země. </a:t>
            </a:r>
          </a:p>
          <a:p>
            <a:endParaRPr lang="cs-CZ" dirty="0"/>
          </a:p>
          <a:p>
            <a:endParaRPr lang="cs-CZ" b="1" dirty="0"/>
          </a:p>
          <a:p>
            <a:r>
              <a:rPr lang="cs-CZ" b="1" dirty="0"/>
              <a:t>Výukový materiál je určen pro žáky 6. </a:t>
            </a:r>
            <a:r>
              <a:rPr lang="cs-CZ" b="1" smtClean="0"/>
              <a:t>ročníku.</a:t>
            </a:r>
            <a:endParaRPr lang="cs-CZ" b="1" dirty="0" smtClean="0"/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www.mapy-stiefel.cz/images/thumb/PO00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0"/>
            <a:ext cx="6857997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Magnetické pole Země</a:t>
            </a:r>
            <a:endParaRPr lang="cs-CZ" sz="7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3059832" y="5445224"/>
            <a:ext cx="3736032" cy="5461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200" b="1" i="0" strike="noStrike" kern="1200" cap="none" spc="0" normalizeH="0" baseline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Zpracovala: Mgr.</a:t>
            </a:r>
            <a:r>
              <a:rPr kumimoji="0" lang="cs-CZ" sz="1200" b="1" i="0" strike="noStrike" kern="1200" cap="none" spc="0" normalizeH="0" noProof="0" dirty="0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Jitka Hříbková, ZŠ </a:t>
            </a:r>
            <a:r>
              <a:rPr kumimoji="0" lang="cs-CZ" sz="1200" b="1" i="0" strike="noStrike" kern="1200" cap="none" spc="0" normalizeH="0" noProof="0" dirty="0" err="1" smtClean="0">
                <a:ln>
                  <a:noFill/>
                </a:ln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Dyjákovice</a:t>
            </a:r>
            <a:endParaRPr kumimoji="0" lang="cs-CZ" sz="1200" b="1" i="0" strike="noStrike" kern="1200" cap="none" spc="0" normalizeH="0" baseline="0" noProof="0" dirty="0">
              <a:ln>
                <a:noFill/>
              </a:ln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upload.wikimedia.org/wikipedia/commons/thumb/9/95/CampoMagnetico.png/220px-CampoMagnetico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0"/>
            <a:ext cx="6705600" cy="6858000"/>
          </a:xfrm>
          <a:prstGeom prst="rect">
            <a:avLst/>
          </a:prstGeom>
          <a:noFill/>
        </p:spPr>
      </p:pic>
      <p:cxnSp>
        <p:nvCxnSpPr>
          <p:cNvPr id="6" name="Přímá spojovací čára 5"/>
          <p:cNvCxnSpPr>
            <a:stCxn id="11266" idx="0"/>
            <a:endCxn id="11266" idx="2"/>
          </p:cNvCxnSpPr>
          <p:nvPr/>
        </p:nvCxnSpPr>
        <p:spPr>
          <a:xfrm rot="16200000" flipH="1">
            <a:off x="1281090" y="3429000"/>
            <a:ext cx="6858000" cy="0"/>
          </a:xfrm>
          <a:prstGeom prst="line">
            <a:avLst/>
          </a:prstGeom>
          <a:ln w="50800">
            <a:solidFill>
              <a:srgbClr val="FFC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ovnoramenný trojúhelník 6"/>
          <p:cNvSpPr/>
          <p:nvPr/>
        </p:nvSpPr>
        <p:spPr>
          <a:xfrm>
            <a:off x="4643438" y="1142984"/>
            <a:ext cx="142876" cy="28575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 rot="10800000">
            <a:off x="4643438" y="1428736"/>
            <a:ext cx="142876" cy="285752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  <a:scene3d>
            <a:camera prst="orthographicFront">
              <a:rot lat="300000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 rot="10800000">
            <a:off x="4643438" y="5572140"/>
            <a:ext cx="142876" cy="285752"/>
          </a:xfrm>
          <a:prstGeom prst="triangle">
            <a:avLst/>
          </a:prstGeom>
          <a:solidFill>
            <a:srgbClr val="0070C0"/>
          </a:solidFill>
          <a:ln>
            <a:solidFill>
              <a:srgbClr val="0070C0"/>
            </a:solidFill>
          </a:ln>
          <a:scene3d>
            <a:camera prst="orthographicFront">
              <a:rot lat="300000" lon="0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4643438" y="5286388"/>
            <a:ext cx="142876" cy="285752"/>
          </a:xfrm>
          <a:prstGeom prst="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Nadpis 14"/>
          <p:cNvSpPr>
            <a:spLocks noGrp="1"/>
          </p:cNvSpPr>
          <p:nvPr>
            <p:ph type="title"/>
          </p:nvPr>
        </p:nvSpPr>
        <p:spPr>
          <a:xfrm>
            <a:off x="4786314" y="571480"/>
            <a:ext cx="2714644" cy="488968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tx2">
                    <a:lumMod val="40000"/>
                    <a:lumOff val="6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doni MT Condensed" pitchFamily="18" charset="0"/>
              </a:rPr>
              <a:t>Severní zeměpisný pól</a:t>
            </a:r>
            <a:endParaRPr lang="cs-CZ" sz="2400" b="1" dirty="0">
              <a:solidFill>
                <a:schemeClr val="tx2">
                  <a:lumMod val="40000"/>
                  <a:lumOff val="6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doni MT Condensed" pitchFamily="18" charset="0"/>
            </a:endParaRPr>
          </a:p>
        </p:txBody>
      </p:sp>
      <p:sp>
        <p:nvSpPr>
          <p:cNvPr id="16" name="Nadpis 14"/>
          <p:cNvSpPr txBox="1">
            <a:spLocks/>
          </p:cNvSpPr>
          <p:nvPr/>
        </p:nvSpPr>
        <p:spPr>
          <a:xfrm>
            <a:off x="4857752" y="5857892"/>
            <a:ext cx="2286016" cy="4889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odoni MT Condensed" pitchFamily="18" charset="0"/>
                <a:ea typeface="+mj-ea"/>
                <a:cs typeface="+mj-cs"/>
              </a:rPr>
              <a:t>Jižní zeměpisný pól</a:t>
            </a:r>
          </a:p>
        </p:txBody>
      </p:sp>
      <p:sp>
        <p:nvSpPr>
          <p:cNvPr id="17" name="Nadpis 14"/>
          <p:cNvSpPr txBox="1">
            <a:spLocks/>
          </p:cNvSpPr>
          <p:nvPr/>
        </p:nvSpPr>
        <p:spPr>
          <a:xfrm>
            <a:off x="2214546" y="1571612"/>
            <a:ext cx="2928958" cy="4889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odoni MT Condensed" pitchFamily="18" charset="0"/>
                <a:ea typeface="+mj-ea"/>
                <a:cs typeface="+mj-cs"/>
              </a:rPr>
              <a:t>Jižní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odoni MT Condensed" pitchFamily="18" charset="0"/>
                <a:ea typeface="+mj-ea"/>
                <a:cs typeface="+mj-cs"/>
              </a:rPr>
              <a:t>magnetický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odoni MT Condensed" pitchFamily="18" charset="0"/>
                <a:ea typeface="+mj-ea"/>
                <a:cs typeface="+mj-cs"/>
              </a:rPr>
              <a:t> pól</a:t>
            </a:r>
          </a:p>
        </p:txBody>
      </p:sp>
      <p:sp>
        <p:nvSpPr>
          <p:cNvPr id="18" name="Nadpis 14"/>
          <p:cNvSpPr txBox="1">
            <a:spLocks/>
          </p:cNvSpPr>
          <p:nvPr/>
        </p:nvSpPr>
        <p:spPr>
          <a:xfrm>
            <a:off x="2285984" y="4857760"/>
            <a:ext cx="2357454" cy="4889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odoni MT Condensed" pitchFamily="18" charset="0"/>
                <a:ea typeface="+mj-ea"/>
                <a:cs typeface="+mj-cs"/>
              </a:rPr>
              <a:t>Severní </a:t>
            </a: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odoni MT Condensed" pitchFamily="18" charset="0"/>
                <a:ea typeface="+mj-ea"/>
                <a:cs typeface="+mj-cs"/>
              </a:rPr>
              <a:t>magnetický</a:t>
            </a:r>
            <a:r>
              <a:rPr kumimoji="0" lang="cs-CZ" sz="20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odoni MT Condensed" pitchFamily="18" charset="0"/>
                <a:ea typeface="+mj-ea"/>
                <a:cs typeface="+mj-cs"/>
              </a:rPr>
              <a:t> pól</a:t>
            </a:r>
          </a:p>
        </p:txBody>
      </p:sp>
      <p:sp>
        <p:nvSpPr>
          <p:cNvPr id="19" name="Nadpis 14"/>
          <p:cNvSpPr txBox="1">
            <a:spLocks/>
          </p:cNvSpPr>
          <p:nvPr/>
        </p:nvSpPr>
        <p:spPr>
          <a:xfrm>
            <a:off x="3143240" y="3000372"/>
            <a:ext cx="1428760" cy="48896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odoni MT Condensed" pitchFamily="18" charset="0"/>
                <a:ea typeface="+mj-ea"/>
                <a:cs typeface="+mj-cs"/>
              </a:rPr>
              <a:t>Osa otáčení</a:t>
            </a:r>
          </a:p>
        </p:txBody>
      </p:sp>
      <p:sp>
        <p:nvSpPr>
          <p:cNvPr id="23" name="Nadpis 14"/>
          <p:cNvSpPr txBox="1">
            <a:spLocks/>
          </p:cNvSpPr>
          <p:nvPr/>
        </p:nvSpPr>
        <p:spPr>
          <a:xfrm>
            <a:off x="5429256" y="2857496"/>
            <a:ext cx="2714644" cy="48896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Bodoni MT Condensed" pitchFamily="18" charset="0"/>
                <a:ea typeface="+mj-ea"/>
                <a:cs typeface="+mj-cs"/>
              </a:rPr>
              <a:t>Indukční čáry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2" grpId="0" animBg="1"/>
      <p:bldP spid="13" grpId="0" animBg="1"/>
      <p:bldP spid="15" grpId="0"/>
      <p:bldP spid="17" grpId="0"/>
      <p:bldP spid="18" grpId="0"/>
      <p:bldP spid="19" grpId="0"/>
      <p:bldP spid="2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BCBCB"/>
            </a:gs>
            <a:gs pos="13000">
              <a:srgbClr val="5F5F5F"/>
            </a:gs>
            <a:gs pos="21001">
              <a:srgbClr val="5F5F5F"/>
            </a:gs>
            <a:gs pos="63000">
              <a:srgbClr val="FFFFFF"/>
            </a:gs>
            <a:gs pos="67000">
              <a:srgbClr val="B2B2B2"/>
            </a:gs>
            <a:gs pos="69000">
              <a:srgbClr val="292929"/>
            </a:gs>
            <a:gs pos="82001">
              <a:srgbClr val="777777"/>
            </a:gs>
            <a:gs pos="100000">
              <a:srgbClr val="EAEAE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7638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 jako magnet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08511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Magnetické póly Země nejsou zcela totožné s póly zeměpisnými, jsou pouze v jejich blízkosti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Spojnice obou magnetických pólů Země svírá s osou otáčení úhel asi 12°</a:t>
            </a:r>
          </a:p>
          <a:p>
            <a:r>
              <a:rPr lang="cs-CZ" sz="44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Deklinace - odchylka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CBCBCB"/>
            </a:gs>
            <a:gs pos="13000">
              <a:srgbClr val="5F5F5F"/>
            </a:gs>
            <a:gs pos="21001">
              <a:srgbClr val="5F5F5F"/>
            </a:gs>
            <a:gs pos="63000">
              <a:srgbClr val="FFFFFF"/>
            </a:gs>
            <a:gs pos="67000">
              <a:srgbClr val="B2B2B2"/>
            </a:gs>
            <a:gs pos="69000">
              <a:srgbClr val="292929"/>
            </a:gs>
            <a:gs pos="82001">
              <a:srgbClr val="777777"/>
            </a:gs>
            <a:gs pos="100000">
              <a:srgbClr val="EAEAEA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POZOR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Magnetické pole Země je velmi důležité pro život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Ochraňuje nás před zářením, které přichází ze Slunce a z vesmírného prostoru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Někteří ptáci ho využívají k orientaci při svém tahu na zimoviště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vybaveni zvláštním orgánem, který reaguje na polohu vzhledem k magnetickým indukčním čarám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FFF"/>
            </a:gs>
            <a:gs pos="16000">
              <a:srgbClr val="1F1F1F"/>
            </a:gs>
            <a:gs pos="17999">
              <a:srgbClr val="FFFFFF"/>
            </a:gs>
            <a:gs pos="42000">
              <a:srgbClr val="636363"/>
            </a:gs>
            <a:gs pos="53000">
              <a:srgbClr val="CFCFCF"/>
            </a:gs>
            <a:gs pos="66000">
              <a:srgbClr val="CFCFCF"/>
            </a:gs>
            <a:gs pos="75999">
              <a:srgbClr val="1F1F1F"/>
            </a:gs>
            <a:gs pos="78999">
              <a:srgbClr val="FFFFFF"/>
            </a:gs>
            <a:gs pos="100000">
              <a:srgbClr val="7F7F7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Kolářová, R. a kol., Fyzika 6, </a:t>
            </a:r>
            <a:r>
              <a:rPr lang="cs-CZ" sz="2800" b="1" dirty="0" err="1" smtClean="0"/>
              <a:t>Prometheus</a:t>
            </a:r>
            <a:r>
              <a:rPr lang="cs-CZ" sz="2800" b="1" dirty="0" smtClean="0"/>
              <a:t>, 1998</a:t>
            </a:r>
          </a:p>
          <a:p>
            <a:r>
              <a:rPr lang="cs-CZ" sz="2000" b="1" dirty="0" smtClean="0">
                <a:hlinkClick r:id="rId2"/>
              </a:rPr>
              <a:t>http://</a:t>
            </a:r>
            <a:r>
              <a:rPr lang="cs-CZ" sz="2000" b="1" dirty="0" smtClean="0">
                <a:hlinkClick r:id="rId2"/>
              </a:rPr>
              <a:t>atlakapi.mujblog.centrum.cz/clanky/vZNIK-ZEME-38914.aspx</a:t>
            </a:r>
            <a:endParaRPr lang="cs-CZ" sz="2000" b="1" dirty="0" smtClean="0"/>
          </a:p>
          <a:p>
            <a:r>
              <a:rPr lang="cs-CZ" sz="2000" b="1" dirty="0" smtClean="0">
                <a:hlinkClick r:id="rId3"/>
              </a:rPr>
              <a:t>http://</a:t>
            </a:r>
            <a:r>
              <a:rPr lang="cs-CZ" sz="2000" b="1" dirty="0" smtClean="0">
                <a:hlinkClick r:id="rId3"/>
              </a:rPr>
              <a:t>www.osel.</a:t>
            </a:r>
            <a:r>
              <a:rPr lang="cs-CZ" sz="2000" b="1" dirty="0" err="1" smtClean="0">
                <a:hlinkClick r:id="rId3"/>
              </a:rPr>
              <a:t>cz</a:t>
            </a:r>
            <a:r>
              <a:rPr lang="cs-CZ" sz="2000" b="1" dirty="0" smtClean="0">
                <a:hlinkClick r:id="rId3"/>
              </a:rPr>
              <a:t>/tisk.</a:t>
            </a:r>
            <a:r>
              <a:rPr lang="cs-CZ" sz="2000" b="1" dirty="0" err="1" smtClean="0">
                <a:hlinkClick r:id="rId3"/>
              </a:rPr>
              <a:t>php</a:t>
            </a:r>
            <a:r>
              <a:rPr lang="cs-CZ" sz="2000" b="1" dirty="0" smtClean="0">
                <a:hlinkClick r:id="rId3"/>
              </a:rPr>
              <a:t>?</a:t>
            </a:r>
            <a:r>
              <a:rPr lang="cs-CZ" sz="2000" b="1" dirty="0" err="1" smtClean="0">
                <a:hlinkClick r:id="rId3"/>
              </a:rPr>
              <a:t>clanek</a:t>
            </a:r>
            <a:r>
              <a:rPr lang="cs-CZ" sz="2000" b="1" dirty="0" smtClean="0">
                <a:hlinkClick r:id="rId3"/>
              </a:rPr>
              <a:t>=5840</a:t>
            </a:r>
            <a:endParaRPr lang="cs-CZ" sz="2000" b="1" dirty="0" smtClean="0"/>
          </a:p>
          <a:p>
            <a:endParaRPr lang="cs-CZ" sz="2800" b="1" dirty="0" smtClean="0">
              <a:hlinkClick r:id="rId4"/>
            </a:endParaRPr>
          </a:p>
          <a:p>
            <a:endParaRPr lang="cs-CZ" sz="2800" dirty="0" smtClean="0"/>
          </a:p>
          <a:p>
            <a:endParaRPr lang="cs-CZ" sz="2800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111</TotalTime>
  <Words>236</Words>
  <Application>Microsoft Office PowerPoint</Application>
  <PresentationFormat>Předvádění na obrazovce (4:3)</PresentationFormat>
  <Paragraphs>46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Magnetické pole Země</vt:lpstr>
      <vt:lpstr>Severní zeměpisný pól</vt:lpstr>
      <vt:lpstr>Země jako magnet</vt:lpstr>
      <vt:lpstr>POZOR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Severní zeměpisný pól</dc:title>
  <dc:creator>PC</dc:creator>
  <cp:lastModifiedBy>Hříbková Jitka</cp:lastModifiedBy>
  <cp:revision>16</cp:revision>
  <dcterms:created xsi:type="dcterms:W3CDTF">2010-11-21T11:36:14Z</dcterms:created>
  <dcterms:modified xsi:type="dcterms:W3CDTF">2013-01-09T14:16:27Z</dcterms:modified>
</cp:coreProperties>
</file>