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37"/>
  </p:notesMasterIdLst>
  <p:sldIdLst>
    <p:sldId id="304" r:id="rId2"/>
    <p:sldId id="303" r:id="rId3"/>
    <p:sldId id="256" r:id="rId4"/>
    <p:sldId id="299" r:id="rId5"/>
    <p:sldId id="259" r:id="rId6"/>
    <p:sldId id="273" r:id="rId7"/>
    <p:sldId id="275" r:id="rId8"/>
    <p:sldId id="276" r:id="rId9"/>
    <p:sldId id="274" r:id="rId10"/>
    <p:sldId id="277" r:id="rId11"/>
    <p:sldId id="278" r:id="rId12"/>
    <p:sldId id="279" r:id="rId13"/>
    <p:sldId id="282" r:id="rId14"/>
    <p:sldId id="281" r:id="rId15"/>
    <p:sldId id="287" r:id="rId16"/>
    <p:sldId id="283" r:id="rId17"/>
    <p:sldId id="289" r:id="rId18"/>
    <p:sldId id="284" r:id="rId19"/>
    <p:sldId id="285" r:id="rId20"/>
    <p:sldId id="286" r:id="rId21"/>
    <p:sldId id="288" r:id="rId22"/>
    <p:sldId id="290" r:id="rId23"/>
    <p:sldId id="291" r:id="rId24"/>
    <p:sldId id="296" r:id="rId25"/>
    <p:sldId id="292" r:id="rId26"/>
    <p:sldId id="294" r:id="rId27"/>
    <p:sldId id="293" r:id="rId28"/>
    <p:sldId id="295" r:id="rId29"/>
    <p:sldId id="297" r:id="rId30"/>
    <p:sldId id="298" r:id="rId31"/>
    <p:sldId id="300" r:id="rId32"/>
    <p:sldId id="301" r:id="rId33"/>
    <p:sldId id="302" r:id="rId34"/>
    <p:sldId id="305" r:id="rId35"/>
    <p:sldId id="306" r:id="rId3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64" autoAdjust="0"/>
    <p:restoredTop sz="95483" autoAdjust="0"/>
  </p:normalViewPr>
  <p:slideViewPr>
    <p:cSldViewPr>
      <p:cViewPr varScale="1">
        <p:scale>
          <a:sx n="66" d="100"/>
          <a:sy n="66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fld id="{03FA3413-5091-484E-BD13-80F771B844BC}" type="datetimeFigureOut">
              <a:rPr lang="cs-CZ"/>
              <a:pPr>
                <a:defRPr/>
              </a:pPr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fld id="{69A5EF59-68DA-4DF1-9F3C-7724E05885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30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34BC5F4-ACDF-4954-887A-90ABEDB71268}" type="slidenum">
              <a:rPr lang="cs-CZ" smtClean="0">
                <a:latin typeface="Arial" charset="0"/>
              </a:rPr>
              <a:pPr/>
              <a:t>1</a:t>
            </a:fld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40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C17F8F7-596E-49F5-BB02-5692034A0832}" type="slidenum">
              <a:rPr lang="cs-CZ" smtClean="0">
                <a:latin typeface="Arial" charset="0"/>
              </a:rPr>
              <a:pPr/>
              <a:t>7</a:t>
            </a:fld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50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B330E5C-B4B8-4FE5-B81D-0385A6A06997}" type="slidenum">
              <a:rPr lang="cs-CZ" smtClean="0">
                <a:latin typeface="Arial" charset="0"/>
              </a:rPr>
              <a:pPr/>
              <a:t>12</a:t>
            </a:fld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5" name="Zaoblený obdélník 4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F367F3B-9917-462D-9077-3020CA3620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 advTm="3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3A1450-6BB6-46B6-A8F5-ED12F4E284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3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5" name="Zaoblený obdélník 4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862E2E-D061-4A3C-898A-4CCE3136CE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 advTm="3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F16EDB-56B9-411B-A899-B4D8634B97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3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009363-B734-4331-878E-35D23AF71F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3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1DFC9-A442-48F3-B115-2E4C76244B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3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597B7-347D-4402-BEE4-241EE1BD81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3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6" name="Zaoblený obdélník 5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344B5-0FBE-4C45-842D-6D7E6955A4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3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4B91EB-18AC-448E-AFDC-3B2E04F112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3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F993EB-7B88-48C5-9BD7-D4EB2797A7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3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0D5A2D-44F1-455F-BB45-C5E8D5B292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Click="0" advTm="3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22B85CD5-A2E4-4ED7-A725-8566EAE518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2" r:id="rId1"/>
    <p:sldLayoutId id="2147483925" r:id="rId2"/>
    <p:sldLayoutId id="2147483933" r:id="rId3"/>
    <p:sldLayoutId id="2147483926" r:id="rId4"/>
    <p:sldLayoutId id="2147483927" r:id="rId5"/>
    <p:sldLayoutId id="2147483928" r:id="rId6"/>
    <p:sldLayoutId id="2147483929" r:id="rId7"/>
    <p:sldLayoutId id="2147483934" r:id="rId8"/>
    <p:sldLayoutId id="2147483935" r:id="rId9"/>
    <p:sldLayoutId id="2147483930" r:id="rId10"/>
    <p:sldLayoutId id="2147483931" r:id="rId11"/>
  </p:sldLayoutIdLst>
  <p:transition advClick="0" advTm="3000">
    <p:wipe dir="d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eaLnBrk="0" fontAlgn="base" hangingPunct="0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eaLnBrk="0" fontAlgn="base" hangingPunct="0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evneelektro.cz/p31005-peceni-soehnle-65850-retro" TargetMode="External"/><Relationship Id="rId13" Type="http://schemas.openxmlformats.org/officeDocument/2006/relationships/hyperlink" Target="http://www.vahylevne.cz/fotky1255/fotos/_vyr_999Transporta.jpg" TargetMode="External"/><Relationship Id="rId3" Type="http://schemas.openxmlformats.org/officeDocument/2006/relationships/hyperlink" Target="http://www.kuchynske-vahy.com/popup_image.php?pID=807" TargetMode="External"/><Relationship Id="rId7" Type="http://schemas.openxmlformats.org/officeDocument/2006/relationships/hyperlink" Target="http://www.noto.cz/kuchyn/kuchynske-vahy/mechanicke-kuchynske-vahy/vaha-kuchynska-cosmos-5kg-mat.html" TargetMode="External"/><Relationship Id="rId12" Type="http://schemas.openxmlformats.org/officeDocument/2006/relationships/hyperlink" Target="http://www.vestavne-spotrebice.cz/kuchynska_vaha-gallet_bac_360s-245518193-913797245-0/" TargetMode="External"/><Relationship Id="rId17" Type="http://schemas.openxmlformats.org/officeDocument/2006/relationships/hyperlink" Target="http://www.vahy-tep.cz/index.php?main_page=product_info&amp;products_id=9" TargetMode="External"/><Relationship Id="rId2" Type="http://schemas.openxmlformats.org/officeDocument/2006/relationships/hyperlink" Target="http://www.sbazar.cz/drncovalucie/detail/144596-kuchynska-vaha-90-let-stara" TargetMode="External"/><Relationship Id="rId16" Type="http://schemas.openxmlformats.org/officeDocument/2006/relationships/hyperlink" Target="http://www.vahylevne.cz/vahykulhanek/eshop/28-1-VAHY-PODLE-PROVOZU/136-3-bez-tisku-vysoke/5/894-Vahy-do-obchodu-6kg-Digitalni-vahy-LEVNE-TSQSP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bile-zbozi-domacnost.megainzerce.cz/kuchynske-potreby/prodam-kuchynskou-vahu-jiva-3-505229.htm" TargetMode="External"/><Relationship Id="rId11" Type="http://schemas.openxmlformats.org/officeDocument/2006/relationships/hyperlink" Target="http://kuchynske-vahy.heureka.cz/soehnle-65086/galerie/" TargetMode="External"/><Relationship Id="rId5" Type="http://schemas.openxmlformats.org/officeDocument/2006/relationships/hyperlink" Target="http://www.propohodu.cz/detail.php?zbozi=371612" TargetMode="External"/><Relationship Id="rId15" Type="http://schemas.openxmlformats.org/officeDocument/2006/relationships/hyperlink" Target="http://www.brnovinky.cz/podnikani-a-remeslo/227-gramu-paprikase-nebo-hromadu-pisku-presne-zvazi-vahy-a-pokladny-spolecnosti-lesak-brno" TargetMode="External"/><Relationship Id="rId10" Type="http://schemas.openxmlformats.org/officeDocument/2006/relationships/hyperlink" Target="http://eshop.eta.cz/digitalni-vaha-s-miskou-eta-277690000" TargetMode="External"/><Relationship Id="rId4" Type="http://schemas.openxmlformats.org/officeDocument/2006/relationships/hyperlink" Target="http://www.vesko.cz/vaha-kuchynska-silvie-do-13kg-51977.html" TargetMode="External"/><Relationship Id="rId9" Type="http://schemas.openxmlformats.org/officeDocument/2006/relationships/hyperlink" Target="http://www.katpro.cz/katpro/eshop/18-1-Ostatni-do-kuchyne/0/5/12-Digitalni-kuchynska-vaha" TargetMode="External"/><Relationship Id="rId14" Type="http://schemas.openxmlformats.org/officeDocument/2006/relationships/hyperlink" Target="http://www.bazar.cz/xad5945744-vaha--transporta-.aspx" TargetMode="Externa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uj-beurer.cz/zdravi-a-krasa/digitalni-vahy/osobni/beurer-osobni-vaha-gs-20-modra" TargetMode="External"/><Relationship Id="rId13" Type="http://schemas.openxmlformats.org/officeDocument/2006/relationships/hyperlink" Target="http://www.dreamstime.com/royalty-free-stock-image-general-laboratory-balance-image5199916" TargetMode="External"/><Relationship Id="rId3" Type="http://schemas.openxmlformats.org/officeDocument/2006/relationships/hyperlink" Target="http://www.kozak-svitavy.cz/domaci-potreby-osobni-vahy-katskup215.php" TargetMode="External"/><Relationship Id="rId7" Type="http://schemas.openxmlformats.org/officeDocument/2006/relationships/hyperlink" Target="http://www.hepnar.cz/laboratorni-vahy" TargetMode="External"/><Relationship Id="rId12" Type="http://schemas.openxmlformats.org/officeDocument/2006/relationships/hyperlink" Target="http://www.hepnar.cz/laboratorni-vahy-mettler-toledo" TargetMode="External"/><Relationship Id="rId2" Type="http://schemas.openxmlformats.org/officeDocument/2006/relationships/hyperlink" Target="http://shop.trifid-sw.cz/_602.htm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osobni-vahy.heureka.cz/sanitas-sgs-43/" TargetMode="External"/><Relationship Id="rId11" Type="http://schemas.openxmlformats.org/officeDocument/2006/relationships/hyperlink" Target="http://www.vahynetto.cz/140-produkt-fotos-513-laboratorni-vahy-vibra-aj.html" TargetMode="External"/><Relationship Id="rId5" Type="http://schemas.openxmlformats.org/officeDocument/2006/relationships/hyperlink" Target="http://zdravotni-pristroje.naakup.cz/tanita-bc-571/srovnani-cen/k.1313850" TargetMode="External"/><Relationship Id="rId10" Type="http://schemas.openxmlformats.org/officeDocument/2006/relationships/hyperlink" Target="http://www.vahynetto.cz/101-produkt-441-osobni-lekarska-vaha-soehnle-professional-7700.html" TargetMode="External"/><Relationship Id="rId4" Type="http://schemas.openxmlformats.org/officeDocument/2006/relationships/hyperlink" Target="http://www.novinky.cz/zena/styl/166562-spravna-osobni-vaha-je-vybornym-pomocnikem-pri-diete.html" TargetMode="External"/><Relationship Id="rId9" Type="http://schemas.openxmlformats.org/officeDocument/2006/relationships/hyperlink" Target="http://www.nakupka.cz/vyrobek/osobni-vaha-salter-484-whkr/" TargetMode="External"/><Relationship Id="rId14" Type="http://schemas.openxmlformats.org/officeDocument/2006/relationships/hyperlink" Target="http://www.kaska.info/vahy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750" y="549275"/>
            <a:ext cx="8135938" cy="575945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4000" y="2997200"/>
          <a:ext cx="3865563" cy="868578"/>
        </p:xfrm>
        <a:graphic>
          <a:graphicData uri="http://schemas.openxmlformats.org/drawingml/2006/table">
            <a:tbl>
              <a:tblPr/>
              <a:tblGrid>
                <a:gridCol w="1991775"/>
                <a:gridCol w="1873788"/>
              </a:tblGrid>
              <a:tr h="289454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sz="1800" dirty="0"/>
                    </a:p>
                  </a:txBody>
                  <a:tcPr marL="91410" marR="91410" marT="45703" marB="4570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sz="1800" dirty="0"/>
                    </a:p>
                  </a:txBody>
                  <a:tcPr marL="91410" marR="91410" marT="45703" marB="4570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89454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sz="1800" dirty="0"/>
                    </a:p>
                  </a:txBody>
                  <a:tcPr marL="91410" marR="91410" marT="45703" marB="4570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F6 - </a:t>
                      </a:r>
                      <a:r>
                        <a:rPr lang="cs-CZ" sz="1300" dirty="0" smtClean="0">
                          <a:latin typeface="Calibri"/>
                        </a:rPr>
                        <a:t>13</a:t>
                      </a:r>
                      <a:endParaRPr lang="cs-CZ" sz="1800" dirty="0"/>
                    </a:p>
                  </a:txBody>
                  <a:tcPr marL="91410" marR="91410" marT="45703" marB="4570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89454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sz="1800" dirty="0"/>
                    </a:p>
                  </a:txBody>
                  <a:tcPr marL="91410" marR="91410" marT="45703" marB="4570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17. </a:t>
                      </a:r>
                      <a:r>
                        <a:rPr lang="cs-CZ" sz="1300" baseline="0" dirty="0" smtClean="0">
                          <a:latin typeface="Calibri"/>
                        </a:rPr>
                        <a:t> </a:t>
                      </a:r>
                      <a:r>
                        <a:rPr lang="cs-CZ" sz="1300" dirty="0" smtClean="0">
                          <a:latin typeface="Calibri"/>
                        </a:rPr>
                        <a:t>1. 2011</a:t>
                      </a:r>
                      <a:endParaRPr lang="cs-CZ" sz="1800" dirty="0"/>
                    </a:p>
                  </a:txBody>
                  <a:tcPr marL="91410" marR="91410" marT="45703" marB="4570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6161" name="Obdélník 6"/>
          <p:cNvSpPr>
            <a:spLocks noChangeArrowheads="1"/>
          </p:cNvSpPr>
          <p:nvPr/>
        </p:nvSpPr>
        <p:spPr bwMode="auto">
          <a:xfrm>
            <a:off x="755650" y="5805488"/>
            <a:ext cx="62642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u="sng">
                <a:latin typeface="Calibri" pitchFamily="34" charset="0"/>
              </a:rPr>
              <a:t>Téma:</a:t>
            </a:r>
            <a:r>
              <a:rPr lang="cs-CZ">
                <a:latin typeface="Calibri" pitchFamily="34" charset="0"/>
              </a:rPr>
              <a:t> Rovnoramenná váha, váha</a:t>
            </a:r>
          </a:p>
        </p:txBody>
      </p:sp>
      <p:sp>
        <p:nvSpPr>
          <p:cNvPr id="6162" name="Obdélník 8"/>
          <p:cNvSpPr>
            <a:spLocks noChangeArrowheads="1"/>
          </p:cNvSpPr>
          <p:nvPr/>
        </p:nvSpPr>
        <p:spPr bwMode="auto">
          <a:xfrm>
            <a:off x="755650" y="5435600"/>
            <a:ext cx="4148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u="sng">
                <a:latin typeface="Calibri" pitchFamily="34" charset="0"/>
              </a:rPr>
              <a:t>Tématický okruh</a:t>
            </a:r>
            <a:r>
              <a:rPr lang="cs-CZ">
                <a:latin typeface="Calibri" pitchFamily="34" charset="0"/>
              </a:rPr>
              <a:t>: Měření hmotnosti tělesa</a:t>
            </a:r>
          </a:p>
        </p:txBody>
      </p:sp>
      <p:sp>
        <p:nvSpPr>
          <p:cNvPr id="6163" name="Obdélník 9"/>
          <p:cNvSpPr>
            <a:spLocks noChangeArrowheads="1"/>
          </p:cNvSpPr>
          <p:nvPr/>
        </p:nvSpPr>
        <p:spPr bwMode="auto">
          <a:xfrm>
            <a:off x="755650" y="5067300"/>
            <a:ext cx="23288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u="sng">
                <a:latin typeface="Calibri" pitchFamily="34" charset="0"/>
              </a:rPr>
              <a:t>Vzdělávací obor</a:t>
            </a:r>
            <a:r>
              <a:rPr lang="cs-CZ">
                <a:latin typeface="Calibri" pitchFamily="34" charset="0"/>
              </a:rPr>
              <a:t>: Fyzika</a:t>
            </a:r>
          </a:p>
        </p:txBody>
      </p:sp>
      <p:sp>
        <p:nvSpPr>
          <p:cNvPr id="6164" name="Obdélník 10"/>
          <p:cNvSpPr>
            <a:spLocks noChangeArrowheads="1"/>
          </p:cNvSpPr>
          <p:nvPr/>
        </p:nvSpPr>
        <p:spPr bwMode="auto">
          <a:xfrm>
            <a:off x="755650" y="4697413"/>
            <a:ext cx="34115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u="sng">
                <a:latin typeface="Calibri" pitchFamily="34" charset="0"/>
              </a:rPr>
              <a:t>Vzdělávací oblast</a:t>
            </a:r>
            <a:r>
              <a:rPr lang="cs-CZ">
                <a:latin typeface="Calibri" pitchFamily="34" charset="0"/>
              </a:rPr>
              <a:t>: Člověk a příroda</a:t>
            </a:r>
          </a:p>
        </p:txBody>
      </p:sp>
      <p:sp>
        <p:nvSpPr>
          <p:cNvPr id="6165" name="Obdélník 11"/>
          <p:cNvSpPr>
            <a:spLocks noChangeArrowheads="1"/>
          </p:cNvSpPr>
          <p:nvPr/>
        </p:nvSpPr>
        <p:spPr bwMode="auto">
          <a:xfrm>
            <a:off x="755650" y="4327525"/>
            <a:ext cx="1392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u="sng">
                <a:latin typeface="Calibri" pitchFamily="34" charset="0"/>
              </a:rPr>
              <a:t>Ročník</a:t>
            </a:r>
            <a:r>
              <a:rPr lang="cs-CZ">
                <a:latin typeface="Calibri" pitchFamily="34" charset="0"/>
              </a:rPr>
              <a:t>: šestý</a:t>
            </a:r>
          </a:p>
        </p:txBody>
      </p:sp>
      <p:sp>
        <p:nvSpPr>
          <p:cNvPr id="6166" name="Obdélník 12"/>
          <p:cNvSpPr>
            <a:spLocks noChangeArrowheads="1"/>
          </p:cNvSpPr>
          <p:nvPr/>
        </p:nvSpPr>
        <p:spPr bwMode="auto">
          <a:xfrm>
            <a:off x="2671763" y="2214563"/>
            <a:ext cx="29924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da-DK">
                <a:latin typeface="Calibri" pitchFamily="34" charset="0"/>
              </a:rPr>
              <a:t>Projekt: OP VK 1.4 709998205</a:t>
            </a:r>
          </a:p>
        </p:txBody>
      </p:sp>
      <p:sp>
        <p:nvSpPr>
          <p:cNvPr id="6167" name="Obdélník 13"/>
          <p:cNvSpPr>
            <a:spLocks noChangeArrowheads="1"/>
          </p:cNvSpPr>
          <p:nvPr/>
        </p:nvSpPr>
        <p:spPr bwMode="auto">
          <a:xfrm>
            <a:off x="2627313" y="2465388"/>
            <a:ext cx="38592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Číslo projektu: CZ.1.07/1.4.00/21.0440</a:t>
            </a:r>
          </a:p>
        </p:txBody>
      </p:sp>
      <p:pic>
        <p:nvPicPr>
          <p:cNvPr id="616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650" y="1731963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69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75" y="649288"/>
            <a:ext cx="5472113" cy="1195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288" y="549275"/>
            <a:ext cx="8137525" cy="575945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71" name="Obdélník 2"/>
          <p:cNvSpPr>
            <a:spLocks noChangeArrowheads="1"/>
          </p:cNvSpPr>
          <p:nvPr/>
        </p:nvSpPr>
        <p:spPr bwMode="auto">
          <a:xfrm>
            <a:off x="900113" y="836613"/>
            <a:ext cx="7127875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u="sng" dirty="0">
                <a:latin typeface="Calibri" pitchFamily="34" charset="0"/>
              </a:rPr>
              <a:t>ANOTACE</a:t>
            </a:r>
          </a:p>
          <a:p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Digitální výukový materiál ROVNORAMENNÁ VÁHA je součástí výkladové hodiny.</a:t>
            </a:r>
          </a:p>
          <a:p>
            <a:endParaRPr lang="cs-CZ" b="1" dirty="0">
              <a:latin typeface="Calibri" pitchFamily="34" charset="0"/>
            </a:endParaRPr>
          </a:p>
          <a:p>
            <a:r>
              <a:rPr lang="cs-CZ" dirty="0">
                <a:latin typeface="Calibri" pitchFamily="34" charset="0"/>
              </a:rPr>
              <a:t>Výklad je doplněn obrázky </a:t>
            </a:r>
            <a:r>
              <a:rPr lang="cs-CZ" dirty="0" smtClean="0">
                <a:latin typeface="Calibri" pitchFamily="34" charset="0"/>
              </a:rPr>
              <a:t>z </a:t>
            </a:r>
            <a:r>
              <a:rPr lang="cs-CZ" dirty="0">
                <a:latin typeface="Calibri" pitchFamily="34" charset="0"/>
              </a:rPr>
              <a:t>galerie SMART a internetové obrázky. </a:t>
            </a:r>
          </a:p>
          <a:p>
            <a:endParaRPr lang="en-US" dirty="0">
              <a:latin typeface="Calibri" pitchFamily="34" charset="0"/>
            </a:endParaRPr>
          </a:p>
          <a:p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Výukový materiál je určen pro žáky 6. ročníku.</a:t>
            </a:r>
          </a:p>
          <a:p>
            <a:endParaRPr lang="cs-CZ" b="1" dirty="0">
              <a:latin typeface="Calibri" pitchFamily="34" charset="0"/>
            </a:endParaRPr>
          </a:p>
          <a:p>
            <a:r>
              <a:rPr lang="cs-CZ" dirty="0">
                <a:latin typeface="Calibri" pitchFamily="34" charset="0"/>
              </a:rPr>
              <a:t>Práce je určena na interaktivní tabuli SMART Notebook.</a:t>
            </a:r>
          </a:p>
          <a:p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ransition advClick="0" advTm="3000">
    <p:wipe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9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VÁHY</a:t>
            </a:r>
            <a:endParaRPr lang="cs-CZ" sz="96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0" y="5589588"/>
            <a:ext cx="3735388" cy="54610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Kuchyňské váhy - mechanické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9" name="Picture 5" descr="Kuchyňská váha 90 let stará - obrázek číslo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1341438"/>
            <a:ext cx="6096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4" descr="http://www.azm.sk/eshop/images/azm_pic/011746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836613"/>
            <a:ext cx="5761037" cy="5761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Kuchyňské váhy - mechanické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Kuchyňské váhy - mechanické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267" name="Picture 5" descr="http://img.mimishop.cz/h/ms/542/0/0228/a3716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1196975"/>
            <a:ext cx="6311900" cy="482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Kuchyňské váhy - mechanické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291" name="Picture 5" descr="http://bile-zbozi-domacnost.megainzerce.cz/images/inzeraty/big/12012101109145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2988" y="1196975"/>
            <a:ext cx="6842125" cy="511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Kuchyňské váhy - mechanické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315" name="Picture 4" descr="http://www.edigitech.de/shop/images/epimages/02759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1268413"/>
            <a:ext cx="4897438" cy="492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Kuchyňské váhy - mechanické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339" name="Picture 8" descr="http://www.kuchynske-vahy.com/images/soehnle-65003-silvia-vah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1341438"/>
            <a:ext cx="5184775" cy="518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Kuchyňské váhy - mechanické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5363" name="Picture 5" descr="http://www.levneelektro.cz/images/0004/00031005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1052513"/>
            <a:ext cx="5616575" cy="5264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Kuchyňské váhy - digitální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387" name="Picture 2" descr="http://www.mojepekarna.cz/images/foto/SEVERIN-KW3667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1557338"/>
            <a:ext cx="6337300" cy="4894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Kuchyňské váhy - digitální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7411" name="Picture 4" descr="http://www.maxiobchodak.cz/obrazky/velky_123332685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1341438"/>
            <a:ext cx="6335713" cy="488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Kuchyňské váhy - digitální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8435" name="Picture 2" descr="http://www.p-eldorado.cz/product/kuch_vahy/ETA/277690000kuchyskvh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1196975"/>
            <a:ext cx="4968875" cy="5160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Kuchyňské váhy - digitální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9459" name="Picture 6" descr="http://www.onlineshop.cz/data/eshop_online/product/27811/vaha-kuchyns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1341438"/>
            <a:ext cx="6048375" cy="5213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Obchodní váhy - mechanická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483" name="Picture 2" descr="http://www.selva.cz/fotky9800/fotos/sd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1341438"/>
            <a:ext cx="4391025" cy="5094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Obchodní váhy - mechanické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1507" name="Picture 5" descr="fotografie bez popisu..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1125538"/>
            <a:ext cx="3600450" cy="5405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Obchodní váhy - digitální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2531" name="Picture 2" descr="http://www.brnovinky.cz/images/stories/BrNovinky_vzhuru_na_trh/084_Kralovo_Pole_Lesak_vahy_pokladny_Bozetechova_36_Brno/084_Kralovo_Pole_Lesak_vahy_pokladny_Bozetechova_36_Brno_20072010_IMG_1716_M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1700213"/>
            <a:ext cx="6400800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www.selva.cz/fotky9800/fotos/_vyrd11_439QSP_1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875" y="1052513"/>
            <a:ext cx="3838575" cy="551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Obchodní váhy - digitální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Obchodní váhy - digitální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4579" name="Picture 5" descr="http://shop.trifid-sw.cz/obr/DS650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875" y="1052513"/>
            <a:ext cx="3744913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Obchodní váhy - digitální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5603" name="Picture 2" descr="http://www.vahy-tep.cz/images/qsp_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675" y="1268413"/>
            <a:ext cx="3117850" cy="531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Osobní váhy - mechanické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6627" name="Picture 7" descr="http://www.kozak-svitavy.cz/pic_zbozi/21500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1557338"/>
            <a:ext cx="7620000" cy="463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9" descr="http://data.vsedomu.cz/elektro/0036/460/eb-9016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549275"/>
            <a:ext cx="7821612" cy="6119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Osobní váhy - mechanické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5" descr="http://www.muj-beurer.cz/image/cache/c/data/Beurer/beurer-osobni-vaha-/gs-20-modra-800x8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333375"/>
            <a:ext cx="6121400" cy="6119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Osobní váhy - mechanické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Osobní váhy - mechanické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9699" name="Picture 2" descr="http://www.kaska.info/vahy_soubory/image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1196975"/>
            <a:ext cx="5765800" cy="496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Osobní váhy - digitální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23" name="Picture 4" descr="http://media.novinky.cz/422/164224-original1-byft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1341438"/>
            <a:ext cx="8078787" cy="453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Osobní váhy - digitální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1747" name="Picture 2" descr="http://www.vahy-shop.com/images/tanita-57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1341438"/>
            <a:ext cx="5111750" cy="511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5" descr="Sanitas SGS 4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260350"/>
            <a:ext cx="6408738" cy="640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Osobní váhy - digitální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Váhy lékařské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3795" name="Picture 2" descr="http://www.vahynetto.cz/files_obr/3b-7700_sa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875" y="1196975"/>
            <a:ext cx="3887788" cy="534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Váhy </a:t>
            </a:r>
            <a:r>
              <a:rPr lang="cs-CZ" sz="4400" b="1" u="sng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lékarnické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4819" name="Picture 5" descr="Royalty Free Stock Image: General laboratory balance. Image: 51999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981075"/>
            <a:ext cx="7551738" cy="504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Váhy laboratorní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5843" name="Picture 2" descr="http://www.hepnar.cz/img/vahy-mettler-toled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1557338"/>
            <a:ext cx="5040312" cy="4233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Váhy laboratorní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6867" name="Picture 2" descr="http://www.hepnar.cz/img/laboratorni-vahy-analyzator-vlhkost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413" y="1412875"/>
            <a:ext cx="5040312" cy="504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Váhy laboratorní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7891" name="Picture 2" descr="http://www.vahynetto.cz/files_obr/51b-DSC009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1196975"/>
            <a:ext cx="7129463" cy="474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0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Váhy laboratorní</a:t>
            </a:r>
            <a:endParaRPr lang="cs-CZ" sz="44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8915" name="Picture 2" descr="http://www.hepnar.cz/img/laboratorni-vah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613" y="1341438"/>
            <a:ext cx="5113337" cy="511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">
    <p:wipe dir="d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188" y="115888"/>
            <a:ext cx="7772400" cy="1143000"/>
          </a:xfrm>
          <a:ln>
            <a:solidFill>
              <a:schemeClr val="accent1">
                <a:shade val="50000"/>
              </a:schemeClr>
            </a:solidFill>
          </a:ln>
        </p:spPr>
        <p:txBody>
          <a:bodyPr anchor="ctr"/>
          <a:lstStyle/>
          <a:p>
            <a:pPr algn="ctr"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93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1412875"/>
            <a:ext cx="4319588" cy="4572000"/>
          </a:xfrm>
        </p:spPr>
        <p:txBody>
          <a:bodyPr/>
          <a:lstStyle/>
          <a:p>
            <a:r>
              <a:rPr lang="cs-CZ" sz="1400" smtClean="0">
                <a:hlinkClick r:id="rId2"/>
              </a:rPr>
              <a:t>http://www.sbazar.cz/drncovalucie/detail/144596-kuchynska-vaha-90-let-stara</a:t>
            </a:r>
            <a:endParaRPr lang="cs-CZ" sz="1400" smtClean="0">
              <a:hlinkClick r:id="rId3"/>
            </a:endParaRPr>
          </a:p>
          <a:p>
            <a:r>
              <a:rPr lang="cs-CZ" sz="1400" smtClean="0">
                <a:hlinkClick r:id="rId3"/>
              </a:rPr>
              <a:t>http://www.kuchynske-vahy.com/popup_image.php?pID=807</a:t>
            </a:r>
            <a:endParaRPr lang="cs-CZ" sz="1400" smtClean="0"/>
          </a:p>
          <a:p>
            <a:r>
              <a:rPr lang="cs-CZ" sz="1400" smtClean="0">
                <a:hlinkClick r:id="rId4"/>
              </a:rPr>
              <a:t>http://www.vesko.cz/vaha-kuchynska-silvie-do-13kg-51977.html</a:t>
            </a:r>
            <a:endParaRPr lang="cs-CZ" sz="1400" smtClean="0"/>
          </a:p>
          <a:p>
            <a:r>
              <a:rPr lang="cs-CZ" sz="1400" smtClean="0">
                <a:hlinkClick r:id="rId5"/>
              </a:rPr>
              <a:t>http://www.propohodu.cz/detail.php?zbozi=371612</a:t>
            </a:r>
            <a:endParaRPr lang="cs-CZ" sz="1400" smtClean="0"/>
          </a:p>
          <a:p>
            <a:r>
              <a:rPr lang="cs-CZ" sz="1400" smtClean="0">
                <a:hlinkClick r:id="rId6"/>
              </a:rPr>
              <a:t>http://bile-zbozi-domacnost.megainzerce.cz/kuchynske-potreby/prodam-kuchynskou-vahu-jiva-3-505229.htm</a:t>
            </a:r>
            <a:endParaRPr lang="cs-CZ" sz="1400" smtClean="0"/>
          </a:p>
          <a:p>
            <a:r>
              <a:rPr lang="cs-CZ" sz="1400" smtClean="0">
                <a:hlinkClick r:id="rId7"/>
              </a:rPr>
              <a:t>http://www.noto.cz/kuchyn/kuchynske-vahy/mechanicke-kuchynske-vahy/vaha-kuchynska-cosmos-5kg-mat.html</a:t>
            </a:r>
            <a:endParaRPr lang="cs-CZ" sz="1400" smtClean="0"/>
          </a:p>
          <a:p>
            <a:r>
              <a:rPr lang="cs-CZ" sz="1400" smtClean="0">
                <a:hlinkClick r:id="rId8"/>
              </a:rPr>
              <a:t>http://www.levneelektro.cz/p31005-peceni-soehnle-65850-retro</a:t>
            </a:r>
            <a:endParaRPr lang="cs-CZ" sz="1400" smtClean="0"/>
          </a:p>
          <a:p>
            <a:r>
              <a:rPr lang="cs-CZ" sz="1400" smtClean="0">
                <a:hlinkClick r:id="rId9"/>
              </a:rPr>
              <a:t>http://www.katpro.cz/katpro/eshop/18-1-Ostatni-do-kuchyne/0/5/12-Digitalni-kuchynska-vaha</a:t>
            </a:r>
            <a:endParaRPr lang="cs-CZ" sz="1400" smtClean="0"/>
          </a:p>
          <a:p>
            <a:r>
              <a:rPr lang="cs-CZ" sz="1400" smtClean="0">
                <a:hlinkClick r:id="rId10"/>
              </a:rPr>
              <a:t>http://eshop.eta.cz/digitalni-vaha-s-miskou-eta-277690000#lightbox</a:t>
            </a:r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mtClean="0"/>
          </a:p>
        </p:txBody>
      </p:sp>
      <p:sp>
        <p:nvSpPr>
          <p:cNvPr id="39940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3438" y="1412875"/>
            <a:ext cx="3965575" cy="4572000"/>
          </a:xfrm>
        </p:spPr>
        <p:txBody>
          <a:bodyPr/>
          <a:lstStyle/>
          <a:p>
            <a:pPr marL="0" indent="0"/>
            <a:r>
              <a:rPr lang="cs-CZ" sz="1400" smtClean="0">
                <a:hlinkClick r:id="rId11"/>
              </a:rPr>
              <a:t>http://kuchynske-vahy.heureka.cz/soehnle-65086/galerie/</a:t>
            </a:r>
            <a:endParaRPr lang="cs-CZ" sz="1400" smtClean="0"/>
          </a:p>
          <a:p>
            <a:pPr marL="0" indent="0"/>
            <a:r>
              <a:rPr lang="cs-CZ" sz="1400" smtClean="0">
                <a:hlinkClick r:id="rId12"/>
              </a:rPr>
              <a:t>http://www.vestavne-spotrebice.cz/kuchynska_vaha-gallet_bac_360s-245518193-913797245-0/</a:t>
            </a:r>
            <a:endParaRPr lang="cs-CZ" sz="1400" smtClean="0"/>
          </a:p>
          <a:p>
            <a:pPr marL="0" indent="0"/>
            <a:r>
              <a:rPr lang="cs-CZ" sz="1400" smtClean="0">
                <a:hlinkClick r:id="rId13"/>
              </a:rPr>
              <a:t>http://www.vahylevne.cz/fotky1255/fotos/_vyr_999Transporta.jpg</a:t>
            </a:r>
            <a:endParaRPr lang="cs-CZ" sz="1400" smtClean="0"/>
          </a:p>
          <a:p>
            <a:pPr marL="0" indent="0"/>
            <a:r>
              <a:rPr lang="cs-CZ" sz="1400" smtClean="0">
                <a:hlinkClick r:id="rId14"/>
              </a:rPr>
              <a:t>http://www.bazar.cz/xad5945744-vaha--transporta-.aspx</a:t>
            </a:r>
            <a:endParaRPr lang="cs-CZ" sz="1400" smtClean="0"/>
          </a:p>
          <a:p>
            <a:pPr marL="0" indent="0"/>
            <a:r>
              <a:rPr lang="cs-CZ" sz="1400" smtClean="0">
                <a:hlinkClick r:id="rId15"/>
              </a:rPr>
              <a:t>http://www.brnovinky.cz/podnikani-a-remeslo/227-gramu-paprikase-nebo-hromadu-pisku-presne-zvazi-vahy-a-pokladny-spolecnosti-lesak-brno</a:t>
            </a:r>
            <a:endParaRPr lang="cs-CZ" sz="1400" smtClean="0"/>
          </a:p>
          <a:p>
            <a:pPr marL="0" indent="0"/>
            <a:r>
              <a:rPr lang="cs-CZ" sz="1400" smtClean="0">
                <a:hlinkClick r:id="rId16"/>
              </a:rPr>
              <a:t>http://www.vahylevne.cz/vahykulhanek/eshop/28-1-VAHY-PODLE-PROVOZU/136-3-bez-tisku-vysoke/5/894-Vahy-do-obchodu-6kg-Digitalni-vahy-LEVNE-TSQSP</a:t>
            </a:r>
            <a:endParaRPr lang="cs-CZ" sz="1400" smtClean="0"/>
          </a:p>
          <a:p>
            <a:pPr marL="0" indent="0"/>
            <a:r>
              <a:rPr lang="cs-CZ" sz="1400" smtClean="0">
                <a:hlinkClick r:id="rId17"/>
              </a:rPr>
              <a:t>http://www.vahy-tep.cz/index.php?main_page=product_info&amp;products_id=9</a:t>
            </a:r>
            <a:endParaRPr lang="cs-CZ" sz="1400" smtClean="0"/>
          </a:p>
          <a:p>
            <a:pPr marL="0" indent="0"/>
            <a:endParaRPr lang="cs-CZ" sz="1400" smtClean="0"/>
          </a:p>
          <a:p>
            <a:pPr marL="0" indent="0"/>
            <a:endParaRPr lang="cs-CZ" sz="1400" smtClean="0"/>
          </a:p>
          <a:p>
            <a:pPr marL="0" indent="0"/>
            <a:endParaRPr lang="cs-CZ" sz="1400" smtClean="0"/>
          </a:p>
          <a:p>
            <a:pPr marL="0" indent="0"/>
            <a:endParaRPr lang="cs-CZ" sz="1400" smtClean="0"/>
          </a:p>
          <a:p>
            <a:pPr marL="0" indent="0"/>
            <a:endParaRPr lang="cs-CZ" sz="1400" smtClean="0"/>
          </a:p>
          <a:p>
            <a:pPr marL="0" indent="0"/>
            <a:endParaRPr lang="cs-CZ" sz="1400" smtClean="0"/>
          </a:p>
          <a:p>
            <a:pPr marL="0" indent="0"/>
            <a:endParaRPr lang="cs-CZ" sz="1400" smtClean="0"/>
          </a:p>
          <a:p>
            <a:pPr marL="0" indent="0"/>
            <a:endParaRPr lang="cs-CZ" sz="1400" smtClean="0"/>
          </a:p>
          <a:p>
            <a:pPr marL="0" indent="0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 advClick="0" advTm="3000">
    <p:wipe dir="d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188" y="115888"/>
            <a:ext cx="7772400" cy="1143000"/>
          </a:xfrm>
          <a:ln>
            <a:solidFill>
              <a:schemeClr val="accent1">
                <a:shade val="50000"/>
              </a:schemeClr>
            </a:solidFill>
          </a:ln>
        </p:spPr>
        <p:txBody>
          <a:bodyPr anchor="ctr"/>
          <a:lstStyle/>
          <a:p>
            <a:pPr algn="ctr"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9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188" y="1484313"/>
            <a:ext cx="4052887" cy="4535487"/>
          </a:xfrm>
        </p:spPr>
        <p:txBody>
          <a:bodyPr/>
          <a:lstStyle/>
          <a:p>
            <a:r>
              <a:rPr lang="cs-CZ" sz="1400" smtClean="0">
                <a:hlinkClick r:id="rId2"/>
              </a:rPr>
              <a:t>http://shop.trifid-sw.cz/_602.htm</a:t>
            </a:r>
            <a:endParaRPr lang="cs-CZ" sz="1400" smtClean="0"/>
          </a:p>
          <a:p>
            <a:r>
              <a:rPr lang="cs-CZ" sz="1400" smtClean="0">
                <a:hlinkClick r:id="rId3"/>
              </a:rPr>
              <a:t>http://www.kozak-svitavy.cz/domaci-potreby-osobni-vahy-katskup215.php</a:t>
            </a:r>
            <a:endParaRPr lang="cs-CZ" sz="1400" smtClean="0"/>
          </a:p>
          <a:p>
            <a:r>
              <a:rPr lang="cs-CZ" sz="1400" smtClean="0">
                <a:hlinkClick r:id="rId4"/>
              </a:rPr>
              <a:t>http://www.novinky.cz/zena/styl/166562-spravna-osobni-vaha-je-vybornym-pomocnikem-pri-diete.html</a:t>
            </a:r>
            <a:endParaRPr lang="cs-CZ" sz="1400" smtClean="0"/>
          </a:p>
          <a:p>
            <a:r>
              <a:rPr lang="cs-CZ" sz="1400" smtClean="0">
                <a:hlinkClick r:id="rId5"/>
              </a:rPr>
              <a:t>http://zdravotni-pristroje.naakup.cz/tanita-bc-571/srovnani-cen/k.1313850</a:t>
            </a:r>
            <a:endParaRPr lang="cs-CZ" sz="1400" smtClean="0"/>
          </a:p>
          <a:p>
            <a:r>
              <a:rPr lang="cs-CZ" sz="1400" smtClean="0">
                <a:hlinkClick r:id="rId6"/>
              </a:rPr>
              <a:t>http://osobni-vahy.heureka.cz/sanitas-sgs-43/</a:t>
            </a:r>
            <a:endParaRPr lang="cs-CZ" sz="1400" smtClean="0"/>
          </a:p>
          <a:p>
            <a:r>
              <a:rPr lang="cs-CZ" sz="1400" smtClean="0">
                <a:hlinkClick r:id="rId7"/>
              </a:rPr>
              <a:t>http://www.hepnar.cz/laboratorni-vahy</a:t>
            </a:r>
            <a:endParaRPr lang="cs-CZ" sz="1400" smtClean="0"/>
          </a:p>
          <a:p>
            <a:r>
              <a:rPr lang="cs-CZ" sz="1400" smtClean="0">
                <a:hlinkClick r:id="rId8"/>
              </a:rPr>
              <a:t>http://www.muj-beurer.cz/zdravi-a-krasa/digitalni-vahy/osobni/beurer-osobni-vaha-gs-20-modra</a:t>
            </a:r>
            <a:endParaRPr lang="cs-CZ" sz="1400" smtClean="0"/>
          </a:p>
          <a:p>
            <a:r>
              <a:rPr lang="cs-CZ" sz="1400" smtClean="0">
                <a:hlinkClick r:id="rId9"/>
              </a:rPr>
              <a:t>http://www.nakupka.cz/vyrobek/osobni-vaha-salter-484-whkr/</a:t>
            </a:r>
            <a:endParaRPr lang="cs-CZ" sz="14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mtClean="0"/>
          </a:p>
        </p:txBody>
      </p:sp>
      <p:sp>
        <p:nvSpPr>
          <p:cNvPr id="4096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675" cy="4572000"/>
          </a:xfrm>
        </p:spPr>
        <p:txBody>
          <a:bodyPr/>
          <a:lstStyle/>
          <a:p>
            <a:r>
              <a:rPr lang="cs-CZ" sz="1400" smtClean="0">
                <a:hlinkClick r:id="rId10"/>
              </a:rPr>
              <a:t>http://www.vahynetto.cz/101-produkt-441-osobni-lekarska-vaha-soehnle-professional-7700.html</a:t>
            </a:r>
            <a:endParaRPr lang="cs-CZ" sz="1400" smtClean="0"/>
          </a:p>
          <a:p>
            <a:r>
              <a:rPr lang="cs-CZ" sz="1400" smtClean="0">
                <a:hlinkClick r:id="rId11"/>
              </a:rPr>
              <a:t>http://www.vahynetto.cz/140-produkt-fotos-513-laboratorni-vahy-vibra-aj.html</a:t>
            </a:r>
            <a:endParaRPr lang="cs-CZ" sz="1400" smtClean="0"/>
          </a:p>
          <a:p>
            <a:r>
              <a:rPr lang="cs-CZ" sz="1400" smtClean="0">
                <a:hlinkClick r:id="rId12"/>
              </a:rPr>
              <a:t>http://www.hepnar.cz/laboratorni-vahy-mettler-toledo</a:t>
            </a:r>
            <a:endParaRPr lang="cs-CZ" sz="1400" smtClean="0"/>
          </a:p>
          <a:p>
            <a:r>
              <a:rPr lang="cs-CZ" sz="1400" smtClean="0">
                <a:hlinkClick r:id="rId13"/>
              </a:rPr>
              <a:t>http://www.dreamstime.com/royalty-free-stock-image-general-laboratory-balance-image5199916</a:t>
            </a:r>
            <a:endParaRPr lang="cs-CZ" sz="1400" smtClean="0"/>
          </a:p>
          <a:p>
            <a:r>
              <a:rPr lang="cs-CZ" sz="1400" smtClean="0">
                <a:hlinkClick r:id="rId14"/>
              </a:rPr>
              <a:t>http://www.kaska.info/vahy.htm</a:t>
            </a:r>
            <a:endParaRPr lang="cs-CZ" sz="1400" smtClean="0"/>
          </a:p>
          <a:p>
            <a:endParaRPr lang="cs-CZ" sz="1400" smtClean="0"/>
          </a:p>
          <a:p>
            <a:endParaRPr lang="cs-CZ" sz="14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 advClick="0" advTm="3000">
    <p:wipe dir="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341</TotalTime>
  <Words>321</Words>
  <Application>Microsoft Office PowerPoint</Application>
  <PresentationFormat>Předvádění na obrazovce (4:3)</PresentationFormat>
  <Paragraphs>113</Paragraphs>
  <Slides>35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41" baseType="lpstr">
      <vt:lpstr>Arial</vt:lpstr>
      <vt:lpstr>Franklin Gothic Book</vt:lpstr>
      <vt:lpstr>Perpetua</vt:lpstr>
      <vt:lpstr>Wingdings 2</vt:lpstr>
      <vt:lpstr>Calibri</vt:lpstr>
      <vt:lpstr>Jmění</vt:lpstr>
      <vt:lpstr>Snímek 1</vt:lpstr>
      <vt:lpstr>Snímek 2</vt:lpstr>
      <vt:lpstr>VÁHY</vt:lpstr>
      <vt:lpstr>Kuchyňské váhy - mechanické</vt:lpstr>
      <vt:lpstr>Kuchyňské váhy - mechanické</vt:lpstr>
      <vt:lpstr>Kuchyňské váhy - mechanické</vt:lpstr>
      <vt:lpstr>Kuchyňské váhy - mechanické</vt:lpstr>
      <vt:lpstr>Kuchyňské váhy - mechanické</vt:lpstr>
      <vt:lpstr>Kuchyňské váhy - mechanické</vt:lpstr>
      <vt:lpstr>Kuchyňské váhy - mechanické</vt:lpstr>
      <vt:lpstr>Kuchyňské váhy - digitální</vt:lpstr>
      <vt:lpstr>Kuchyňské váhy - digitální</vt:lpstr>
      <vt:lpstr>Kuchyňské váhy - digitální</vt:lpstr>
      <vt:lpstr>Kuchyňské váhy - digitální</vt:lpstr>
      <vt:lpstr>Obchodní váhy - mechanická</vt:lpstr>
      <vt:lpstr>Obchodní váhy - mechanické</vt:lpstr>
      <vt:lpstr>Obchodní váhy - digitální</vt:lpstr>
      <vt:lpstr>Obchodní váhy - digitální</vt:lpstr>
      <vt:lpstr>Obchodní váhy - digitální</vt:lpstr>
      <vt:lpstr>Obchodní váhy - digitální</vt:lpstr>
      <vt:lpstr>Osobní váhy - mechanické</vt:lpstr>
      <vt:lpstr>Osobní váhy - mechanické</vt:lpstr>
      <vt:lpstr>Osobní váhy - mechanické</vt:lpstr>
      <vt:lpstr>Osobní váhy - mechanické</vt:lpstr>
      <vt:lpstr>Osobní váhy - digitální</vt:lpstr>
      <vt:lpstr>Osobní váhy - digitální</vt:lpstr>
      <vt:lpstr>Osobní váhy - digitální</vt:lpstr>
      <vt:lpstr>Váhy lékařské</vt:lpstr>
      <vt:lpstr>Váhy lékarnické</vt:lpstr>
      <vt:lpstr>Váhy laboratorní</vt:lpstr>
      <vt:lpstr>Váhy laboratorní</vt:lpstr>
      <vt:lpstr>Váhy laboratorní</vt:lpstr>
      <vt:lpstr>Váhy laboratorní</vt:lpstr>
      <vt:lpstr>Zdroje</vt:lpstr>
      <vt:lpstr>Zdroje</vt:lpstr>
    </vt:vector>
  </TitlesOfParts>
  <Company>Základní škola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Hříbková Jitka</dc:creator>
  <cp:lastModifiedBy>expert</cp:lastModifiedBy>
  <cp:revision>43</cp:revision>
  <dcterms:created xsi:type="dcterms:W3CDTF">2011-01-14T12:10:06Z</dcterms:created>
  <dcterms:modified xsi:type="dcterms:W3CDTF">2013-01-11T14:00:10Z</dcterms:modified>
</cp:coreProperties>
</file>