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2" r:id="rId8"/>
    <p:sldId id="261" r:id="rId9"/>
    <p:sldId id="263" r:id="rId10"/>
    <p:sldId id="260" r:id="rId11"/>
    <p:sldId id="266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C0000"/>
    <a:srgbClr val="3B4A1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1EBCF-6DFF-4EFF-AB61-6BCA678937FB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BBC887-5867-4794-95FE-8E8625D92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7AB60E-9FE7-42C1-8622-A1B588FBDFF4}" type="slidenum">
              <a:rPr lang="cs-CZ" smtClean="0">
                <a:latin typeface="Arial" charset="0"/>
              </a:rPr>
              <a:pPr/>
              <a:t>1</a:t>
            </a:fld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D6438-0AA6-4AA3-99FD-3699F3CF5EB7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4FB59-DBEE-4811-8B45-DFFB52D64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oleObject" Target="../embeddings/oleObject12.bin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750" y="549275"/>
            <a:ext cx="8135938" cy="57594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4000" y="2997200"/>
          <a:ext cx="3865563" cy="868578"/>
        </p:xfrm>
        <a:graphic>
          <a:graphicData uri="http://schemas.openxmlformats.org/drawingml/2006/table">
            <a:tbl>
              <a:tblPr/>
              <a:tblGrid>
                <a:gridCol w="1991775"/>
                <a:gridCol w="1873788"/>
              </a:tblGrid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F6 - </a:t>
                      </a:r>
                      <a:r>
                        <a:rPr lang="cs-CZ" sz="1300" dirty="0" smtClean="0">
                          <a:latin typeface="Calibri"/>
                        </a:rPr>
                        <a:t>14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21. 3. 2011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6161" name="Obdélník 6"/>
          <p:cNvSpPr>
            <a:spLocks noChangeArrowheads="1"/>
          </p:cNvSpPr>
          <p:nvPr/>
        </p:nvSpPr>
        <p:spPr bwMode="auto">
          <a:xfrm>
            <a:off x="755650" y="5805488"/>
            <a:ext cx="6264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 dirty="0">
                <a:latin typeface="Calibri" pitchFamily="34" charset="0"/>
              </a:rPr>
              <a:t>Téma: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Hustota látky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6162" name="Obdélník 8"/>
          <p:cNvSpPr>
            <a:spLocks noChangeArrowheads="1"/>
          </p:cNvSpPr>
          <p:nvPr/>
        </p:nvSpPr>
        <p:spPr bwMode="auto">
          <a:xfrm>
            <a:off x="755650" y="5435600"/>
            <a:ext cx="257333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 dirty="0" err="1">
                <a:latin typeface="Calibri" pitchFamily="34" charset="0"/>
              </a:rPr>
              <a:t>Tématický</a:t>
            </a:r>
            <a:r>
              <a:rPr lang="cs-CZ" u="sng" dirty="0">
                <a:latin typeface="Calibri" pitchFamily="34" charset="0"/>
              </a:rPr>
              <a:t> okruh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Hustota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6163" name="Obdélník 9"/>
          <p:cNvSpPr>
            <a:spLocks noChangeArrowheads="1"/>
          </p:cNvSpPr>
          <p:nvPr/>
        </p:nvSpPr>
        <p:spPr bwMode="auto">
          <a:xfrm>
            <a:off x="755650" y="5067300"/>
            <a:ext cx="2328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Vzdělávací obor</a:t>
            </a:r>
            <a:r>
              <a:rPr lang="cs-CZ">
                <a:latin typeface="Calibri" pitchFamily="34" charset="0"/>
              </a:rPr>
              <a:t>: Fyzika</a:t>
            </a:r>
          </a:p>
        </p:txBody>
      </p:sp>
      <p:sp>
        <p:nvSpPr>
          <p:cNvPr id="6164" name="Obdélník 10"/>
          <p:cNvSpPr>
            <a:spLocks noChangeArrowheads="1"/>
          </p:cNvSpPr>
          <p:nvPr/>
        </p:nvSpPr>
        <p:spPr bwMode="auto">
          <a:xfrm>
            <a:off x="755650" y="4697413"/>
            <a:ext cx="3411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oblast</a:t>
            </a:r>
            <a:r>
              <a:rPr lang="cs-CZ" dirty="0">
                <a:latin typeface="Calibri" pitchFamily="34" charset="0"/>
              </a:rPr>
              <a:t>: Člověk a příroda</a:t>
            </a:r>
          </a:p>
        </p:txBody>
      </p:sp>
      <p:sp>
        <p:nvSpPr>
          <p:cNvPr id="6165" name="Obdélník 11"/>
          <p:cNvSpPr>
            <a:spLocks noChangeArrowheads="1"/>
          </p:cNvSpPr>
          <p:nvPr/>
        </p:nvSpPr>
        <p:spPr bwMode="auto">
          <a:xfrm>
            <a:off x="755650" y="4327525"/>
            <a:ext cx="1392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Ročník</a:t>
            </a:r>
            <a:r>
              <a:rPr lang="cs-CZ">
                <a:latin typeface="Calibri" pitchFamily="34" charset="0"/>
              </a:rPr>
              <a:t>: šestý</a:t>
            </a:r>
          </a:p>
        </p:txBody>
      </p:sp>
      <p:sp>
        <p:nvSpPr>
          <p:cNvPr id="6166" name="Obdélník 12"/>
          <p:cNvSpPr>
            <a:spLocks noChangeArrowheads="1"/>
          </p:cNvSpPr>
          <p:nvPr/>
        </p:nvSpPr>
        <p:spPr bwMode="auto">
          <a:xfrm>
            <a:off x="2671763" y="2214563"/>
            <a:ext cx="2992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6167" name="Obdélník 13"/>
          <p:cNvSpPr>
            <a:spLocks noChangeArrowheads="1"/>
          </p:cNvSpPr>
          <p:nvPr/>
        </p:nvSpPr>
        <p:spPr bwMode="auto">
          <a:xfrm>
            <a:off x="2627313" y="2465388"/>
            <a:ext cx="3859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Číslo projektu: CZ.1.07/1.4.00/21.0440</a:t>
            </a:r>
          </a:p>
        </p:txBody>
      </p:sp>
      <p:pic>
        <p:nvPicPr>
          <p:cNvPr id="616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1731963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9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75" y="649288"/>
            <a:ext cx="5472113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HUSTOTA LÁTKY je </a:t>
            </a:r>
            <a:r>
              <a:rPr lang="cs-CZ" b="1" dirty="0"/>
              <a:t>kombinací výkladové hodiny a 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dirty="0"/>
          </a:p>
          <a:p>
            <a:r>
              <a:rPr lang="en-US" dirty="0" smtClean="0"/>
              <a:t>Do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en-US" dirty="0" smtClean="0"/>
              <a:t>j</a:t>
            </a:r>
            <a:r>
              <a:rPr lang="cs-CZ" dirty="0" smtClean="0"/>
              <a:t>e</a:t>
            </a:r>
            <a:r>
              <a:rPr lang="en-US" dirty="0" smtClean="0"/>
              <a:t> </a:t>
            </a:r>
            <a:r>
              <a:rPr lang="en-US" dirty="0" err="1" smtClean="0"/>
              <a:t>vložen</a:t>
            </a:r>
            <a:r>
              <a:rPr lang="en-US" dirty="0" smtClean="0"/>
              <a:t> </a:t>
            </a:r>
            <a:r>
              <a:rPr lang="cs-CZ" dirty="0" smtClean="0"/>
              <a:t>úkol</a:t>
            </a:r>
            <a:r>
              <a:rPr lang="en-US" dirty="0" smtClean="0"/>
              <a:t> </a:t>
            </a:r>
            <a:r>
              <a:rPr lang="en-US" dirty="0"/>
              <a:t>pro </a:t>
            </a:r>
            <a:r>
              <a:rPr lang="en-US" dirty="0" err="1"/>
              <a:t>žáky</a:t>
            </a:r>
            <a:r>
              <a:rPr lang="en-US" dirty="0" smtClean="0"/>
              <a:t>.</a:t>
            </a:r>
            <a:endParaRPr lang="cs-CZ" dirty="0" smtClean="0"/>
          </a:p>
          <a:p>
            <a:endParaRPr lang="en-US" dirty="0"/>
          </a:p>
          <a:p>
            <a:r>
              <a:rPr lang="cs-CZ" dirty="0" smtClean="0"/>
              <a:t>Cvičení v </a:t>
            </a:r>
            <a:r>
              <a:rPr lang="cs-CZ" dirty="0"/>
              <a:t>závěru </a:t>
            </a:r>
            <a:r>
              <a:rPr lang="cs-CZ" dirty="0" smtClean="0"/>
              <a:t>procvičuje </a:t>
            </a:r>
            <a:r>
              <a:rPr lang="cs-CZ" dirty="0"/>
              <a:t>probrané 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</a:t>
            </a:r>
            <a:endParaRPr lang="cs-CZ" sz="7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580526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echovka 5"/>
          <p:cNvSpPr/>
          <p:nvPr/>
        </p:nvSpPr>
        <p:spPr>
          <a:xfrm>
            <a:off x="1259632" y="2276872"/>
            <a:ext cx="576064" cy="792088"/>
          </a:xfrm>
          <a:prstGeom prst="can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„Co 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těžší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?“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1556792"/>
            <a:ext cx="5760640" cy="72008"/>
          </a:xfrm>
          <a:prstGeom prst="rect">
            <a:avLst/>
          </a:prstGeom>
          <a:solidFill>
            <a:srgbClr val="CC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283968" y="1628800"/>
            <a:ext cx="360040" cy="216024"/>
          </a:xfrm>
          <a:prstGeom prst="triangle">
            <a:avLst/>
          </a:prstGeom>
          <a:solidFill>
            <a:srgbClr val="CC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331640" y="1916832"/>
            <a:ext cx="432048" cy="43204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stCxn id="3" idx="1"/>
            <a:endCxn id="5" idx="0"/>
          </p:cNvCxnSpPr>
          <p:nvPr/>
        </p:nvCxnSpPr>
        <p:spPr>
          <a:xfrm rot="10800000" flipV="1">
            <a:off x="1547664" y="1592796"/>
            <a:ext cx="0" cy="32403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Krychle 8"/>
          <p:cNvSpPr/>
          <p:nvPr/>
        </p:nvSpPr>
        <p:spPr>
          <a:xfrm>
            <a:off x="6660232" y="1916832"/>
            <a:ext cx="1224136" cy="3528392"/>
          </a:xfrm>
          <a:prstGeom prst="cube">
            <a:avLst>
              <a:gd name="adj" fmla="val 4788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3" idx="3"/>
          </p:cNvCxnSpPr>
          <p:nvPr/>
        </p:nvCxnSpPr>
        <p:spPr>
          <a:xfrm>
            <a:off x="7308304" y="1592796"/>
            <a:ext cx="0" cy="3600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3528" y="4365104"/>
            <a:ext cx="6264696" cy="1143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Proč mnoho lidí odpoví chybně?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39552" y="2420888"/>
            <a:ext cx="2232248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 kg železa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6228184" y="3645024"/>
            <a:ext cx="2232248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 kg polystyrénu</a:t>
            </a: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3528" y="5949280"/>
            <a:ext cx="8640960" cy="78296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kg pěnového polystyrénu má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mnohem větší objem než 1kg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železného závaží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 animBg="1"/>
      <p:bldP spid="4" grpId="0" animBg="1"/>
      <p:bldP spid="5" grpId="0" animBg="1"/>
      <p:bldP spid="9" grpId="0" animBg="1"/>
      <p:bldP spid="12" grpId="0" animBg="1"/>
      <p:bldP spid="13" grpId="0" animBg="1"/>
      <p:bldP spid="14" grpId="0" animBg="1"/>
      <p:bldP spid="1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porovnávání, která ze dvou látek je „těžší“ musíme porovnávat hmotnosti stejných objemů obou látek, např.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krychliček o objemu 1 cm</a:t>
            </a:r>
            <a:r>
              <a:rPr lang="cs-CZ" sz="28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Krychle 2"/>
          <p:cNvSpPr/>
          <p:nvPr/>
        </p:nvSpPr>
        <p:spPr>
          <a:xfrm>
            <a:off x="755576" y="2276872"/>
            <a:ext cx="1216152" cy="1216152"/>
          </a:xfrm>
          <a:prstGeom prst="cub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2915816" y="2276872"/>
            <a:ext cx="1216152" cy="1216152"/>
          </a:xfrm>
          <a:prstGeom prst="cube">
            <a:avLst/>
          </a:prstGeom>
          <a:solidFill>
            <a:schemeClr val="accent3">
              <a:lumMod val="50000"/>
            </a:schemeClr>
          </a:solidFill>
          <a:ln>
            <a:solidFill>
              <a:srgbClr val="3B4A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5004048" y="2276872"/>
            <a:ext cx="1216152" cy="1216152"/>
          </a:xfrm>
          <a:prstGeom prst="cub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7164288" y="2276872"/>
            <a:ext cx="1216152" cy="1216152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3568" y="2780928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7092280" y="2780928"/>
            <a:ext cx="115212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788024" y="2780928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771800" y="2780928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3568" y="3573016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2,7 g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092280" y="3573016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11,3 g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860032" y="3501008"/>
            <a:ext cx="12961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8,9 g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771800" y="3573016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7,8 g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899592" y="1700808"/>
            <a:ext cx="1008112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hliník</a:t>
            </a: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131840" y="1700808"/>
            <a:ext cx="936104" cy="43204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železo</a:t>
            </a: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5148064" y="1700808"/>
            <a:ext cx="100811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měď</a:t>
            </a: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7308304" y="1700808"/>
            <a:ext cx="1008112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olovo</a:t>
            </a: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539552" y="4581128"/>
            <a:ext cx="8373616" cy="1143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Ve fyzice říkáme, že různé látky mají různou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hustotu.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980728"/>
            <a:ext cx="6192688" cy="936104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cm</a:t>
            </a:r>
            <a:r>
              <a:rPr lang="cs-CZ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……………2,7 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115616" y="1484784"/>
            <a:ext cx="648072" cy="648072"/>
          </a:xfrm>
          <a:prstGeom prst="cub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116632"/>
            <a:ext cx="8138864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HLINÍK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491880" y="1988840"/>
            <a:ext cx="3240360" cy="1152128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</a:t>
            </a:r>
            <a:r>
              <a:rPr kumimoji="0" lang="el-GR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ρ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2,7  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27" name="Rovnice" r:id="rId3" imgW="114120" imgH="215640" progId="Equation.3">
              <p:embed/>
            </p:oleObj>
          </a:graphicData>
        </a:graphic>
      </p:graphicFrame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5311775" y="1989138"/>
          <a:ext cx="896938" cy="1162050"/>
        </p:xfrm>
        <a:graphic>
          <a:graphicData uri="http://schemas.openxmlformats.org/presentationml/2006/ole">
            <p:oleObj spid="_x0000_s1029" name="Rovnice" r:id="rId4" imgW="304560" imgH="393480" progId="Equation.3">
              <p:embed/>
            </p:oleObj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>
          <a:xfrm>
            <a:off x="2267744" y="4293096"/>
            <a:ext cx="5976664" cy="936104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m</a:t>
            </a:r>
            <a:r>
              <a:rPr kumimoji="0" lang="cs-CZ" sz="44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……………2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700 kg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419872" y="5301208"/>
            <a:ext cx="3456384" cy="1152128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</a:t>
            </a:r>
            <a:r>
              <a:rPr kumimoji="0" lang="el-GR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ρ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2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700  </a:t>
            </a:r>
          </a:p>
        </p:txBody>
      </p:sp>
      <p:sp>
        <p:nvSpPr>
          <p:cNvPr id="15" name="Krychle 14"/>
          <p:cNvSpPr/>
          <p:nvPr/>
        </p:nvSpPr>
        <p:spPr>
          <a:xfrm>
            <a:off x="251520" y="3861048"/>
            <a:ext cx="1872208" cy="1872208"/>
          </a:xfrm>
          <a:prstGeom prst="cub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3096630" y="4184290"/>
            <a:ext cx="2664296" cy="1588"/>
          </a:xfrm>
          <a:prstGeom prst="straightConnector1">
            <a:avLst/>
          </a:prstGeom>
          <a:ln w="254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 txBox="1">
            <a:spLocks/>
          </p:cNvSpPr>
          <p:nvPr/>
        </p:nvSpPr>
        <p:spPr>
          <a:xfrm>
            <a:off x="827584" y="1628800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868144" y="5229200"/>
          <a:ext cx="1008112" cy="1162050"/>
        </p:xfrm>
        <a:graphic>
          <a:graphicData uri="http://schemas.openxmlformats.org/presentationml/2006/ole">
            <p:oleObj spid="_x0000_s1031" name="Rovnice" r:id="rId5" imgW="241200" imgH="393480" progId="Equation.3">
              <p:embed/>
            </p:oleObj>
          </a:graphicData>
        </a:graphic>
      </p:graphicFrame>
      <p:sp>
        <p:nvSpPr>
          <p:cNvPr id="22" name="Nadpis 1"/>
          <p:cNvSpPr txBox="1">
            <a:spLocks/>
          </p:cNvSpPr>
          <p:nvPr/>
        </p:nvSpPr>
        <p:spPr>
          <a:xfrm>
            <a:off x="323528" y="4653136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  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11" grpId="0" animBg="1"/>
      <p:bldP spid="14" grpId="0" animBg="1"/>
      <p:bldP spid="15" grpId="0" animBg="1"/>
      <p:bldP spid="19" grpId="1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znamená, že látka má hustotu 1         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9458" name="Object 2"/>
          <p:cNvGraphicFramePr>
            <a:graphicFrameLocks noChangeAspect="1"/>
          </p:cNvGraphicFramePr>
          <p:nvPr/>
        </p:nvGraphicFramePr>
        <p:xfrm>
          <a:off x="7524328" y="260648"/>
          <a:ext cx="648072" cy="1080120"/>
        </p:xfrm>
        <a:graphic>
          <a:graphicData uri="http://schemas.openxmlformats.org/presentationml/2006/ole">
            <p:oleObj spid="_x0000_s19458" name="Rovnice" r:id="rId3" imgW="304560" imgH="393480" progId="Equation.3">
              <p:embed/>
            </p:oleObj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251520" y="1268760"/>
            <a:ext cx="8712968" cy="114300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Těleso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 objemu 1 cm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má hmotnost 1 g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195736" y="2564904"/>
            <a:ext cx="4608512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Mezi jednotkami platí: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3861048"/>
            <a:ext cx="4104456" cy="9269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1m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1 000 </a:t>
            </a:r>
            <a:r>
              <a:rPr kumimoji="0" lang="cs-CZ" sz="36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000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cm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292080" y="3861048"/>
            <a:ext cx="3024336" cy="9269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1kg</a:t>
            </a:r>
            <a:r>
              <a:rPr kumimoji="0" lang="cs-CZ" sz="36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1 000 g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9460" name="Rovnice" r:id="rId4" imgW="114120" imgH="215640" progId="Equation.3">
              <p:embed/>
            </p:oleObj>
          </a:graphicData>
        </a:graphic>
      </p:graphicFrame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9461" name="Object 5"/>
          <p:cNvGraphicFramePr>
            <a:graphicFrameLocks noChangeAspect="1"/>
          </p:cNvGraphicFramePr>
          <p:nvPr/>
        </p:nvGraphicFramePr>
        <p:xfrm>
          <a:off x="251520" y="5157192"/>
          <a:ext cx="4788842" cy="956501"/>
        </p:xfrm>
        <a:graphic>
          <a:graphicData uri="http://schemas.openxmlformats.org/presentationml/2006/ole">
            <p:oleObj spid="_x0000_s19461" name="Rovnice" r:id="rId5" imgW="1955520" imgH="393480" progId="Equation.3">
              <p:embed/>
            </p:oleObj>
          </a:graphicData>
        </a:graphic>
      </p:graphicFrame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9464" name="Object 8"/>
          <p:cNvGraphicFramePr>
            <a:graphicFrameLocks noChangeAspect="1"/>
          </p:cNvGraphicFramePr>
          <p:nvPr/>
        </p:nvGraphicFramePr>
        <p:xfrm>
          <a:off x="5508104" y="5157192"/>
          <a:ext cx="3096344" cy="936104"/>
        </p:xfrm>
        <a:graphic>
          <a:graphicData uri="http://schemas.openxmlformats.org/presentationml/2006/ole">
            <p:oleObj spid="_x0000_s19464" name="Rovnice" r:id="rId6" imgW="1066337" imgH="393529" progId="Equation.3">
              <p:embed/>
            </p:oleObj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build="allAtOnce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PLATÍ: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27584" y="1988840"/>
            <a:ext cx="7200800" cy="1152128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</a:t>
            </a:r>
            <a:r>
              <a:rPr kumimoji="0" lang="el-GR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ρ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2,7            =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2 700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</a:t>
            </a:r>
          </a:p>
        </p:txBody>
      </p:sp>
      <p:graphicFrame>
        <p:nvGraphicFramePr>
          <p:cNvPr id="18434" name="Object 2"/>
          <p:cNvGraphicFramePr>
            <a:graphicFrameLocks noChangeAspect="1"/>
          </p:cNvGraphicFramePr>
          <p:nvPr/>
        </p:nvGraphicFramePr>
        <p:xfrm>
          <a:off x="2915816" y="1988840"/>
          <a:ext cx="935038" cy="1090042"/>
        </p:xfrm>
        <a:graphic>
          <a:graphicData uri="http://schemas.openxmlformats.org/presentationml/2006/ole">
            <p:oleObj spid="_x0000_s18434" name="Rovnice" r:id="rId3" imgW="317225" imgH="393359" progId="Equation.3">
              <p:embed/>
            </p:oleObj>
          </a:graphicData>
        </a:graphic>
      </p:graphicFrame>
      <p:graphicFrame>
        <p:nvGraphicFramePr>
          <p:cNvPr id="18435" name="Object 3"/>
          <p:cNvGraphicFramePr>
            <a:graphicFrameLocks noChangeAspect="1"/>
          </p:cNvGraphicFramePr>
          <p:nvPr/>
        </p:nvGraphicFramePr>
        <p:xfrm>
          <a:off x="6300192" y="1988840"/>
          <a:ext cx="1152128" cy="1162050"/>
        </p:xfrm>
        <a:graphic>
          <a:graphicData uri="http://schemas.openxmlformats.org/presentationml/2006/ole">
            <p:oleObj spid="_x0000_s18435" name="Rovnice" r:id="rId4" imgW="241200" imgH="393480" progId="Equation.3">
              <p:embed/>
            </p:oleObj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827584" y="4365104"/>
            <a:ext cx="7200800" cy="11521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</a:t>
            </a:r>
            <a:r>
              <a:rPr kumimoji="0" lang="el-GR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ρ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= 998            =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0,998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8436" name="Object 4"/>
          <p:cNvGraphicFramePr>
            <a:graphicFrameLocks noChangeAspect="1"/>
          </p:cNvGraphicFramePr>
          <p:nvPr/>
        </p:nvGraphicFramePr>
        <p:xfrm>
          <a:off x="2915816" y="4365104"/>
          <a:ext cx="1150937" cy="1162050"/>
        </p:xfrm>
        <a:graphic>
          <a:graphicData uri="http://schemas.openxmlformats.org/presentationml/2006/ole">
            <p:oleObj spid="_x0000_s18436" name="Rovnice" r:id="rId5" imgW="241200" imgH="393480" progId="Equation.3">
              <p:embed/>
            </p:oleObj>
          </a:graphicData>
        </a:graphic>
      </p:graphicFrame>
      <p:graphicFrame>
        <p:nvGraphicFramePr>
          <p:cNvPr id="18437" name="Object 5"/>
          <p:cNvGraphicFramePr>
            <a:graphicFrameLocks noChangeAspect="1"/>
          </p:cNvGraphicFramePr>
          <p:nvPr/>
        </p:nvGraphicFramePr>
        <p:xfrm>
          <a:off x="6516216" y="4365104"/>
          <a:ext cx="935037" cy="1089025"/>
        </p:xfrm>
        <a:graphic>
          <a:graphicData uri="http://schemas.openxmlformats.org/presentationml/2006/ole">
            <p:oleObj spid="_x0000_s18437" name="Rovnice" r:id="rId6" imgW="317225" imgH="393359" progId="Equation.3">
              <p:embed/>
            </p:oleObj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>
          <a:xfrm>
            <a:off x="2915816" y="3212976"/>
            <a:ext cx="3024336" cy="576064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Hliník – látka pevná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987824" y="5661248"/>
            <a:ext cx="3024336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Voda – látka kapalná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309634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Fyzikální veličina</a:t>
            </a:r>
            <a:endParaRPr lang="cs-CZ" sz="2000" dirty="0"/>
          </a:p>
          <a:p>
            <a:r>
              <a:rPr lang="cs-CZ" sz="2000" dirty="0" smtClean="0"/>
              <a:t>Značí se řeckým písmenem </a:t>
            </a:r>
            <a:r>
              <a:rPr lang="cs-CZ" sz="2000" b="1" dirty="0" smtClean="0"/>
              <a:t>ró – </a:t>
            </a:r>
            <a:r>
              <a:rPr lang="el-GR" sz="2000" b="1" dirty="0" smtClean="0"/>
              <a:t>ρ</a:t>
            </a:r>
            <a:endParaRPr lang="cs-CZ" sz="2000" b="1" dirty="0" smtClean="0"/>
          </a:p>
          <a:p>
            <a:r>
              <a:rPr lang="cs-CZ" sz="2000" dirty="0" smtClean="0"/>
              <a:t>Základní jednotky         ,        </a:t>
            </a:r>
          </a:p>
          <a:p>
            <a:r>
              <a:rPr lang="cs-CZ" sz="2000" dirty="0" smtClean="0"/>
              <a:t>Různé látky mají různou </a:t>
            </a:r>
            <a:r>
              <a:rPr lang="cs-CZ" sz="2000" b="1" dirty="0" smtClean="0">
                <a:solidFill>
                  <a:srgbClr val="FF0000"/>
                </a:solidFill>
              </a:rPr>
              <a:t>hustotu</a:t>
            </a:r>
            <a:r>
              <a:rPr lang="cs-CZ" sz="2000" dirty="0" smtClean="0"/>
              <a:t>, jsou vyrobeny z jiné látky.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Hustota hliníku </a:t>
            </a:r>
            <a:r>
              <a:rPr lang="el-GR" sz="2000" b="1" dirty="0" smtClean="0"/>
              <a:t>ρ</a:t>
            </a:r>
            <a:r>
              <a:rPr lang="cs-CZ" sz="2000" b="1" dirty="0" smtClean="0"/>
              <a:t> = 2,7</a:t>
            </a:r>
            <a:r>
              <a:rPr lang="cs-CZ" sz="2000" dirty="0" smtClean="0"/>
              <a:t>          , znamená to, že 1cm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hliníku váží 2,7 g.</a:t>
            </a:r>
          </a:p>
          <a:p>
            <a:endParaRPr lang="cs-CZ" sz="2000" dirty="0" smtClean="0"/>
          </a:p>
          <a:p>
            <a:r>
              <a:rPr lang="cs-CZ" sz="2000" dirty="0" smtClean="0"/>
              <a:t>Hustota vody </a:t>
            </a:r>
            <a:r>
              <a:rPr lang="el-GR" sz="2000" b="1" dirty="0" smtClean="0"/>
              <a:t>ρ</a:t>
            </a:r>
            <a:r>
              <a:rPr lang="cs-CZ" sz="2000" b="1" dirty="0" smtClean="0"/>
              <a:t> = 998        </a:t>
            </a:r>
            <a:r>
              <a:rPr lang="cs-CZ" sz="2000" dirty="0" smtClean="0"/>
              <a:t>, znamená to, že 1 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vody váží 998 kg.</a:t>
            </a:r>
          </a:p>
        </p:txBody>
      </p:sp>
      <p:sp>
        <p:nvSpPr>
          <p:cNvPr id="9" name="Krychle 8"/>
          <p:cNvSpPr/>
          <p:nvPr/>
        </p:nvSpPr>
        <p:spPr>
          <a:xfrm>
            <a:off x="1763688" y="4365104"/>
            <a:ext cx="720080" cy="720080"/>
          </a:xfrm>
          <a:prstGeom prst="cube">
            <a:avLst/>
          </a:prstGeom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412" name="Object 4"/>
          <p:cNvGraphicFramePr>
            <a:graphicFrameLocks noChangeAspect="1"/>
          </p:cNvGraphicFramePr>
          <p:nvPr/>
        </p:nvGraphicFramePr>
        <p:xfrm>
          <a:off x="3203848" y="2852936"/>
          <a:ext cx="522353" cy="648072"/>
        </p:xfrm>
        <a:graphic>
          <a:graphicData uri="http://schemas.openxmlformats.org/presentationml/2006/ole">
            <p:oleObj spid="_x0000_s17412" name="Rovnice" r:id="rId3" imgW="317225" imgH="393359" progId="Equation.3">
              <p:embed/>
            </p:oleObj>
          </a:graphicData>
        </a:graphic>
      </p:graphicFrame>
      <p:graphicFrame>
        <p:nvGraphicFramePr>
          <p:cNvPr id="17414" name="Object 6"/>
          <p:cNvGraphicFramePr>
            <a:graphicFrameLocks noChangeAspect="1"/>
          </p:cNvGraphicFramePr>
          <p:nvPr/>
        </p:nvGraphicFramePr>
        <p:xfrm>
          <a:off x="2771800" y="1844824"/>
          <a:ext cx="464314" cy="576064"/>
        </p:xfrm>
        <a:graphic>
          <a:graphicData uri="http://schemas.openxmlformats.org/presentationml/2006/ole">
            <p:oleObj spid="_x0000_s17414" name="Rovnice" r:id="rId4" imgW="317225" imgH="393359" progId="Equation.3">
              <p:embed/>
            </p:oleObj>
          </a:graphicData>
        </a:graphic>
      </p:graphicFrame>
      <p:graphicFrame>
        <p:nvGraphicFramePr>
          <p:cNvPr id="17417" name="Object 9"/>
          <p:cNvGraphicFramePr>
            <a:graphicFrameLocks noChangeAspect="1"/>
          </p:cNvGraphicFramePr>
          <p:nvPr/>
        </p:nvGraphicFramePr>
        <p:xfrm>
          <a:off x="3419873" y="1844825"/>
          <a:ext cx="360040" cy="587544"/>
        </p:xfrm>
        <a:graphic>
          <a:graphicData uri="http://schemas.openxmlformats.org/presentationml/2006/ole">
            <p:oleObj spid="_x0000_s17417" name="Rovnice" r:id="rId5" imgW="241200" imgH="393480" progId="Equation.3">
              <p:embed/>
            </p:oleObj>
          </a:graphicData>
        </a:graphic>
      </p:graphicFrame>
      <p:sp>
        <p:nvSpPr>
          <p:cNvPr id="14" name="Nadpis 1"/>
          <p:cNvSpPr txBox="1">
            <a:spLocks/>
          </p:cNvSpPr>
          <p:nvPr/>
        </p:nvSpPr>
        <p:spPr>
          <a:xfrm>
            <a:off x="1763688" y="4653136"/>
            <a:ext cx="792088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cm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547664" y="5085184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2,7 g</a:t>
            </a:r>
          </a:p>
        </p:txBody>
      </p:sp>
      <p:graphicFrame>
        <p:nvGraphicFramePr>
          <p:cNvPr id="17418" name="Object 10"/>
          <p:cNvGraphicFramePr>
            <a:graphicFrameLocks noChangeAspect="1"/>
          </p:cNvGraphicFramePr>
          <p:nvPr/>
        </p:nvGraphicFramePr>
        <p:xfrm>
          <a:off x="3131840" y="3573016"/>
          <a:ext cx="360363" cy="587375"/>
        </p:xfrm>
        <a:graphic>
          <a:graphicData uri="http://schemas.openxmlformats.org/presentationml/2006/ole">
            <p:oleObj spid="_x0000_s17418" name="Rovnice" r:id="rId6" imgW="241200" imgH="393480" progId="Equation.3">
              <p:embed/>
            </p:oleObj>
          </a:graphicData>
        </a:graphic>
      </p:graphicFrame>
      <p:sp>
        <p:nvSpPr>
          <p:cNvPr id="17" name="Krychle 16"/>
          <p:cNvSpPr/>
          <p:nvPr/>
        </p:nvSpPr>
        <p:spPr>
          <a:xfrm>
            <a:off x="4572000" y="4221088"/>
            <a:ext cx="1872208" cy="1800200"/>
          </a:xfrm>
          <a:prstGeom prst="cub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4860032" y="5157192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m</a:t>
            </a:r>
            <a:r>
              <a:rPr kumimoji="0" lang="cs-CZ" sz="2000" b="1" i="0" u="none" strike="noStrike" kern="1200" cap="none" spc="0" normalizeH="0" baseline="30000" noProof="0" dirty="0" smtClean="0">
                <a:ln>
                  <a:noFill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4644008" y="6021288"/>
            <a:ext cx="108012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998 kg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516216" y="4149080"/>
            <a:ext cx="2376264" cy="18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Pamatuj: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7419" name="Object 11"/>
          <p:cNvGraphicFramePr>
            <a:graphicFrameLocks noChangeAspect="1"/>
          </p:cNvGraphicFramePr>
          <p:nvPr/>
        </p:nvGraphicFramePr>
        <p:xfrm>
          <a:off x="6876256" y="5157192"/>
          <a:ext cx="1708872" cy="625569"/>
        </p:xfrm>
        <a:graphic>
          <a:graphicData uri="http://schemas.openxmlformats.org/presentationml/2006/ole">
            <p:oleObj spid="_x0000_s17419" name="Rovnice" r:id="rId7" imgW="1066337" imgH="393529" progId="Equation.3">
              <p:embed/>
            </p:oleObj>
          </a:graphicData>
        </a:graphic>
      </p:graphicFrame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7421" name="Object 13"/>
          <p:cNvGraphicFramePr>
            <a:graphicFrameLocks noChangeAspect="1"/>
          </p:cNvGraphicFramePr>
          <p:nvPr/>
        </p:nvGraphicFramePr>
        <p:xfrm>
          <a:off x="6876256" y="5949280"/>
          <a:ext cx="1701848" cy="576064"/>
        </p:xfrm>
        <a:graphic>
          <a:graphicData uri="http://schemas.openxmlformats.org/presentationml/2006/ole">
            <p:oleObj spid="_x0000_s17421" name="Rovnice" r:id="rId8" imgW="1104900" imgH="393700" progId="Equation.3">
              <p:embed/>
            </p:oleObj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tabulku 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251520" y="1628800"/>
          <a:ext cx="8784975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1068194"/>
                <a:gridCol w="804014"/>
                <a:gridCol w="1194540"/>
                <a:gridCol w="1383614"/>
                <a:gridCol w="806222"/>
                <a:gridCol w="136815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Těleso</a:t>
                      </a:r>
                      <a:r>
                        <a:rPr lang="cs-CZ" baseline="0" dirty="0" smtClean="0"/>
                        <a:t> je z: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Hmotnost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en-US" sz="1600" baseline="0" dirty="0" smtClean="0"/>
                        <a:t>[</a:t>
                      </a:r>
                      <a:r>
                        <a:rPr lang="cs-CZ" sz="1600" baseline="0" dirty="0" smtClean="0"/>
                        <a:t>g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Objem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cm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30000" dirty="0" smtClean="0"/>
                        <a:t> 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Hustota</a:t>
                      </a:r>
                      <a:r>
                        <a:rPr lang="cs-CZ" sz="1600" baseline="0" dirty="0" smtClean="0"/>
                        <a:t>  </a:t>
                      </a:r>
                      <a:r>
                        <a:rPr lang="en-US" sz="1600" baseline="0" dirty="0" smtClean="0"/>
                        <a:t>[</a:t>
                      </a:r>
                      <a:r>
                        <a:rPr lang="cs-CZ" sz="1600" baseline="0" dirty="0" smtClean="0"/>
                        <a:t>g/cm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Hmotnost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kg</a:t>
                      </a:r>
                      <a:r>
                        <a:rPr lang="en-US" sz="160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Objem</a:t>
                      </a:r>
                    </a:p>
                    <a:p>
                      <a:pPr algn="ctr"/>
                      <a:r>
                        <a:rPr lang="cs-CZ" sz="1600" dirty="0" smtClean="0"/>
                        <a:t>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Hustota</a:t>
                      </a:r>
                    </a:p>
                    <a:p>
                      <a:pPr algn="ctr"/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kg/m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 smtClean="0"/>
                        <a:t>Nikl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smtClean="0"/>
                        <a:t>7,3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0,5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 smtClean="0"/>
                        <a:t>Vzduch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0,3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850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19 300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tabulku 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251520" y="1628800"/>
          <a:ext cx="8784975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1068194"/>
                <a:gridCol w="804014"/>
                <a:gridCol w="1194540"/>
                <a:gridCol w="1383614"/>
                <a:gridCol w="806222"/>
                <a:gridCol w="136815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Těleso</a:t>
                      </a:r>
                      <a:r>
                        <a:rPr lang="cs-CZ" baseline="0" dirty="0" smtClean="0"/>
                        <a:t> je z: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Hmotnost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en-US" sz="1600" baseline="0" dirty="0" smtClean="0"/>
                        <a:t>[</a:t>
                      </a:r>
                      <a:r>
                        <a:rPr lang="cs-CZ" sz="1600" baseline="0" dirty="0" smtClean="0"/>
                        <a:t>g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Objem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cm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30000" dirty="0" smtClean="0"/>
                        <a:t> 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Hustota</a:t>
                      </a:r>
                      <a:r>
                        <a:rPr lang="cs-CZ" sz="1600" baseline="0" dirty="0" smtClean="0"/>
                        <a:t>  </a:t>
                      </a:r>
                      <a:r>
                        <a:rPr lang="en-US" sz="1600" baseline="0" dirty="0" smtClean="0"/>
                        <a:t>[</a:t>
                      </a:r>
                      <a:r>
                        <a:rPr lang="cs-CZ" sz="1600" baseline="0" dirty="0" smtClean="0"/>
                        <a:t>g/cm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Hmotnost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kg</a:t>
                      </a:r>
                      <a:r>
                        <a:rPr lang="en-US" sz="160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Objem</a:t>
                      </a:r>
                    </a:p>
                    <a:p>
                      <a:pPr algn="ctr"/>
                      <a:r>
                        <a:rPr lang="cs-CZ" sz="1600" dirty="0" smtClean="0"/>
                        <a:t> </a:t>
                      </a:r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Hustota</a:t>
                      </a:r>
                    </a:p>
                    <a:p>
                      <a:pPr algn="ctr"/>
                      <a:r>
                        <a:rPr lang="en-US" sz="1600" dirty="0" smtClean="0"/>
                        <a:t>[</a:t>
                      </a:r>
                      <a:r>
                        <a:rPr lang="cs-CZ" sz="1600" dirty="0" smtClean="0"/>
                        <a:t>kg/m</a:t>
                      </a:r>
                      <a:r>
                        <a:rPr lang="cs-CZ" sz="1600" baseline="30000" dirty="0" smtClean="0"/>
                        <a:t>3</a:t>
                      </a:r>
                      <a:r>
                        <a:rPr lang="en-US" sz="1600" baseline="0" dirty="0" smtClean="0"/>
                        <a:t>]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 smtClean="0"/>
                        <a:t>Nikl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8,9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8,9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8 900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8 900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ín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7,3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7,3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7 300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7 300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Dřevo borové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0,5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 smtClean="0"/>
                        <a:t>Vzduch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0,00129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0,00129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1,29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1,29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Polystyrén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0,03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0,03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Nafta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rgbClr val="FF0000"/>
                          </a:solidFill>
                        </a:rPr>
                        <a:t>0,85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0,85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850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850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Zlato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19,3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19,3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300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/>
                        <a:t>19 300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Kolářová, R. a kol., Fyzika 6, </a:t>
            </a:r>
            <a:r>
              <a:rPr lang="cs-CZ" sz="2400" b="1" dirty="0" err="1" smtClean="0"/>
              <a:t>Prometheus</a:t>
            </a:r>
            <a:r>
              <a:rPr lang="cs-CZ" sz="2400" b="1" dirty="0" smtClean="0"/>
              <a:t>, 1998</a:t>
            </a:r>
          </a:p>
          <a:p>
            <a:endParaRPr lang="cs-CZ" sz="2400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500</Words>
  <Application>Microsoft Office PowerPoint</Application>
  <PresentationFormat>Předvádění na obrazovce (4:3)</PresentationFormat>
  <Paragraphs>157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Snímek 1</vt:lpstr>
      <vt:lpstr>Snímek 2</vt:lpstr>
      <vt:lpstr>HUSTOTA</vt:lpstr>
      <vt:lpstr>„Co je těžší?“</vt:lpstr>
      <vt:lpstr>Při porovnávání, která ze dvou látek je „těžší“ musíme porovnávat hmotnosti stejných objemů obou látek, např. krychliček o objemu 1 cm3</vt:lpstr>
      <vt:lpstr>1 cm3……………2,7 g</vt:lpstr>
      <vt:lpstr>Co znamená, že látka má hustotu 1         ?</vt:lpstr>
      <vt:lpstr>PLATÍ:</vt:lpstr>
      <vt:lpstr>ZÁPIS DO SEŠITU</vt:lpstr>
      <vt:lpstr>Hustota</vt:lpstr>
      <vt:lpstr>Doplňte tabulku :</vt:lpstr>
      <vt:lpstr>Doplňte tabulku :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HUSTOTA</dc:title>
  <dc:creator>Hříbková Jitka</dc:creator>
  <cp:lastModifiedBy>Dum</cp:lastModifiedBy>
  <cp:revision>22</cp:revision>
  <dcterms:created xsi:type="dcterms:W3CDTF">2011-03-20T11:32:18Z</dcterms:created>
  <dcterms:modified xsi:type="dcterms:W3CDTF">2013-01-11T13:35:25Z</dcterms:modified>
</cp:coreProperties>
</file>