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72" r:id="rId3"/>
    <p:sldId id="288" r:id="rId4"/>
    <p:sldId id="260" r:id="rId5"/>
    <p:sldId id="273" r:id="rId6"/>
    <p:sldId id="262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2" r:id="rId15"/>
    <p:sldId id="283" r:id="rId16"/>
    <p:sldId id="284" r:id="rId17"/>
    <p:sldId id="285" r:id="rId18"/>
    <p:sldId id="281" r:id="rId19"/>
    <p:sldId id="286" r:id="rId20"/>
    <p:sldId id="28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gs_rn=1&amp;gs_ri=serp&amp;pq=chromoplasty&amp;cp=9&amp;gs_id=1q&amp;xhr=t&amp;q=leukoplasty&amp;biw=1249&amp;bih=595&amp;bav=on.2,or.r_gc.r_pw.r_qf.&amp;wrapid=tljp1357909234016238&amp;um=1&amp;ie=UTF-8&amp;tbm=isch&amp;source=og&amp;sa=N&amp;tab=wi&amp;ei=wA7wULTiOsb5sgbow4CQDA" TargetMode="External"/><Relationship Id="rId2" Type="http://schemas.openxmlformats.org/officeDocument/2006/relationships/hyperlink" Target="http://www.google.cz/search?hl=cs&amp;gs_rn=1&amp;gs_ri=serp&amp;pq=vakuola&amp;cp=12&amp;gs_id=1m&amp;xhr=t&amp;q=chloroplasty&amp;bav=on.2,or.r_gc.r_pw.r_qf.&amp;biw=1249&amp;bih=595&amp;wrapid=tljp1357909100945230&amp;um=1&amp;ie=UTF-8&amp;tbm=isch&amp;source=og&amp;sa=N&amp;tab=wi&amp;ei=Og7wUJKdA8Xfsgbg-IDYC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Rostlinná Buňka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otanika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Rostlinná buňka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rostlinné buňky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plastidy, chloroplasty, chlorofyl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Rostlinná buňka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230425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t0.gstatic.com/images?q=tbn:ANd9GcRK-2VLVQOSV-DGwDOq37JS_nbmiDeUyN9DFN7Kmoiow1x_mO5Y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70319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28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rostlinnÁ</a:t>
            </a:r>
            <a:r>
              <a:rPr lang="cs-CZ" dirty="0" smtClean="0"/>
              <a:t> buňka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truktura 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uněčná stěna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biomembrána  ( cytoplazmatická membrána 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cytoplazma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membránové organely a inkluze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85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Buněčná stěna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celulózní </a:t>
            </a:r>
            <a:r>
              <a:rPr lang="cs-CZ" dirty="0" smtClean="0"/>
              <a:t>– tvořená buničinou – později ukládání organických látek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ektiny – polysacharidy, bobtnají, poutají vodu</a:t>
            </a:r>
          </a:p>
          <a:p>
            <a:pPr marL="0" indent="0">
              <a:buNone/>
            </a:pPr>
            <a:r>
              <a:rPr lang="cs-CZ" dirty="0" smtClean="0"/>
              <a:t>kutin, vosky – zamezují ztrátám vody</a:t>
            </a:r>
          </a:p>
          <a:p>
            <a:pPr marL="0" indent="0">
              <a:buNone/>
            </a:pPr>
            <a:r>
              <a:rPr lang="cs-CZ" dirty="0" smtClean="0"/>
              <a:t>lignin - dřevovina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norganických látek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plasmodesmy</a:t>
            </a:r>
            <a:r>
              <a:rPr lang="cs-CZ" b="1" dirty="0" smtClean="0"/>
              <a:t> </a:t>
            </a:r>
            <a:r>
              <a:rPr lang="cs-CZ" dirty="0" smtClean="0"/>
              <a:t>( můstky )</a:t>
            </a:r>
            <a:r>
              <a:rPr lang="cs-CZ" dirty="0" smtClean="0">
                <a:sym typeface="Wingdings 3"/>
              </a:rPr>
              <a:t>spojení sousedních buněk</a:t>
            </a:r>
          </a:p>
          <a:p>
            <a:pPr marL="0" indent="0">
              <a:buNone/>
            </a:pPr>
            <a:endParaRPr lang="cs-CZ" dirty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u</a:t>
            </a:r>
            <a:r>
              <a:rPr lang="cs-CZ" dirty="0" smtClean="0">
                <a:sym typeface="Wingdings 3"/>
              </a:rPr>
              <a:t>zavírá vlastní obsah buňky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64365"/>
            <a:ext cx="2143125" cy="250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696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Biomembrána </a:t>
            </a:r>
            <a:r>
              <a:rPr lang="cs-CZ" sz="2200" dirty="0" smtClean="0"/>
              <a:t>– cytoplazmatická </a:t>
            </a:r>
            <a:r>
              <a:rPr lang="cs-CZ" sz="2400" dirty="0" smtClean="0"/>
              <a:t>membrána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eguluje příjem  vody a látek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osfolipidová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dvojvrstva  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4800600" y="1412875"/>
            <a:ext cx="4343400" cy="47244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sz="3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29000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735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uněčné jádro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ústřední organela buňky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bezbarvé, oválné tělísko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vyšší rostliny – 1 jádro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nižší rostliny – vícejaderné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aderná blána – dvojitá membrána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karyoplazma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DNA + bílkoviny = chromozómy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( špenát – 12 n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84784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126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Mitochondrie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energetická centra – buněčné dýchání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oválné útvary se dvěma biomembránami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9603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708" y="170080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692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ndoplazmatické retikulum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soubor propojených trubiček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drsné – hrubé – ribozomy – syntéza 	bílkovin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hladké – syntéza lipidů – lipoproteiny, glykogenu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0768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13176"/>
            <a:ext cx="19812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635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ibozomy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drobné útvary bez biomembrán – zrnéčka 	bílkovin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součástí hrubého endoplazmatického 	retikula nebo volně v cytoplazmě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syntéza bílkovin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60"/>
            <a:ext cx="1828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68760"/>
            <a:ext cx="22860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55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G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olgiho komplex – aparát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soustava váčků z nichž se odštěpují 	měchýřky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rozvod a ukládání látek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41935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146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diktyosómy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shluk plochých, kruhovitých cisteren 	uspořádaných nad sebou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tvorba slizových látek komponentů 	buněčné stěny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29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plastidy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organely výlučně rostlinných buněk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02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leukoplasty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bezbarvé, většinou kulovité útvary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neosvětlené části rostlin – vnitřní 			část stonku, kořeny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ukládání zásobních látek – škrob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14</a:t>
            </a:fld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093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Chromoplasty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žlutooranžové kulovité útvary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obsahují karotenoidy – červený karoten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     žlutý xantofyl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plody – rajčata, šípek, jeřáb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kořeny – mrkev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květní lístky květů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15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876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591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chloroplasty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zelené kulovité útvary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obsahují zelené barvivo – chlorofyl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váže sluneční energii – fotosyntéza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16</a:t>
            </a:fld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4076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557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 mohou v buňce navzájem </a:t>
            </a:r>
            <a:r>
              <a:rPr lang="cs-CZ" smtClean="0"/>
              <a:t>přeměňovat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chloroplasty v chromoplasty </a:t>
            </a:r>
            <a:r>
              <a:rPr lang="cs-CZ" dirty="0" smtClean="0">
                <a:sym typeface="Wingdings 3"/>
              </a:rPr>
              <a:t> podzimní zbarvení listů</a:t>
            </a:r>
          </a:p>
          <a:p>
            <a:pPr marL="0" indent="0">
              <a:buNone/>
            </a:pPr>
            <a:r>
              <a:rPr lang="cs-CZ" dirty="0" err="1" smtClean="0">
                <a:sym typeface="Wingdings 3"/>
              </a:rPr>
              <a:t>leukoplasty</a:t>
            </a:r>
            <a:r>
              <a:rPr lang="cs-CZ" dirty="0" smtClean="0">
                <a:sym typeface="Wingdings 3"/>
              </a:rPr>
              <a:t> v chromoplasty </a:t>
            </a: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zrání plodů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39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vakuoly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vyplněné produkty metabolismu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spotřební - zásobní látky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exkreční – alkaloidy, barviva, třísloviny 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18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96752"/>
            <a:ext cx="1895475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2352675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383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inkluze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plodiny metabolismu v pevném stavu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krob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ukové inkluze</a:t>
            </a:r>
          </a:p>
          <a:p>
            <a:pPr marL="0" indent="0">
              <a:buNone/>
            </a:pPr>
            <a:r>
              <a:rPr lang="cs-CZ" dirty="0" smtClean="0"/>
              <a:t>š</a:t>
            </a:r>
            <a:r>
              <a:rPr lang="cs-CZ" dirty="0"/>
              <a:t>ť</a:t>
            </a:r>
            <a:r>
              <a:rPr lang="cs-CZ" dirty="0" smtClean="0"/>
              <a:t>avelan vápenatý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70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buněk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omatické buňky – mitóza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ohlavní buňky  -    meióza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 dělení buňky - destička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20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385" y="1988840"/>
            <a:ext cx="308610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660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http://www.google.cz/search?hl=cs&amp;gs_rn=1&amp;gs_ri=hp&amp;cp=9&amp;gs_id=1s&amp;xhr=t&amp;q=rostlinn%C3%A1+bu%C5%88ka&amp;bav=on.2,or.r_gc.r_pw.r_qf.&amp;</a:t>
            </a:r>
            <a:r>
              <a:rPr lang="cs-CZ" sz="900" dirty="0" smtClean="0"/>
              <a:t>bvm=bv.1357700187,d.d2k&amp;biw=1249&amp;bih=595&amp;wrapid=tljp1357908198254029&amp;um=1&amp;ie=UTF-8&amp;tbm=isch&amp;source=og&amp;sa=N&amp;tab=wi&amp;ei=uArwUOPYHYbDswafsYDADw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http://www.google.cz/search?hl=cs&amp;gs_rn=1&amp;gs_ri=hp&amp;cp=9&amp;gs_id=1s&amp;xhr=t&amp;q=rostlinn%C3%A1+bu%C5%88ka&amp;bav=on.2,or.r_gc.r_pw.r_qf.&amp;</a:t>
            </a:r>
            <a:r>
              <a:rPr lang="cs-CZ" sz="900" dirty="0" smtClean="0"/>
              <a:t>bvm=bv.1357700187,d.d2k&amp;biw=1249&amp;bih=595&amp;wrapid=tljp1357908198254029&amp;um=1&amp;ie=UTF-8&amp;tbm=isch&amp;source=og&amp;sa=N&amp;tab=wi&amp;ei=uArwUOPYHYbDswafsYDADw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http://www.google.cz/search?hl=cs&amp;gs_rn=1&amp;gs_ri=serp&amp;pq=rostlinn%C3%A1+bu%C5%88ka&amp;cp=7&amp;gs_id=1g&amp;xhr=t&amp;q=bun%C4%9B%C4%8Dn%C3%A1+st%C4%9Bna&amp;bav=on.2,or.r_gc.r_pw.r_qf.&amp;</a:t>
            </a:r>
            <a:r>
              <a:rPr lang="cs-CZ" sz="900" dirty="0" smtClean="0"/>
              <a:t>biw=1249&amp;bih=595&amp;wrapid=tljp1357908457996234&amp;um=1&amp;ie=UTF-8&amp;tbm=isch&amp;source=og&amp;sa=N&amp;tab=wi&amp;ei=sgvwUJLnJ8Tvsgb11oHQCw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un%C4%9B%C4%8Dn%C3%A1+st%C4%9Bna&amp;cp=7&amp;gs_id=1d&amp;xhr=t&amp;q=plazmatick%C3%A1+membr%C3%A1na&amp;bav=on.2,or.r_gc.r_pw.r_qf.&amp;biw=1249&amp;bih=595&amp;wrapid=tljp1357908531393234&amp;um=1&amp;ie=UTF-8&amp;tbm=isch&amp;source=og&amp;sa=N&amp;tab=wi&amp;ei=-</a:t>
            </a:r>
            <a:r>
              <a:rPr lang="cs-CZ" sz="900" dirty="0" smtClean="0"/>
              <a:t>wvwUNLsDsPRtAatuIGICA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http://www.google.cz/search?hl=cs&amp;gs_rn=1&amp;gs_ri=serp&amp;pq=plazmatick%C3%A1+membr%C3%A1na&amp;cp=9&amp;gs_id=1r&amp;xhr=t&amp;q=bun%C4%9B%C4%8Dn%C3%A9+j%C3%A1dro&amp;biw=1249&amp;bih=595&amp;bav=on.2,or.r_gc.r_pw.r_qf.&amp;</a:t>
            </a:r>
            <a:r>
              <a:rPr lang="cs-CZ" sz="900" dirty="0" smtClean="0"/>
              <a:t>wrapid=tljp1357908609086236&amp;um=1&amp;ie=UTF-8&amp;tbm=isch&amp;source=og&amp;sa=N&amp;tab=wi&amp;ei=SwzwUN73DrOT0QW3koGAAg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http://www.google.cz/search?hl=cs&amp;gs_rn=1&amp;gs_ri=serp&amp;pq=plazmatick%C3%A1+membr%C3%A1na&amp;cp=9&amp;gs_id=1r&amp;xhr=t&amp;q=bun%C4%9B%C4%8Dn%C3%A9+j%C3%A1dro&amp;biw=1249&amp;bih=595&amp;bav=on.2,or.r_gc.r_pw.r_qf.&amp;</a:t>
            </a:r>
            <a:r>
              <a:rPr lang="cs-CZ" sz="900" dirty="0" smtClean="0"/>
              <a:t>wrapid=tljp1357908609086236&amp;um=1&amp;ie=UTF-8&amp;tbm=isch&amp;source=og&amp;sa=N&amp;tab=wi&amp;ei=SwzwUN73DrOT0QW3koGAAg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http://www.google.cz/search?hl=cs&amp;gs_rn=1&amp;gs_ri=serp&amp;pq=plazmatick%C3%A1+membr%C3%A1na&amp;cp=9&amp;gs_id=1r&amp;xhr=t&amp;q=bun%C4%9B%C4%8Dn%C3%A9+j%C3%A1dro&amp;biw=1249&amp;bih=595&amp;bav=on.2,or.r_gc.r_pw.r_qf.&amp;</a:t>
            </a:r>
            <a:r>
              <a:rPr lang="cs-CZ" sz="900" dirty="0" smtClean="0"/>
              <a:t>wrapid=tljp1357908609086236&amp;um=1&amp;ie=UTF-8&amp;tbm=isch&amp;source=og&amp;sa=N&amp;tab=wi&amp;ei=SwzwUN73DrOT0QW3koGAAg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http://www.google.cz/search?hl=cs&amp;gs_rn=1&amp;gs_ri=serp&amp;pq=bun%C4%9B%C4%8Dn%C3%A9+j%C3%A1dro&amp;cp=6&amp;gs_id=1e&amp;xhr=t&amp;q=vakuola&amp;bav=on.2,or.r_gc.r_pw.r_qf.&amp;</a:t>
            </a:r>
            <a:r>
              <a:rPr lang="cs-CZ" sz="900" dirty="0" smtClean="0"/>
              <a:t>biw=1249&amp;bih=595&amp;wrapid=tljp1357908948502234&amp;um=1&amp;ie=UTF-8&amp;tbm=isch&amp;source=og&amp;sa=N&amp;tab=wi&amp;ei=nA3wUMmcIcec0AWhzIFg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http://www.google.cz/search?hl=cs&amp;gs_rn=1&amp;gs_ri=serp&amp;pq=bun%C4%9B%C4%8Dn%C3%A9+j%C3%A1dro&amp;cp=6&amp;gs_id=1e&amp;xhr=t&amp;q=vakuola&amp;bav=on.2,or.r_gc.r_pw.r_qf.&amp;</a:t>
            </a:r>
            <a:r>
              <a:rPr lang="cs-CZ" sz="900" dirty="0" smtClean="0"/>
              <a:t>biw=1249&amp;bih=595&amp;wrapid=tljp1357908948502234&amp;um=1&amp;ie=UTF-8&amp;tbm=isch&amp;source=og&amp;sa=N&amp;tab=wi&amp;ei=nA3wUMmcIcec0AWhzIFg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http://www.google.cz/search?hl=cs&amp;gs_rn=1&amp;gs_ri=serp&amp;pq=vakuola&amp;cp=12&amp;gs_id=1m&amp;xhr=t&amp;q=chloroplasty&amp;bav=on.2,or.r_gc.r_pw.r_qf.&amp;</a:t>
            </a:r>
            <a:r>
              <a:rPr lang="cs-CZ" sz="900" dirty="0" smtClean="0">
                <a:hlinkClick r:id="rId2"/>
              </a:rPr>
              <a:t>biw=1249&amp;bih=595&amp;wrapid=tljp1357909100945230&amp;um=1&amp;ie=UTF-8&amp;tbm=isch&amp;source=og&amp;sa=N&amp;tab=wi&amp;ei=Og7wUJKdA8Xfsgbg-IDYCg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http://www.google.cz/search?hl=cs&amp;gs_rn=1&amp;gs_ri=serp&amp;pq=chloroplasty&amp;cp=2&amp;gs_id=1f&amp;xhr=t&amp;q=chromoplasty&amp;bav=on.2,or.r_gc.r_pw.r_qf.&amp;</a:t>
            </a:r>
            <a:r>
              <a:rPr lang="cs-CZ" sz="900" dirty="0" smtClean="0"/>
              <a:t>biw=1249&amp;bih=595&amp;bs=1&amp;wrapid=tljp1357909172505230&amp;um=1&amp;ie=UTF-8&amp;tbm=isch&amp;source=og&amp;sa=N&amp;tab=wi&amp;ei=gQ7wUJCsForLsgaRzYGYAg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http://www.google.cz/search?hl=cs&amp;gs_rn=1&amp;gs_ri=serp&amp;pq=chromoplasty&amp;cp=9&amp;gs_id=1q&amp;xhr=t&amp;q=leukoplasty&amp;biw=1249&amp;bih=595&amp;bav=on.2,or.r_gc.r_pw.r_qf.&amp;</a:t>
            </a:r>
            <a:r>
              <a:rPr lang="cs-CZ" sz="900" dirty="0" smtClean="0">
                <a:hlinkClick r:id="rId3"/>
              </a:rPr>
              <a:t>wrapid=tljp1357909234016238&amp;um=1&amp;ie=UTF-8&amp;tbm=isch&amp;source=og&amp;sa=N&amp;tab=wi&amp;ei=wA7wULTiOsb5sgbow4CQDA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http://www.google.cz/search?hl=cs&amp;gs_rn=1&amp;gs_ri=serp&amp;pq=chloroplasty&amp;cp=4&amp;gs_id=w&amp;xhr=t&amp;q=golgiho+apar%C3%A1t&amp;bav=on.2,or.r_gc.r_pw.r_qf.&amp;</a:t>
            </a:r>
            <a:r>
              <a:rPr lang="cs-CZ" sz="900" dirty="0" smtClean="0"/>
              <a:t>biw=1249&amp;bih=595&amp;wrapid=tljp1357909368640520&amp;um=1&amp;ie=UTF-8&amp;tbm=isch&amp;source=og&amp;sa=N&amp;tab=wi&amp;ei=QA_wUMTjDIjZsgbdgoCgBw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http://www.google.cz/search?hl=cs&amp;gs_rn=1&amp;gs_ri=serp&amp;pq=golgiho+apar%C3%A1t&amp;cp=5&amp;gs_id=1c&amp;xhr=t&amp;q=ribozomy&amp;bav=on.2,or.r_gc.r_pw.r_qf.&amp;</a:t>
            </a:r>
            <a:r>
              <a:rPr lang="cs-CZ" sz="900" dirty="0" smtClean="0"/>
              <a:t>biw=1249&amp;bih=595&amp;wrapid=tljp1357909429406234&amp;um=1&amp;ie=UTF-8&amp;tbm=isch&amp;source=og&amp;sa=N&amp;tab=wi&amp;ei=fA_wUIHCMIjbsgaVnYDIBA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ribozomy&amp;cp=5&amp;gs_id=10&amp;xhr=t&amp;q=endoplazmatick%C3%A9+retikulum&amp;bav=on.2,or.r_gc.r_pw.r_qf.&amp;biw=1249&amp;bih=595&amp;wrapid=tljp1357909575764222&amp;um=1&amp;ie=UTF-8&amp;tbm=isch&amp;source=og&amp;sa=N&amp;tab=wi&amp;ei=HBDwUIykNYXOsgb59YCIDw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http://www.google.cz/search?hl=cs&amp;gs_rn=1&amp;gs_ri=serp&amp;pq=ribozomy&amp;cp=5&amp;gs_id=10&amp;xhr=t&amp;q=endoplazmatick%C3%A9+retikulum&amp;bav=on.2,or.r_gc.r_pw.r_qf.&amp;</a:t>
            </a:r>
            <a:r>
              <a:rPr lang="cs-CZ" sz="900" dirty="0" smtClean="0"/>
              <a:t>biw=1249&amp;bih=595&amp;wrapid=tljp1357909575764222&amp;um=1&amp;ie=UTF-8&amp;tbm=isch&amp;source=og&amp;sa=N&amp;tab=wi&amp;ei=HBDwUIykNYXOsgb59YCIDw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http://www.google.cz/search?hl=cs&amp;gs_rn=1&amp;gs_ri=serp&amp;pq=endoplazmatick%C3%A9+retikulum&amp;cp=4&amp;gs_id=18&amp;xhr=t&amp;q=mitochondrie&amp;bav=on.2,or.r_gc.r_pw.r_qf.&amp;</a:t>
            </a:r>
            <a:r>
              <a:rPr lang="cs-CZ" sz="900" dirty="0" smtClean="0"/>
              <a:t>biw=1249&amp;bih=595&amp;wrapid=tljp1357910443967230&amp;um=1&amp;ie=UTF-8&amp;tbm=isch&amp;source=og&amp;sa=N&amp;tab=wi&amp;ei=cxPwUNaEC5HEtAa3qoGwBA</a:t>
            </a:r>
          </a:p>
          <a:p>
            <a:pPr marL="0" indent="0">
              <a:buNone/>
            </a:pPr>
            <a:r>
              <a:rPr lang="cs-CZ" sz="900"/>
              <a:t>http://www.google.cz/search?hl=cs&amp;gs_rn=1&amp;gs_ri=serp&amp;pq=endoplazmatick%C3%A9+retikulum&amp;cp=4&amp;gs_id=18&amp;xhr=t&amp;q=mitochondrie&amp;bav=on.2,or.r_gc.r_pw.r_qf.&amp;biw=1249&amp;bih=595&amp;wrapid=tljp1357910443967230&amp;um=1&amp;ie=UTF-8&amp;tbm=isch&amp;source=og&amp;sa=N&amp;tab=wi&amp;ei=cxPwUNaEC5HEtAa3qoGwBA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392</TotalTime>
  <Words>305</Words>
  <Application>Microsoft Office PowerPoint</Application>
  <PresentationFormat>Předvádění na obrazovce (4:3)</PresentationFormat>
  <Paragraphs>210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Rostlinná Buňka</vt:lpstr>
      <vt:lpstr>Rostlinná buňka</vt:lpstr>
      <vt:lpstr>Rostlinná buňka</vt:lpstr>
      <vt:lpstr> rostlinnÁ buňka</vt:lpstr>
      <vt:lpstr>Buněčná stěna</vt:lpstr>
      <vt:lpstr>Biomembrána – cytoplazmatická membrána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plastidy</vt:lpstr>
      <vt:lpstr>Membránové organely</vt:lpstr>
      <vt:lpstr>Membránové inkluze</vt:lpstr>
      <vt:lpstr>Dělení buněk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46</cp:revision>
  <dcterms:created xsi:type="dcterms:W3CDTF">2012-10-09T15:11:06Z</dcterms:created>
  <dcterms:modified xsi:type="dcterms:W3CDTF">2013-01-11T13:24:34Z</dcterms:modified>
</cp:coreProperties>
</file>