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85" r:id="rId1"/>
  </p:sldMasterIdLst>
  <p:sldIdLst>
    <p:sldId id="256" r:id="rId2"/>
    <p:sldId id="262" r:id="rId3"/>
    <p:sldId id="265" r:id="rId4"/>
    <p:sldId id="266" r:id="rId5"/>
    <p:sldId id="267" r:id="rId6"/>
    <p:sldId id="268" r:id="rId7"/>
    <p:sldId id="272" r:id="rId8"/>
    <p:sldId id="269" r:id="rId9"/>
    <p:sldId id="270" r:id="rId10"/>
    <p:sldId id="271" r:id="rId11"/>
    <p:sldId id="273" r:id="rId12"/>
    <p:sldId id="274" r:id="rId13"/>
    <p:sldId id="275" r:id="rId14"/>
    <p:sldId id="276" r:id="rId15"/>
    <p:sldId id="260" r:id="rId1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0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125E5076-3810-47DD-B79F-674D7AD40C01}" styleName="Tmavý styl 1 – zvýraznění 1">
    <a:wholeTbl>
      <a:tcTxStyle>
        <a:fontRef idx="minor">
          <a:scrgbClr r="0" g="0" b="0"/>
        </a:fontRef>
        <a:schemeClr val="lt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wholeTbl>
    <a:band1H>
      <a:tcStyle>
        <a:tcBdr/>
        <a:fill>
          <a:solidFill>
            <a:schemeClr val="accent1">
              <a:shade val="60000"/>
            </a:schemeClr>
          </a:solidFill>
        </a:fill>
      </a:tcStyle>
    </a:band1H>
    <a:band1V>
      <a:tcStyle>
        <a:tcBdr/>
        <a:fill>
          <a:solidFill>
            <a:schemeClr val="accent1">
              <a:shade val="60000"/>
            </a:schemeClr>
          </a:solidFill>
        </a:fill>
      </a:tcStyle>
    </a:band1V>
    <a:lastCol>
      <a:tcTxStyle b="on"/>
      <a:tcStyle>
        <a:tcBdr>
          <a:left>
            <a:ln w="25400" cmpd="sng">
              <a:solidFill>
                <a:schemeClr val="lt1"/>
              </a:solidFill>
            </a:ln>
          </a:left>
        </a:tcBdr>
        <a:fill>
          <a:solidFill>
            <a:schemeClr val="accent1">
              <a:shade val="60000"/>
            </a:schemeClr>
          </a:solidFill>
        </a:fill>
      </a:tcStyle>
    </a:lastCol>
    <a:firstCol>
      <a:tcTxStyle b="on"/>
      <a:tcStyle>
        <a:tcBdr>
          <a:right>
            <a:ln w="25400" cmpd="sng">
              <a:solidFill>
                <a:schemeClr val="lt1"/>
              </a:solidFill>
            </a:ln>
          </a:right>
        </a:tcBdr>
        <a:fill>
          <a:solidFill>
            <a:schemeClr val="accent1">
              <a:shade val="60000"/>
            </a:schemeClr>
          </a:solidFill>
        </a:fill>
      </a:tcStyle>
    </a:firstCol>
    <a:lastRow>
      <a:tcTxStyle b="on"/>
      <a:tcStyle>
        <a:tcBdr>
          <a:top>
            <a:ln w="25400" cmpd="sng">
              <a:solidFill>
                <a:schemeClr val="lt1"/>
              </a:solidFill>
            </a:ln>
          </a:top>
        </a:tcBdr>
        <a:fill>
          <a:solidFill>
            <a:schemeClr val="accent1">
              <a:shade val="40000"/>
            </a:schemeClr>
          </a:solidFill>
        </a:fill>
      </a:tcStyle>
    </a:lastRow>
    <a:seCell>
      <a:tcStyle>
        <a:tcBdr>
          <a:left>
            <a:ln>
              <a:noFill/>
            </a:ln>
          </a:left>
        </a:tcBdr>
      </a:tcStyle>
    </a:seCell>
    <a:swCell>
      <a:tcStyle>
        <a:tcBdr>
          <a:right>
            <a:ln>
              <a:noFill/>
            </a:ln>
          </a:right>
        </a:tcBdr>
      </a:tcStyle>
    </a:swCell>
    <a:firstRow>
      <a:tcTxStyle b="on"/>
      <a:tcStyle>
        <a:tcBdr>
          <a:bottom>
            <a:ln w="254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  <a:neCell>
      <a:tcStyle>
        <a:tcBdr>
          <a:left>
            <a:ln>
              <a:noFill/>
            </a:ln>
          </a:left>
        </a:tcBdr>
      </a:tcStyle>
    </a:neCell>
    <a:nwCell>
      <a:tcStyle>
        <a:tcBdr>
          <a:right>
            <a:ln>
              <a:noFill/>
            </a:ln>
          </a:right>
        </a:tcBdr>
      </a:tcStyle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975" autoAdjust="0"/>
    <p:restoredTop sz="94660"/>
  </p:normalViewPr>
  <p:slideViewPr>
    <p:cSldViewPr>
      <p:cViewPr>
        <p:scale>
          <a:sx n="104" d="100"/>
          <a:sy n="104" d="100"/>
        </p:scale>
        <p:origin x="-90" y="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Group 42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0" name="Rectangle 114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1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2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7" name="Rectangle 84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8" name="Rectangle 85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113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4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5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0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1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2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6" name="Freeform 44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7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50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51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Hexagon 52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3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4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5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6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Freeform 57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Hexagon 58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0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1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2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3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4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5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6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Freeform 67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8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3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4" name="Rectangle 46"/>
          <p:cNvSpPr/>
          <p:nvPr/>
        </p:nvSpPr>
        <p:spPr>
          <a:xfrm>
            <a:off x="4649788" y="-22225"/>
            <a:ext cx="3505200" cy="23129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49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88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4733365" y="2708476"/>
            <a:ext cx="3313355" cy="1702160"/>
          </a:xfrm>
        </p:spPr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733365" y="4421080"/>
            <a:ext cx="3309803" cy="1260629"/>
          </a:xfrm>
        </p:spPr>
        <p:txBody>
          <a:bodyPr>
            <a:normAutofit/>
          </a:bodyPr>
          <a:lstStyle>
            <a:lvl1pPr marL="0" indent="0" algn="l">
              <a:buNone/>
              <a:defRPr sz="1800">
                <a:solidFill>
                  <a:srgbClr val="42424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7" name="Date Placeholder 3"/>
          <p:cNvSpPr>
            <a:spLocks noGrp="1"/>
          </p:cNvSpPr>
          <p:nvPr>
            <p:ph type="dt" sz="half" idx="10"/>
          </p:nvPr>
        </p:nvSpPr>
        <p:spPr>
          <a:xfrm>
            <a:off x="4738688" y="1516063"/>
            <a:ext cx="2133600" cy="752475"/>
          </a:xfrm>
        </p:spPr>
        <p:txBody>
          <a:bodyPr anchor="b"/>
          <a:lstStyle>
            <a:lvl1pPr algn="l">
              <a:defRPr sz="2400"/>
            </a:lvl1pPr>
          </a:lstStyle>
          <a:p>
            <a:pPr>
              <a:defRPr/>
            </a:pPr>
            <a:fld id="{5CC1FB6C-A278-4ECB-A376-167321C1E52B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48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303838" y="5719763"/>
            <a:ext cx="2830512" cy="365125"/>
          </a:xfrm>
        </p:spPr>
        <p:txBody>
          <a:bodyPr>
            <a:normAutofit/>
          </a:bodyPr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9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649788" y="5719763"/>
            <a:ext cx="642937" cy="365125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fld id="{876CF65A-C365-4E64-AB17-FD9572464F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7400415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1FE490-F429-4526-910C-8108D0CB7C7D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25BB52-75BC-4EE0-8397-41A36302B0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080487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58645" y="2900829"/>
            <a:ext cx="6637468" cy="1362075"/>
          </a:xfrm>
        </p:spPr>
        <p:txBody>
          <a:bodyPr/>
          <a:lstStyle>
            <a:lvl1pPr algn="l">
              <a:defRPr sz="4000" b="0" cap="none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58645" y="4267200"/>
            <a:ext cx="6637467" cy="1520413"/>
          </a:xfrm>
        </p:spPr>
        <p:txBody>
          <a:bodyPr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3970993-DD06-42F4-A693-97E42AC671E4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E80B26D-4F58-4199-9847-D11D296D0B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764073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1042416" y="2313432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313431"/>
            <a:ext cx="3419856" cy="3493008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5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B0DDE9-63AB-4E9F-9E6D-3A0EEE3FB742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6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7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0EE1633-9587-4CBE-87AB-655C8C8B8D1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1091306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12111" y="2316009"/>
            <a:ext cx="3057148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41721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11837" y="2316010"/>
            <a:ext cx="3055717" cy="639762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152" y="2974694"/>
            <a:ext cx="3419856" cy="2835797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CCFA3F-AA8E-47BC-920B-A689E9AB4FB4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E2E80A-652C-4660-BBE7-3D024A04BE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4784815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76883CB-4EE8-4208-91C2-615CF4B12661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CAE027-898B-4830-B39A-9E7B28D0357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8929205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27295A3-AADC-44B2-A9CC-4A82B0B28346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705F427-F1B3-4A5E-9818-4B815F9667A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3036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3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0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1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2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77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78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79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4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5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6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6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7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8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9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50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1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2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3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54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55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58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59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1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2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3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4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5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6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67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68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69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0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45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56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57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chemeClr val="bg1"/>
          </a:solidFill>
          <a:ln w="31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60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145894" y="856527"/>
            <a:ext cx="3090440" cy="5150734"/>
          </a:xfrm>
        </p:spPr>
        <p:txBody>
          <a:bodyPr/>
          <a:lstStyle>
            <a:lvl1pPr>
              <a:defRPr sz="24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6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9833" y="2657434"/>
            <a:ext cx="3304572" cy="1463153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6592" y="4136994"/>
            <a:ext cx="3298784" cy="1517904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79FAFD-5EDB-4DC9-B565-C6BEBCD1D88F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49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EC79C-8A8A-4D15-96DF-BC36B7BB89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0" name="Footer Placeholder 5"/>
          <p:cNvSpPr>
            <a:spLocks noGrp="1"/>
          </p:cNvSpPr>
          <p:nvPr>
            <p:ph type="ftr" sz="quarter" idx="12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385565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5" name="Group 43"/>
          <p:cNvGrpSpPr>
            <a:grpSpLocks/>
          </p:cNvGrpSpPr>
          <p:nvPr/>
        </p:nvGrpSpPr>
        <p:grpSpPr bwMode="auto">
          <a:xfrm>
            <a:off x="-382588" y="0"/>
            <a:ext cx="9932988" cy="6858000"/>
            <a:chOff x="-382404" y="0"/>
            <a:chExt cx="9932332" cy="6858000"/>
          </a:xfrm>
        </p:grpSpPr>
        <p:grpSp>
          <p:nvGrpSpPr>
            <p:cNvPr id="6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29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41" name="Rectangle 86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2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3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0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38" name="Rectangle 83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9" name="Rectangle 84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40" name="Rectangle 85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31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35" name="Rectangle 80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6" name="Rectangle 81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37" name="Rectangle 82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32" name="Rectangle 77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3" name="Rectangle 78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34" name="Rectangle 79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7" name="Freeform 45"/>
            <p:cNvSpPr/>
            <p:nvPr/>
          </p:nvSpPr>
          <p:spPr>
            <a:xfrm>
              <a:off x="-12540" y="5035550"/>
              <a:ext cx="9144984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8" name="Freeform 46"/>
            <p:cNvSpPr/>
            <p:nvPr/>
          </p:nvSpPr>
          <p:spPr>
            <a:xfrm>
              <a:off x="-12540" y="3467100"/>
              <a:ext cx="9144984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" name="Freeform 47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" name="Freeform 48"/>
            <p:cNvSpPr/>
            <p:nvPr/>
          </p:nvSpPr>
          <p:spPr>
            <a:xfrm>
              <a:off x="-12540" y="5284788"/>
              <a:ext cx="9144984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1" name="Freeform 49"/>
            <p:cNvSpPr/>
            <p:nvPr/>
          </p:nvSpPr>
          <p:spPr>
            <a:xfrm>
              <a:off x="2136793" y="5132388"/>
              <a:ext cx="6982952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2" name="Hexagon 50"/>
            <p:cNvSpPr/>
            <p:nvPr/>
          </p:nvSpPr>
          <p:spPr>
            <a:xfrm rot="1800000">
              <a:off x="2995574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3" name="Hexagon 51"/>
            <p:cNvSpPr/>
            <p:nvPr/>
          </p:nvSpPr>
          <p:spPr>
            <a:xfrm rot="1800000">
              <a:off x="3719426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4" name="Hexagon 59"/>
            <p:cNvSpPr/>
            <p:nvPr/>
          </p:nvSpPr>
          <p:spPr>
            <a:xfrm rot="1800000">
              <a:off x="3728950" y="159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5" name="Hexagon 60"/>
            <p:cNvSpPr/>
            <p:nvPr/>
          </p:nvSpPr>
          <p:spPr>
            <a:xfrm rot="1800000">
              <a:off x="2976525" y="32543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6" name="Hexagon 61"/>
            <p:cNvSpPr/>
            <p:nvPr/>
          </p:nvSpPr>
          <p:spPr>
            <a:xfrm rot="1800000">
              <a:off x="4462327" y="53832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7" name="Freeform 62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8" name="Hexagon 63"/>
            <p:cNvSpPr/>
            <p:nvPr/>
          </p:nvSpPr>
          <p:spPr>
            <a:xfrm rot="1800000">
              <a:off x="23970" y="54022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9" name="Hexagon 64"/>
            <p:cNvSpPr/>
            <p:nvPr/>
          </p:nvSpPr>
          <p:spPr>
            <a:xfrm rot="1800000">
              <a:off x="52543" y="284956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0" name="Hexagon 65"/>
            <p:cNvSpPr/>
            <p:nvPr/>
          </p:nvSpPr>
          <p:spPr>
            <a:xfrm rot="1800000">
              <a:off x="776395" y="4125913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1" name="Hexagon 66"/>
            <p:cNvSpPr/>
            <p:nvPr/>
          </p:nvSpPr>
          <p:spPr>
            <a:xfrm rot="1800000">
              <a:off x="1509772" y="54117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2" name="Hexagon 67"/>
            <p:cNvSpPr/>
            <p:nvPr/>
          </p:nvSpPr>
          <p:spPr>
            <a:xfrm rot="1800000">
              <a:off x="1528821" y="28590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3" name="Hexagon 68"/>
            <p:cNvSpPr/>
            <p:nvPr/>
          </p:nvSpPr>
          <p:spPr>
            <a:xfrm rot="1800000">
              <a:off x="795444" y="1563688"/>
              <a:ext cx="1601681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4" name="Hexagon 69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5" name="Hexagon 70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6" name="Hexagon 71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7" name="Freeform 72"/>
            <p:cNvSpPr/>
            <p:nvPr/>
          </p:nvSpPr>
          <p:spPr>
            <a:xfrm rot="1800000">
              <a:off x="8306998" y="4056063"/>
              <a:ext cx="124293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28" name="Freeform 73"/>
            <p:cNvSpPr/>
            <p:nvPr/>
          </p:nvSpPr>
          <p:spPr>
            <a:xfrm rot="1800000">
              <a:off x="8306998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44" name="Rectangle 93"/>
          <p:cNvSpPr/>
          <p:nvPr/>
        </p:nvSpPr>
        <p:spPr>
          <a:xfrm>
            <a:off x="4560888" y="-22225"/>
            <a:ext cx="3679825" cy="6272213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5" name="Rectangle 10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6" name="Rectangle 101"/>
          <p:cNvSpPr/>
          <p:nvPr/>
        </p:nvSpPr>
        <p:spPr>
          <a:xfrm>
            <a:off x="904875" y="601663"/>
            <a:ext cx="3562350" cy="5648325"/>
          </a:xfrm>
          <a:prstGeom prst="rect">
            <a:avLst/>
          </a:prstGeom>
          <a:solidFill>
            <a:srgbClr val="FFFFFF"/>
          </a:solidFill>
          <a:ln w="3175">
            <a:solidFill>
              <a:schemeClr val="tx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47" name="Rectangle 104"/>
          <p:cNvSpPr/>
          <p:nvPr/>
        </p:nvSpPr>
        <p:spPr>
          <a:xfrm>
            <a:off x="4651375" y="6088063"/>
            <a:ext cx="3505200" cy="8255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734424" y="2660904"/>
            <a:ext cx="3300984" cy="1463040"/>
          </a:xfrm>
        </p:spPr>
        <p:txBody>
          <a:bodyPr>
            <a:normAutofit/>
          </a:bodyPr>
          <a:lstStyle>
            <a:lvl1pPr algn="l">
              <a:defRPr sz="28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005208" y="693795"/>
            <a:ext cx="3359623" cy="5468112"/>
          </a:xfrm>
        </p:spPr>
        <p:txBody>
          <a:bodyPr rtlCol="0">
            <a:normAutofit/>
          </a:bodyPr>
          <a:lstStyle>
            <a:lvl1pPr marL="0" indent="0">
              <a:buNone/>
              <a:defRPr sz="3200">
                <a:solidFill>
                  <a:schemeClr val="accent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Kliknutím na ikonu přidáte obrázek.</a:t>
            </a:r>
            <a:endParaRPr lang="en-US" noProof="0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734630" y="4133088"/>
            <a:ext cx="3300573" cy="1519561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rgbClr val="42424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8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1D9D777-744F-410B-ABD4-26CDEF0759A3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49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641850" y="5724525"/>
            <a:ext cx="3492500" cy="365125"/>
          </a:xfrm>
        </p:spPr>
        <p:txBody>
          <a:bodyPr>
            <a:normAutofit/>
          </a:bodyPr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0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ADDB3E-6BF4-49E8-87F4-E5CAF7B834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6726347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3AC75A-4418-49ED-B2AD-012F4C79F2FF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2F7E57-5410-45BB-BEBC-ECDA0F7612B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177004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30147"/>
            <a:ext cx="1484453" cy="4780344"/>
          </a:xfrm>
        </p:spPr>
        <p:txBody>
          <a:bodyPr vert="eaVert" anchor="ctr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53296" y="1030147"/>
            <a:ext cx="5423704" cy="4780344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6867B7-883F-40A7-8B6F-79CBADADD163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D6DA7B2-3626-44ED-B420-186BB0A83D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96496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026" name="Group 41"/>
          <p:cNvGrpSpPr>
            <a:grpSpLocks/>
          </p:cNvGrpSpPr>
          <p:nvPr/>
        </p:nvGrpSpPr>
        <p:grpSpPr bwMode="auto">
          <a:xfrm>
            <a:off x="-304800" y="0"/>
            <a:ext cx="9932988" cy="6858000"/>
            <a:chOff x="-382404" y="0"/>
            <a:chExt cx="9932332" cy="6858000"/>
          </a:xfrm>
        </p:grpSpPr>
        <p:grpSp>
          <p:nvGrpSpPr>
            <p:cNvPr id="1035" name="Group 44"/>
            <p:cNvGrpSpPr>
              <a:grpSpLocks/>
            </p:cNvGrpSpPr>
            <p:nvPr/>
          </p:nvGrpSpPr>
          <p:grpSpPr bwMode="auto">
            <a:xfrm>
              <a:off x="0" y="0"/>
              <a:ext cx="9144000" cy="6858000"/>
              <a:chOff x="0" y="0"/>
              <a:chExt cx="9144000" cy="6858000"/>
            </a:xfrm>
          </p:grpSpPr>
          <p:grpSp>
            <p:nvGrpSpPr>
              <p:cNvPr id="1058" name="Group 4"/>
              <p:cNvGrpSpPr>
                <a:grpSpLocks/>
              </p:cNvGrpSpPr>
              <p:nvPr/>
            </p:nvGrpSpPr>
            <p:grpSpPr bwMode="auto">
              <a:xfrm>
                <a:off x="0" y="0"/>
                <a:ext cx="2514600" cy="6858000"/>
                <a:chOff x="0" y="0"/>
                <a:chExt cx="2514600" cy="6858000"/>
              </a:xfrm>
            </p:grpSpPr>
            <p:sp>
              <p:nvSpPr>
                <p:cNvPr id="113" name="Rectangle 112"/>
                <p:cNvSpPr/>
                <p:nvPr/>
              </p:nvSpPr>
              <p:spPr>
                <a:xfrm>
                  <a:off x="914499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4" name="Rectangle 2"/>
                <p:cNvSpPr/>
                <p:nvPr/>
              </p:nvSpPr>
              <p:spPr>
                <a:xfrm>
                  <a:off x="159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5" name="Rectangle 3"/>
                <p:cNvSpPr/>
                <p:nvPr/>
              </p:nvSpPr>
              <p:spPr>
                <a:xfrm>
                  <a:off x="228744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59" name="Group 5"/>
              <p:cNvGrpSpPr>
                <a:grpSpLocks/>
              </p:cNvGrpSpPr>
              <p:nvPr/>
            </p:nvGrpSpPr>
            <p:grpSpPr bwMode="auto">
              <a:xfrm>
                <a:off x="422910" y="0"/>
                <a:ext cx="2514600" cy="6858000"/>
                <a:chOff x="0" y="0"/>
                <a:chExt cx="2514600" cy="6858000"/>
              </a:xfrm>
            </p:grpSpPr>
            <p:sp>
              <p:nvSpPr>
                <p:cNvPr id="110" name="Rectangle 109"/>
                <p:cNvSpPr/>
                <p:nvPr/>
              </p:nvSpPr>
              <p:spPr>
                <a:xfrm>
                  <a:off x="913836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1" name="Rectangle 110"/>
                <p:cNvSpPr/>
                <p:nvPr/>
              </p:nvSpPr>
              <p:spPr>
                <a:xfrm>
                  <a:off x="-504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12" name="Rectangle 111"/>
                <p:cNvSpPr/>
                <p:nvPr/>
              </p:nvSpPr>
              <p:spPr>
                <a:xfrm>
                  <a:off x="228081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grpSp>
            <p:nvGrpSpPr>
              <p:cNvPr id="1060" name="Group 9"/>
              <p:cNvGrpSpPr>
                <a:grpSpLocks/>
              </p:cNvGrpSpPr>
              <p:nvPr/>
            </p:nvGrpSpPr>
            <p:grpSpPr bwMode="auto">
              <a:xfrm rot="10800000">
                <a:off x="6629400" y="0"/>
                <a:ext cx="2514600" cy="6858000"/>
                <a:chOff x="0" y="0"/>
                <a:chExt cx="2514600" cy="6858000"/>
              </a:xfrm>
            </p:grpSpPr>
            <p:sp>
              <p:nvSpPr>
                <p:cNvPr id="107" name="Rectangle 106"/>
                <p:cNvSpPr/>
                <p:nvPr/>
              </p:nvSpPr>
              <p:spPr>
                <a:xfrm>
                  <a:off x="914785" y="0"/>
                  <a:ext cx="1600094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8" name="Rectangle 107"/>
                <p:cNvSpPr/>
                <p:nvPr/>
              </p:nvSpPr>
              <p:spPr>
                <a:xfrm>
                  <a:off x="445" y="0"/>
                  <a:ext cx="45717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  <p:sp>
              <p:nvSpPr>
                <p:cNvPr id="109" name="Rectangle 108"/>
                <p:cNvSpPr/>
                <p:nvPr/>
              </p:nvSpPr>
              <p:spPr>
                <a:xfrm>
                  <a:off x="229030" y="0"/>
                  <a:ext cx="761950" cy="6858000"/>
                </a:xfrm>
                <a:prstGeom prst="rect">
                  <a:avLst/>
                </a:prstGeom>
                <a:solidFill>
                  <a:schemeClr val="bg1">
                    <a:alpha val="10000"/>
                  </a:schemeClr>
                </a:solidFill>
                <a:ln>
                  <a:noFill/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anchor="ctr"/>
                <a:lstStyle/>
                <a:p>
                  <a:pPr algn="ctr">
                    <a:defRPr/>
                  </a:pPr>
                  <a:endParaRPr lang="en-US"/>
                </a:p>
              </p:txBody>
            </p:sp>
          </p:grpSp>
          <p:sp>
            <p:nvSpPr>
              <p:cNvPr id="104" name="Rectangle 103"/>
              <p:cNvSpPr/>
              <p:nvPr/>
            </p:nvSpPr>
            <p:spPr>
              <a:xfrm>
                <a:off x="3809907" y="0"/>
                <a:ext cx="2819214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5" name="Rectangle 104"/>
              <p:cNvSpPr/>
              <p:nvPr/>
            </p:nvSpPr>
            <p:spPr>
              <a:xfrm>
                <a:off x="2895568" y="0"/>
                <a:ext cx="45717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  <p:sp>
            <p:nvSpPr>
              <p:cNvPr id="106" name="Rectangle 105"/>
              <p:cNvSpPr/>
              <p:nvPr/>
            </p:nvSpPr>
            <p:spPr>
              <a:xfrm>
                <a:off x="3124153" y="0"/>
                <a:ext cx="761950" cy="6858000"/>
              </a:xfrm>
              <a:prstGeom prst="rect">
                <a:avLst/>
              </a:prstGeom>
              <a:solidFill>
                <a:schemeClr val="bg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anchor="ctr"/>
              <a:lstStyle/>
              <a:p>
                <a:pPr algn="ctr">
                  <a:defRPr/>
                </a:pPr>
                <a:endParaRPr lang="en-US"/>
              </a:p>
            </p:txBody>
          </p:sp>
        </p:grpSp>
        <p:sp>
          <p:nvSpPr>
            <p:cNvPr id="44" name="Freeform 43"/>
            <p:cNvSpPr/>
            <p:nvPr/>
          </p:nvSpPr>
          <p:spPr>
            <a:xfrm>
              <a:off x="-12540" y="5035550"/>
              <a:ext cx="9144983" cy="1174750"/>
            </a:xfrm>
            <a:custGeom>
              <a:avLst/>
              <a:gdLst>
                <a:gd name="connsiteX0" fmla="*/ 0 w 9144000"/>
                <a:gd name="connsiteY0" fmla="*/ 1116280 h 1175656"/>
                <a:gd name="connsiteX1" fmla="*/ 1674420 w 9144000"/>
                <a:gd name="connsiteY1" fmla="*/ 1163781 h 1175656"/>
                <a:gd name="connsiteX2" fmla="*/ 4120737 w 9144000"/>
                <a:gd name="connsiteY2" fmla="*/ 1045028 h 1175656"/>
                <a:gd name="connsiteX3" fmla="*/ 7172696 w 9144000"/>
                <a:gd name="connsiteY3" fmla="*/ 605641 h 1175656"/>
                <a:gd name="connsiteX4" fmla="*/ 9144000 w 9144000"/>
                <a:gd name="connsiteY4" fmla="*/ 0 h 1175656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270659 h 1330035"/>
                <a:gd name="connsiteX1" fmla="*/ 1674420 w 9144000"/>
                <a:gd name="connsiteY1" fmla="*/ 1318160 h 1330035"/>
                <a:gd name="connsiteX2" fmla="*/ 4120737 w 9144000"/>
                <a:gd name="connsiteY2" fmla="*/ 1199407 h 1330035"/>
                <a:gd name="connsiteX3" fmla="*/ 7172696 w 9144000"/>
                <a:gd name="connsiteY3" fmla="*/ 760020 h 1330035"/>
                <a:gd name="connsiteX4" fmla="*/ 9144000 w 9144000"/>
                <a:gd name="connsiteY4" fmla="*/ 0 h 1330035"/>
                <a:gd name="connsiteX0" fmla="*/ 0 w 9144000"/>
                <a:gd name="connsiteY0" fmla="*/ 1116279 h 1175655"/>
                <a:gd name="connsiteX1" fmla="*/ 1674420 w 9144000"/>
                <a:gd name="connsiteY1" fmla="*/ 1163780 h 1175655"/>
                <a:gd name="connsiteX2" fmla="*/ 4120737 w 9144000"/>
                <a:gd name="connsiteY2" fmla="*/ 1045027 h 1175655"/>
                <a:gd name="connsiteX3" fmla="*/ 7172696 w 9144000"/>
                <a:gd name="connsiteY3" fmla="*/ 605640 h 1175655"/>
                <a:gd name="connsiteX4" fmla="*/ 9144000 w 9144000"/>
                <a:gd name="connsiteY4" fmla="*/ 0 h 117565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1175655">
                  <a:moveTo>
                    <a:pt x="0" y="1116279"/>
                  </a:moveTo>
                  <a:cubicBezTo>
                    <a:pt x="493815" y="1145967"/>
                    <a:pt x="987631" y="1175655"/>
                    <a:pt x="1674420" y="1163780"/>
                  </a:cubicBezTo>
                  <a:cubicBezTo>
                    <a:pt x="2361209" y="1151905"/>
                    <a:pt x="3204358" y="1138050"/>
                    <a:pt x="4120737" y="1045027"/>
                  </a:cubicBezTo>
                  <a:cubicBezTo>
                    <a:pt x="5037116" y="952004"/>
                    <a:pt x="6335486" y="779811"/>
                    <a:pt x="7172696" y="605640"/>
                  </a:cubicBezTo>
                  <a:cubicBezTo>
                    <a:pt x="8009907" y="431469"/>
                    <a:pt x="8866910" y="154379"/>
                    <a:pt x="9144000" y="0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5" name="Freeform 44"/>
            <p:cNvSpPr/>
            <p:nvPr/>
          </p:nvSpPr>
          <p:spPr>
            <a:xfrm>
              <a:off x="-12540" y="3467100"/>
              <a:ext cx="9144983" cy="890588"/>
            </a:xfrm>
            <a:custGeom>
              <a:avLst/>
              <a:gdLst>
                <a:gd name="connsiteX0" fmla="*/ 0 w 9144000"/>
                <a:gd name="connsiteY0" fmla="*/ 890650 h 890650"/>
                <a:gd name="connsiteX1" fmla="*/ 1045028 w 9144000"/>
                <a:gd name="connsiteY1" fmla="*/ 475013 h 890650"/>
                <a:gd name="connsiteX2" fmla="*/ 3111335 w 9144000"/>
                <a:gd name="connsiteY2" fmla="*/ 71252 h 890650"/>
                <a:gd name="connsiteX3" fmla="*/ 5913911 w 9144000"/>
                <a:gd name="connsiteY3" fmla="*/ 71252 h 890650"/>
                <a:gd name="connsiteX4" fmla="*/ 9144000 w 9144000"/>
                <a:gd name="connsiteY4" fmla="*/ 498764 h 89065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9144000" h="890650">
                  <a:moveTo>
                    <a:pt x="0" y="890650"/>
                  </a:moveTo>
                  <a:cubicBezTo>
                    <a:pt x="263236" y="751114"/>
                    <a:pt x="526472" y="611579"/>
                    <a:pt x="1045028" y="475013"/>
                  </a:cubicBezTo>
                  <a:cubicBezTo>
                    <a:pt x="1563584" y="338447"/>
                    <a:pt x="2299855" y="138545"/>
                    <a:pt x="3111335" y="71252"/>
                  </a:cubicBezTo>
                  <a:cubicBezTo>
                    <a:pt x="3922815" y="3959"/>
                    <a:pt x="4908467" y="0"/>
                    <a:pt x="5913911" y="71252"/>
                  </a:cubicBezTo>
                  <a:cubicBezTo>
                    <a:pt x="6919355" y="142504"/>
                    <a:pt x="8595756" y="427512"/>
                    <a:pt x="9144000" y="498764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6" name="Freeform 45"/>
            <p:cNvSpPr/>
            <p:nvPr/>
          </p:nvSpPr>
          <p:spPr>
            <a:xfrm>
              <a:off x="-23653" y="5640388"/>
              <a:ext cx="3004940" cy="1211262"/>
            </a:xfrm>
            <a:custGeom>
              <a:avLst/>
              <a:gdLst>
                <a:gd name="connsiteX0" fmla="*/ 0 w 3004457"/>
                <a:gd name="connsiteY0" fmla="*/ 0 h 1211283"/>
                <a:gd name="connsiteX1" fmla="*/ 3004457 w 3004457"/>
                <a:gd name="connsiteY1" fmla="*/ 1211283 h 121128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3004457" h="1211283">
                  <a:moveTo>
                    <a:pt x="0" y="0"/>
                  </a:moveTo>
                  <a:cubicBezTo>
                    <a:pt x="1103415" y="501732"/>
                    <a:pt x="2206831" y="1003465"/>
                    <a:pt x="3004457" y="1211283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7" name="Freeform 46"/>
            <p:cNvSpPr/>
            <p:nvPr/>
          </p:nvSpPr>
          <p:spPr>
            <a:xfrm>
              <a:off x="-12540" y="5284788"/>
              <a:ext cx="9144983" cy="1477962"/>
            </a:xfrm>
            <a:custGeom>
              <a:avLst/>
              <a:gdLst>
                <a:gd name="connsiteX0" fmla="*/ 0 w 9144000"/>
                <a:gd name="connsiteY0" fmla="*/ 0 h 1478478"/>
                <a:gd name="connsiteX1" fmla="*/ 1104405 w 9144000"/>
                <a:gd name="connsiteY1" fmla="*/ 344385 h 1478478"/>
                <a:gd name="connsiteX2" fmla="*/ 3194462 w 9144000"/>
                <a:gd name="connsiteY2" fmla="*/ 866899 h 1478478"/>
                <a:gd name="connsiteX3" fmla="*/ 5676405 w 9144000"/>
                <a:gd name="connsiteY3" fmla="*/ 1282536 h 1478478"/>
                <a:gd name="connsiteX4" fmla="*/ 7730836 w 9144000"/>
                <a:gd name="connsiteY4" fmla="*/ 1448790 h 1478478"/>
                <a:gd name="connsiteX5" fmla="*/ 8573984 w 9144000"/>
                <a:gd name="connsiteY5" fmla="*/ 1460665 h 1478478"/>
                <a:gd name="connsiteX6" fmla="*/ 9144000 w 9144000"/>
                <a:gd name="connsiteY6" fmla="*/ 1425039 h 14784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9144000" h="1478478">
                  <a:moveTo>
                    <a:pt x="0" y="0"/>
                  </a:moveTo>
                  <a:cubicBezTo>
                    <a:pt x="285997" y="99951"/>
                    <a:pt x="571995" y="199902"/>
                    <a:pt x="1104405" y="344385"/>
                  </a:cubicBezTo>
                  <a:cubicBezTo>
                    <a:pt x="1636815" y="488868"/>
                    <a:pt x="2432462" y="710541"/>
                    <a:pt x="3194462" y="866899"/>
                  </a:cubicBezTo>
                  <a:cubicBezTo>
                    <a:pt x="3956462" y="1023258"/>
                    <a:pt x="4920343" y="1185554"/>
                    <a:pt x="5676405" y="1282536"/>
                  </a:cubicBezTo>
                  <a:cubicBezTo>
                    <a:pt x="6432467" y="1379518"/>
                    <a:pt x="7247906" y="1419102"/>
                    <a:pt x="7730836" y="1448790"/>
                  </a:cubicBezTo>
                  <a:cubicBezTo>
                    <a:pt x="8213766" y="1478478"/>
                    <a:pt x="8338457" y="1464623"/>
                    <a:pt x="8573984" y="1460665"/>
                  </a:cubicBezTo>
                  <a:cubicBezTo>
                    <a:pt x="8809511" y="1456707"/>
                    <a:pt x="8976755" y="1440873"/>
                    <a:pt x="9144000" y="1425039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49" name="Freeform 48"/>
            <p:cNvSpPr/>
            <p:nvPr/>
          </p:nvSpPr>
          <p:spPr>
            <a:xfrm>
              <a:off x="2136793" y="5132388"/>
              <a:ext cx="6982951" cy="1719262"/>
            </a:xfrm>
            <a:custGeom>
              <a:avLst/>
              <a:gdLst>
                <a:gd name="connsiteX0" fmla="*/ 0 w 6982691"/>
                <a:gd name="connsiteY0" fmla="*/ 1719942 h 1719942"/>
                <a:gd name="connsiteX1" fmla="*/ 546265 w 6982691"/>
                <a:gd name="connsiteY1" fmla="*/ 1185553 h 1719942"/>
                <a:gd name="connsiteX2" fmla="*/ 1330037 w 6982691"/>
                <a:gd name="connsiteY2" fmla="*/ 710540 h 1719942"/>
                <a:gd name="connsiteX3" fmla="*/ 2078182 w 6982691"/>
                <a:gd name="connsiteY3" fmla="*/ 437407 h 1719942"/>
                <a:gd name="connsiteX4" fmla="*/ 3348842 w 6982691"/>
                <a:gd name="connsiteY4" fmla="*/ 152399 h 1719942"/>
                <a:gd name="connsiteX5" fmla="*/ 4001985 w 6982691"/>
                <a:gd name="connsiteY5" fmla="*/ 69272 h 1719942"/>
                <a:gd name="connsiteX6" fmla="*/ 5047013 w 6982691"/>
                <a:gd name="connsiteY6" fmla="*/ 9896 h 1719942"/>
                <a:gd name="connsiteX7" fmla="*/ 5890161 w 6982691"/>
                <a:gd name="connsiteY7" fmla="*/ 9896 h 1719942"/>
                <a:gd name="connsiteX8" fmla="*/ 6495803 w 6982691"/>
                <a:gd name="connsiteY8" fmla="*/ 9896 h 1719942"/>
                <a:gd name="connsiteX9" fmla="*/ 6899564 w 6982691"/>
                <a:gd name="connsiteY9" fmla="*/ 33646 h 1719942"/>
                <a:gd name="connsiteX10" fmla="*/ 6982691 w 6982691"/>
                <a:gd name="connsiteY10" fmla="*/ 45522 h 171994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6982691" h="1719942">
                  <a:moveTo>
                    <a:pt x="0" y="1719942"/>
                  </a:moveTo>
                  <a:cubicBezTo>
                    <a:pt x="162296" y="1536864"/>
                    <a:pt x="324592" y="1353787"/>
                    <a:pt x="546265" y="1185553"/>
                  </a:cubicBezTo>
                  <a:cubicBezTo>
                    <a:pt x="767938" y="1017319"/>
                    <a:pt x="1074718" y="835231"/>
                    <a:pt x="1330037" y="710540"/>
                  </a:cubicBezTo>
                  <a:cubicBezTo>
                    <a:pt x="1585356" y="585849"/>
                    <a:pt x="1741715" y="530430"/>
                    <a:pt x="2078182" y="437407"/>
                  </a:cubicBezTo>
                  <a:cubicBezTo>
                    <a:pt x="2414649" y="344384"/>
                    <a:pt x="3028208" y="213755"/>
                    <a:pt x="3348842" y="152399"/>
                  </a:cubicBezTo>
                  <a:cubicBezTo>
                    <a:pt x="3669476" y="91043"/>
                    <a:pt x="3718957" y="93022"/>
                    <a:pt x="4001985" y="69272"/>
                  </a:cubicBezTo>
                  <a:cubicBezTo>
                    <a:pt x="4285013" y="45522"/>
                    <a:pt x="4732317" y="19792"/>
                    <a:pt x="5047013" y="9896"/>
                  </a:cubicBezTo>
                  <a:cubicBezTo>
                    <a:pt x="5361709" y="0"/>
                    <a:pt x="5890161" y="9896"/>
                    <a:pt x="5890161" y="9896"/>
                  </a:cubicBezTo>
                  <a:lnTo>
                    <a:pt x="6495803" y="9896"/>
                  </a:lnTo>
                  <a:cubicBezTo>
                    <a:pt x="6664037" y="13854"/>
                    <a:pt x="6818416" y="27708"/>
                    <a:pt x="6899564" y="33646"/>
                  </a:cubicBezTo>
                  <a:cubicBezTo>
                    <a:pt x="6980712" y="39584"/>
                    <a:pt x="6953003" y="37605"/>
                    <a:pt x="6982691" y="45522"/>
                  </a:cubicBezTo>
                </a:path>
              </a:pathLst>
            </a:custGeom>
            <a:ln w="6350">
              <a:solidFill>
                <a:schemeClr val="bg1">
                  <a:alpha val="20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0" name="Hexagon 49"/>
            <p:cNvSpPr/>
            <p:nvPr/>
          </p:nvSpPr>
          <p:spPr>
            <a:xfrm rot="1800000">
              <a:off x="2995573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1" name="Hexagon 50"/>
            <p:cNvSpPr/>
            <p:nvPr/>
          </p:nvSpPr>
          <p:spPr>
            <a:xfrm rot="1800000">
              <a:off x="3719425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2" name="Hexagon 51"/>
            <p:cNvSpPr/>
            <p:nvPr/>
          </p:nvSpPr>
          <p:spPr>
            <a:xfrm rot="1800000">
              <a:off x="3728949" y="159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3" name="Hexagon 52"/>
            <p:cNvSpPr/>
            <p:nvPr/>
          </p:nvSpPr>
          <p:spPr>
            <a:xfrm rot="1800000">
              <a:off x="2976524" y="32543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4" name="Hexagon 53"/>
            <p:cNvSpPr/>
            <p:nvPr/>
          </p:nvSpPr>
          <p:spPr>
            <a:xfrm rot="1800000">
              <a:off x="4462326" y="53832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6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5" name="Freeform 54"/>
            <p:cNvSpPr/>
            <p:nvPr/>
          </p:nvSpPr>
          <p:spPr>
            <a:xfrm rot="1800000">
              <a:off x="-382404" y="4202113"/>
              <a:ext cx="1261980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56357 w 1261499"/>
                <a:gd name="connsiteY5" fmla="*/ 1388236 h 1388236"/>
                <a:gd name="connsiteX6" fmla="*/ 0 w 1261499"/>
                <a:gd name="connsiteY6" fmla="*/ 105098 h 1388236"/>
                <a:gd name="connsiteX0" fmla="*/ 0 w 1261499"/>
                <a:gd name="connsiteY0" fmla="*/ 105098 h 1388236"/>
                <a:gd name="connsiteX1" fmla="*/ 56357 w 1261499"/>
                <a:gd name="connsiteY1" fmla="*/ 0 h 1388236"/>
                <a:gd name="connsiteX2" fmla="*/ 865241 w 1261499"/>
                <a:gd name="connsiteY2" fmla="*/ 0 h 1388236"/>
                <a:gd name="connsiteX3" fmla="*/ 1261499 w 1261499"/>
                <a:gd name="connsiteY3" fmla="*/ 694118 h 1388236"/>
                <a:gd name="connsiteX4" fmla="*/ 865241 w 1261499"/>
                <a:gd name="connsiteY4" fmla="*/ 1388236 h 1388236"/>
                <a:gd name="connsiteX5" fmla="*/ 744578 w 1261499"/>
                <a:gd name="connsiteY5" fmla="*/ 1387893 h 1388236"/>
                <a:gd name="connsiteX6" fmla="*/ 0 w 1261499"/>
                <a:gd name="connsiteY6" fmla="*/ 10509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61499" h="1388236">
                  <a:moveTo>
                    <a:pt x="0" y="105098"/>
                  </a:moveTo>
                  <a:lnTo>
                    <a:pt x="56357" y="0"/>
                  </a:lnTo>
                  <a:lnTo>
                    <a:pt x="865241" y="0"/>
                  </a:lnTo>
                  <a:lnTo>
                    <a:pt x="1261499" y="694118"/>
                  </a:lnTo>
                  <a:lnTo>
                    <a:pt x="865241" y="1388236"/>
                  </a:lnTo>
                  <a:lnTo>
                    <a:pt x="744578" y="1387893"/>
                  </a:lnTo>
                  <a:lnTo>
                    <a:pt x="0" y="105098"/>
                  </a:lnTo>
                  <a:close/>
                </a:path>
              </a:pathLst>
            </a:cu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6" name="Hexagon 55"/>
            <p:cNvSpPr/>
            <p:nvPr/>
          </p:nvSpPr>
          <p:spPr>
            <a:xfrm rot="1800000">
              <a:off x="23969" y="54022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7" name="Hexagon 56"/>
            <p:cNvSpPr/>
            <p:nvPr/>
          </p:nvSpPr>
          <p:spPr>
            <a:xfrm rot="1800000">
              <a:off x="52542" y="284956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8" name="Hexagon 57"/>
            <p:cNvSpPr/>
            <p:nvPr/>
          </p:nvSpPr>
          <p:spPr>
            <a:xfrm rot="1800000">
              <a:off x="776394" y="4125913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59" name="Hexagon 58"/>
            <p:cNvSpPr/>
            <p:nvPr/>
          </p:nvSpPr>
          <p:spPr>
            <a:xfrm rot="1800000">
              <a:off x="1509771" y="54117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60" name="Hexagon 59"/>
            <p:cNvSpPr/>
            <p:nvPr/>
          </p:nvSpPr>
          <p:spPr>
            <a:xfrm rot="1800000">
              <a:off x="1528820" y="28590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5" name="Hexagon 94"/>
            <p:cNvSpPr/>
            <p:nvPr/>
          </p:nvSpPr>
          <p:spPr>
            <a:xfrm rot="1800000">
              <a:off x="795443" y="1563688"/>
              <a:ext cx="1601682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6" name="Hexagon 95"/>
            <p:cNvSpPr/>
            <p:nvPr/>
          </p:nvSpPr>
          <p:spPr>
            <a:xfrm rot="1800000">
              <a:off x="6806909" y="414496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10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7" name="Hexagon 96"/>
            <p:cNvSpPr/>
            <p:nvPr/>
          </p:nvSpPr>
          <p:spPr>
            <a:xfrm rot="1800000">
              <a:off x="7549810" y="54213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8" name="Hexagon 97"/>
            <p:cNvSpPr/>
            <p:nvPr/>
          </p:nvSpPr>
          <p:spPr>
            <a:xfrm rot="1800000">
              <a:off x="7549810" y="2868613"/>
              <a:ext cx="1600094" cy="1389062"/>
            </a:xfrm>
            <a:prstGeom prst="hexagon">
              <a:avLst>
                <a:gd name="adj" fmla="val 28544"/>
                <a:gd name="vf" fmla="val 115470"/>
              </a:avLst>
            </a:prstGeom>
            <a:solidFill>
              <a:schemeClr val="bg1">
                <a:alpha val="7000"/>
              </a:schemeClr>
            </a:solidFill>
            <a:ln w="12700">
              <a:solidFill>
                <a:schemeClr val="bg1">
                  <a:alpha val="8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99" name="Freeform 98"/>
            <p:cNvSpPr/>
            <p:nvPr/>
          </p:nvSpPr>
          <p:spPr>
            <a:xfrm rot="1800000">
              <a:off x="8306997" y="4056063"/>
              <a:ext cx="1242931" cy="1387475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474029 w 1601400"/>
                <a:gd name="connsiteY2" fmla="*/ 4016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243407"/>
                <a:gd name="connsiteY0" fmla="*/ 694118 h 1388236"/>
                <a:gd name="connsiteX1" fmla="*/ 396258 w 1243407"/>
                <a:gd name="connsiteY1" fmla="*/ 0 h 1388236"/>
                <a:gd name="connsiteX2" fmla="*/ 474029 w 1243407"/>
                <a:gd name="connsiteY2" fmla="*/ 4016 h 1388236"/>
                <a:gd name="connsiteX3" fmla="*/ 1243407 w 1243407"/>
                <a:gd name="connsiteY3" fmla="*/ 1325983 h 1388236"/>
                <a:gd name="connsiteX4" fmla="*/ 1205142 w 1243407"/>
                <a:gd name="connsiteY4" fmla="*/ 1388236 h 1388236"/>
                <a:gd name="connsiteX5" fmla="*/ 396258 w 1243407"/>
                <a:gd name="connsiteY5" fmla="*/ 1388236 h 1388236"/>
                <a:gd name="connsiteX6" fmla="*/ 0 w 1243407"/>
                <a:gd name="connsiteY6" fmla="*/ 694118 h 13882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3407" h="1388236">
                  <a:moveTo>
                    <a:pt x="0" y="694118"/>
                  </a:moveTo>
                  <a:lnTo>
                    <a:pt x="396258" y="0"/>
                  </a:lnTo>
                  <a:lnTo>
                    <a:pt x="474029" y="4016"/>
                  </a:lnTo>
                  <a:lnTo>
                    <a:pt x="1243407" y="1325983"/>
                  </a:lnTo>
                  <a:lnTo>
                    <a:pt x="1205142" y="1388236"/>
                  </a:lnTo>
                  <a:lnTo>
                    <a:pt x="396258" y="1388236"/>
                  </a:lnTo>
                  <a:lnTo>
                    <a:pt x="0" y="694118"/>
                  </a:lnTo>
                  <a:close/>
                </a:path>
              </a:pathLst>
            </a:custGeom>
            <a:solidFill>
              <a:schemeClr val="bg1">
                <a:alpha val="400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  <p:sp>
          <p:nvSpPr>
            <p:cNvPr id="100" name="Freeform 99"/>
            <p:cNvSpPr/>
            <p:nvPr/>
          </p:nvSpPr>
          <p:spPr>
            <a:xfrm rot="1800000">
              <a:off x="8306997" y="1511300"/>
              <a:ext cx="1241343" cy="1389063"/>
            </a:xfrm>
            <a:custGeom>
              <a:avLst/>
              <a:gdLst>
                <a:gd name="connsiteX0" fmla="*/ 0 w 1601400"/>
                <a:gd name="connsiteY0" fmla="*/ 694118 h 1388236"/>
                <a:gd name="connsiteX1" fmla="*/ 396258 w 1601400"/>
                <a:gd name="connsiteY1" fmla="*/ 0 h 1388236"/>
                <a:gd name="connsiteX2" fmla="*/ 1205142 w 1601400"/>
                <a:gd name="connsiteY2" fmla="*/ 0 h 1388236"/>
                <a:gd name="connsiteX3" fmla="*/ 1601400 w 1601400"/>
                <a:gd name="connsiteY3" fmla="*/ 694118 h 1388236"/>
                <a:gd name="connsiteX4" fmla="*/ 1205142 w 1601400"/>
                <a:gd name="connsiteY4" fmla="*/ 1388236 h 1388236"/>
                <a:gd name="connsiteX5" fmla="*/ 396258 w 1601400"/>
                <a:gd name="connsiteY5" fmla="*/ 1388236 h 1388236"/>
                <a:gd name="connsiteX6" fmla="*/ 0 w 1601400"/>
                <a:gd name="connsiteY6" fmla="*/ 694118 h 1388236"/>
                <a:gd name="connsiteX0" fmla="*/ 0 w 1601400"/>
                <a:gd name="connsiteY0" fmla="*/ 694704 h 1388822"/>
                <a:gd name="connsiteX1" fmla="*/ 396258 w 1601400"/>
                <a:gd name="connsiteY1" fmla="*/ 586 h 1388822"/>
                <a:gd name="connsiteX2" fmla="*/ 482002 w 1601400"/>
                <a:gd name="connsiteY2" fmla="*/ 0 h 1388822"/>
                <a:gd name="connsiteX3" fmla="*/ 1601400 w 1601400"/>
                <a:gd name="connsiteY3" fmla="*/ 694704 h 1388822"/>
                <a:gd name="connsiteX4" fmla="*/ 1205142 w 1601400"/>
                <a:gd name="connsiteY4" fmla="*/ 1388822 h 1388822"/>
                <a:gd name="connsiteX5" fmla="*/ 396258 w 1601400"/>
                <a:gd name="connsiteY5" fmla="*/ 1388822 h 1388822"/>
                <a:gd name="connsiteX6" fmla="*/ 0 w 1601400"/>
                <a:gd name="connsiteY6" fmla="*/ 694704 h 1388822"/>
                <a:gd name="connsiteX0" fmla="*/ 0 w 1241871"/>
                <a:gd name="connsiteY0" fmla="*/ 694704 h 1388822"/>
                <a:gd name="connsiteX1" fmla="*/ 396258 w 1241871"/>
                <a:gd name="connsiteY1" fmla="*/ 586 h 1388822"/>
                <a:gd name="connsiteX2" fmla="*/ 482002 w 1241871"/>
                <a:gd name="connsiteY2" fmla="*/ 0 h 1388822"/>
                <a:gd name="connsiteX3" fmla="*/ 1241871 w 1241871"/>
                <a:gd name="connsiteY3" fmla="*/ 1323912 h 1388822"/>
                <a:gd name="connsiteX4" fmla="*/ 1205142 w 1241871"/>
                <a:gd name="connsiteY4" fmla="*/ 1388822 h 1388822"/>
                <a:gd name="connsiteX5" fmla="*/ 396258 w 1241871"/>
                <a:gd name="connsiteY5" fmla="*/ 1388822 h 1388822"/>
                <a:gd name="connsiteX6" fmla="*/ 0 w 1241871"/>
                <a:gd name="connsiteY6" fmla="*/ 694704 h 138882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241871" h="1388822">
                  <a:moveTo>
                    <a:pt x="0" y="694704"/>
                  </a:moveTo>
                  <a:lnTo>
                    <a:pt x="396258" y="586"/>
                  </a:lnTo>
                  <a:lnTo>
                    <a:pt x="482002" y="0"/>
                  </a:lnTo>
                  <a:lnTo>
                    <a:pt x="1241871" y="1323912"/>
                  </a:lnTo>
                  <a:lnTo>
                    <a:pt x="1205142" y="1388822"/>
                  </a:lnTo>
                  <a:lnTo>
                    <a:pt x="396258" y="1388822"/>
                  </a:lnTo>
                  <a:lnTo>
                    <a:pt x="0" y="694704"/>
                  </a:lnTo>
                  <a:close/>
                </a:path>
              </a:pathLst>
            </a:custGeom>
            <a:solidFill>
              <a:schemeClr val="bg1">
                <a:alpha val="0"/>
              </a:schemeClr>
            </a:solidFill>
            <a:ln w="12700">
              <a:solidFill>
                <a:schemeClr val="bg1">
                  <a:alpha val="12000"/>
                </a:schemeClr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anchor="ctr"/>
            <a:lstStyle/>
            <a:p>
              <a:pPr algn="ctr">
                <a:defRPr/>
              </a:pPr>
              <a:endParaRPr lang="en-US"/>
            </a:p>
          </p:txBody>
        </p:sp>
      </p:grpSp>
      <p:sp>
        <p:nvSpPr>
          <p:cNvPr id="66" name="Rectangle 65"/>
          <p:cNvSpPr/>
          <p:nvPr/>
        </p:nvSpPr>
        <p:spPr>
          <a:xfrm>
            <a:off x="457200" y="333375"/>
            <a:ext cx="8229600" cy="6186488"/>
          </a:xfrm>
          <a:prstGeom prst="rect">
            <a:avLst/>
          </a:prstGeom>
          <a:solidFill>
            <a:schemeClr val="bg1"/>
          </a:solidFill>
          <a:ln w="6350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0" name="Rectangle 69"/>
          <p:cNvSpPr/>
          <p:nvPr/>
        </p:nvSpPr>
        <p:spPr>
          <a:xfrm>
            <a:off x="4560888" y="-22225"/>
            <a:ext cx="3679825" cy="700088"/>
          </a:xfrm>
          <a:prstGeom prst="rect">
            <a:avLst/>
          </a:prstGeom>
          <a:solidFill>
            <a:srgbClr val="F5F5F5"/>
          </a:solidFill>
          <a:ln>
            <a:solidFill>
              <a:schemeClr val="bg2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71" name="Rectangle 70"/>
          <p:cNvSpPr/>
          <p:nvPr/>
        </p:nvSpPr>
        <p:spPr>
          <a:xfrm>
            <a:off x="4649788" y="-22225"/>
            <a:ext cx="3505200" cy="6238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en-US"/>
          </a:p>
        </p:txBody>
      </p:sp>
      <p:sp>
        <p:nvSpPr>
          <p:cNvPr id="1030" name="Title Placeholder 1"/>
          <p:cNvSpPr>
            <a:spLocks noGrp="1"/>
          </p:cNvSpPr>
          <p:nvPr>
            <p:ph type="title"/>
          </p:nvPr>
        </p:nvSpPr>
        <p:spPr bwMode="auto">
          <a:xfrm>
            <a:off x="1042988" y="1027113"/>
            <a:ext cx="7024687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  <a:endParaRPr lang="en-US" smtClean="0"/>
          </a:p>
        </p:txBody>
      </p:sp>
      <p:sp>
        <p:nvSpPr>
          <p:cNvPr id="1031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1042988" y="2324100"/>
            <a:ext cx="6777037" cy="3508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997575" y="223838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A143793A-795F-470B-B0BF-108E3421481C}" type="datetimeFigureOut">
              <a:rPr lang="cs-CZ"/>
              <a:pPr>
                <a:defRPr/>
              </a:pPr>
              <a:t>12.12.2012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641850" y="5851525"/>
            <a:ext cx="350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accent1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49788" y="223838"/>
            <a:ext cx="13319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rgbClr val="FEFEFE"/>
                </a:solidFill>
              </a:defRPr>
            </a:lvl1pPr>
          </a:lstStyle>
          <a:p>
            <a:pPr>
              <a:defRPr/>
            </a:pPr>
            <a:fld id="{620679F3-9E92-4649-8BA9-34ADCD1635F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64" r:id="rId1"/>
    <p:sldLayoutId id="2147483856" r:id="rId2"/>
    <p:sldLayoutId id="2147483857" r:id="rId3"/>
    <p:sldLayoutId id="2147483858" r:id="rId4"/>
    <p:sldLayoutId id="2147483859" r:id="rId5"/>
    <p:sldLayoutId id="2147483860" r:id="rId6"/>
    <p:sldLayoutId id="2147483861" r:id="rId7"/>
    <p:sldLayoutId id="2147483865" r:id="rId8"/>
    <p:sldLayoutId id="2147483866" r:id="rId9"/>
    <p:sldLayoutId id="2147483862" r:id="rId10"/>
    <p:sldLayoutId id="2147483863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4000" kern="1200">
          <a:solidFill>
            <a:schemeClr val="accent1"/>
          </a:soli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4000">
          <a:solidFill>
            <a:schemeClr val="accent1"/>
          </a:solidFill>
          <a:latin typeface="Century Gothic" pitchFamily="34" charset="0"/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639763" indent="-27305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91440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23950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kern="1200">
          <a:solidFill>
            <a:schemeClr val="tx2"/>
          </a:solidFill>
          <a:latin typeface="+mn-lt"/>
          <a:ea typeface="+mn-ea"/>
          <a:cs typeface="+mn-cs"/>
        </a:defRPr>
      </a:lvl4pPr>
      <a:lvl5pPr marL="1325563" indent="-228600" algn="l" rtl="0" eaLnBrk="0" fontAlgn="base" hangingPunct="0">
        <a:spcBef>
          <a:spcPct val="20000"/>
        </a:spcBef>
        <a:spcAft>
          <a:spcPct val="0"/>
        </a:spcAft>
        <a:buClr>
          <a:schemeClr val="accent1"/>
        </a:buClr>
        <a:buSzPct val="76000"/>
        <a:buFont typeface="Wingdings 2" pitchFamily="18" charset="2"/>
        <a:buChar char="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517904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719072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920240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121408" indent="-228600" algn="l" defTabSz="914400" rtl="0" eaLnBrk="1" latinLnBrk="0" hangingPunct="1">
        <a:spcBef>
          <a:spcPct val="20000"/>
        </a:spcBef>
        <a:buClr>
          <a:schemeClr val="accent1"/>
        </a:buClr>
        <a:buSzPct val="76000"/>
        <a:buFont typeface="Wingdings 2" pitchFamily="18" charset="2"/>
        <a:buChar char="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//upload.wikimedia.org/wikipedia/commons/3/36/Canon_9950F03.jpg" TargetMode="External"/><Relationship Id="rId2" Type="http://schemas.openxmlformats.org/officeDocument/2006/relationships/image" Target="../media/image8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pn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g"/><Relationship Id="rId2" Type="http://schemas.openxmlformats.org/officeDocument/2006/relationships/image" Target="../media/image13.gi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gif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Podnadpis 2"/>
          <p:cNvSpPr>
            <a:spLocks noGrp="1"/>
          </p:cNvSpPr>
          <p:nvPr>
            <p:ph type="subTitle" idx="1"/>
          </p:nvPr>
        </p:nvSpPr>
        <p:spPr>
          <a:xfrm>
            <a:off x="4733925" y="4421188"/>
            <a:ext cx="3309938" cy="1260475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cs-CZ" sz="2800" dirty="0" smtClean="0">
                <a:solidFill>
                  <a:srgbClr val="443329"/>
                </a:solidFill>
              </a:rPr>
              <a:t>Informatika – Datové sítě</a:t>
            </a:r>
          </a:p>
          <a:p>
            <a:pPr eaLnBrk="1" hangingPunct="1">
              <a:defRPr/>
            </a:pPr>
            <a:endParaRPr lang="cs-CZ" sz="2800" dirty="0" smtClean="0">
              <a:solidFill>
                <a:srgbClr val="443329"/>
              </a:solidFill>
            </a:endParaRPr>
          </a:p>
        </p:txBody>
      </p:sp>
      <p:pic>
        <p:nvPicPr>
          <p:cNvPr id="5123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620713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31800" y="333375"/>
            <a:ext cx="8280400" cy="11430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8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Výukový materiál</a:t>
            </a:r>
            <a:endParaRPr lang="cs-CZ" sz="48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31800" y="1628775"/>
            <a:ext cx="8280400" cy="4873625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projektu: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CZ.1.07/1.5.00/34.0608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Šablona: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III/2 Inovace a zkvalitnění výuky prostřednictvím ICT</a:t>
            </a: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Číslo 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materiálu: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05_01_32_INOVACE_15</a:t>
            </a:r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5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  <a:p>
            <a:pPr marL="0" indent="0" eaLnBrk="1" fontAlgn="auto" hangingPunct="1">
              <a:spcAft>
                <a:spcPts val="0"/>
              </a:spcAft>
              <a:buFont typeface="Wingdings 2" pitchFamily="18" charset="2"/>
              <a:buNone/>
              <a:defRPr/>
            </a:pPr>
            <a:endParaRPr lang="cs-CZ" dirty="0" smtClean="0">
              <a:latin typeface="Franklin Gothic Book" pitchFamily="34" charset="0"/>
            </a:endParaRPr>
          </a:p>
        </p:txBody>
      </p:sp>
      <p:pic>
        <p:nvPicPr>
          <p:cNvPr id="6148" name="Picture 2" descr="http://7zs.wz.cz/opvk%20velke%20log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813" y="4795838"/>
            <a:ext cx="5867400" cy="1457325"/>
          </a:xfrm>
          <a:prstGeom prst="rect">
            <a:avLst/>
          </a:prstGeom>
          <a:noFill/>
          <a:ln w="9525">
            <a:solidFill>
              <a:schemeClr val="tx1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395288" y="1327150"/>
            <a:ext cx="8280400" cy="1981200"/>
          </a:xfr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txBody>
          <a:bodyPr rtlCol="0">
            <a:normAutofit/>
          </a:bodyPr>
          <a:lstStyle/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Předmět: Informatika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	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Ročník: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3.</a:t>
            </a: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Jméno autora: Mgr. Radek </a:t>
            </a:r>
            <a:r>
              <a:rPr lang="cs-CZ" sz="2200" b="1" dirty="0" err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Hoszowski</a:t>
            </a:r>
            <a:endParaRPr lang="cs-CZ" sz="2200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marL="0" indent="0" eaLnBrk="1" fontAlgn="auto" hangingPunct="1">
              <a:lnSpc>
                <a:spcPct val="140000"/>
              </a:lnSpc>
              <a:spcBef>
                <a:spcPct val="0"/>
              </a:spcBef>
              <a:spcAft>
                <a:spcPts val="0"/>
              </a:spcAft>
              <a:buFont typeface="Wingdings 2" pitchFamily="18" charset="2"/>
              <a:buNone/>
              <a:defRPr/>
            </a:pP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Škola:</a:t>
            </a:r>
            <a:r>
              <a:rPr lang="cs-CZ" sz="2200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 SPŠ Hranice</a:t>
            </a: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b="1" dirty="0" smtClean="0"/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en-GB" sz="2000" dirty="0" smtClean="0">
              <a:solidFill>
                <a:schemeClr val="tx1"/>
              </a:solidFill>
              <a:latin typeface="Franklin Gothic Book" pitchFamily="34" charset="0"/>
            </a:endParaRPr>
          </a:p>
          <a:p>
            <a:pPr marL="0" indent="0" eaLnBrk="1" fontAlgn="auto" hangingPunct="1">
              <a:lnSpc>
                <a:spcPct val="90000"/>
              </a:lnSpc>
              <a:spcAft>
                <a:spcPts val="0"/>
              </a:spcAft>
              <a:buFont typeface="Wingdings 2" pitchFamily="18" charset="2"/>
              <a:buNone/>
              <a:defRPr/>
            </a:pPr>
            <a:endParaRPr lang="cs-CZ" sz="2000" dirty="0" smtClean="0">
              <a:solidFill>
                <a:schemeClr val="tx1"/>
              </a:solidFill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95288" y="6143625"/>
            <a:ext cx="8280400" cy="5762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Autorem materiálu a všech jeho částí, není-li uvedeno jinak, je Mgr. Radek </a:t>
            </a:r>
            <a:r>
              <a:rPr lang="cs-CZ" sz="1400" i="1" dirty="0" err="1">
                <a:solidFill>
                  <a:schemeClr val="tx1"/>
                </a:solidFill>
                <a:latin typeface="Arial" charset="0"/>
                <a:cs typeface="Arial" charset="0"/>
              </a:rPr>
              <a:t>Hoszowski</a:t>
            </a: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 </a:t>
            </a:r>
          </a:p>
          <a:p>
            <a:pPr algn="ctr">
              <a:defRPr/>
            </a:pPr>
            <a:r>
              <a:rPr lang="cs-CZ" sz="1400" i="1" dirty="0">
                <a:solidFill>
                  <a:schemeClr val="tx1"/>
                </a:solidFill>
                <a:latin typeface="Arial" charset="0"/>
                <a:cs typeface="Arial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charset="0"/>
              <a:cs typeface="Arial" charset="0"/>
            </a:endParaRPr>
          </a:p>
        </p:txBody>
      </p:sp>
      <p:sp>
        <p:nvSpPr>
          <p:cNvPr id="7172" name="TextovéPole 4"/>
          <p:cNvSpPr txBox="1">
            <a:spLocks noChangeArrowheads="1"/>
          </p:cNvSpPr>
          <p:nvPr/>
        </p:nvSpPr>
        <p:spPr bwMode="auto">
          <a:xfrm>
            <a:off x="395288" y="3308350"/>
            <a:ext cx="8350250" cy="1785104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/>
            <a:endParaRPr lang="cs-CZ" sz="2200" b="1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Anotace: Seznámíme s druhy sítí, co je klient a co server. Princip GSM a </a:t>
            </a:r>
            <a:r>
              <a:rPr lang="cs-CZ" sz="2200" b="1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zabezpečení sítě.</a:t>
            </a:r>
            <a:endParaRPr lang="cs-CZ" sz="2200" b="1" dirty="0" smtClean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sz="2200" dirty="0">
              <a:solidFill>
                <a:srgbClr val="000000"/>
              </a:solidFill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r>
              <a:rPr lang="cs-CZ" sz="2200" b="1" dirty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Klíčová slova</a:t>
            </a:r>
            <a:r>
              <a:rPr lang="cs-CZ" sz="2200" b="1" dirty="0" smtClean="0">
                <a:solidFill>
                  <a:srgbClr val="000000"/>
                </a:solidFill>
                <a:latin typeface="Times New Roman" pitchFamily="18" charset="0"/>
                <a:cs typeface="Times New Roman" pitchFamily="18" charset="0"/>
              </a:rPr>
              <a:t>: LAN, WAN, GSM, P2P, klient, server,</a:t>
            </a:r>
            <a:endParaRPr lang="cs-CZ" dirty="0">
              <a:latin typeface="Franklin Gothic Book" pitchFamily="34" charset="0"/>
            </a:endParaRPr>
          </a:p>
        </p:txBody>
      </p:sp>
      <p:pic>
        <p:nvPicPr>
          <p:cNvPr id="717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81800" y="1414463"/>
            <a:ext cx="1893888" cy="18938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467544" y="404664"/>
            <a:ext cx="8208144" cy="864096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  <a:ln>
            <a:solidFill>
              <a:schemeClr val="tx1"/>
            </a:solidFill>
          </a:ln>
        </p:spPr>
        <p:txBody>
          <a:bodyPr anchorCtr="1"/>
          <a:lstStyle/>
          <a:p>
            <a:pPr algn="ctr">
              <a:defRPr/>
            </a:pPr>
            <a:r>
              <a:rPr lang="cs-CZ" sz="3200" dirty="0" smtClean="0">
                <a:effectLst>
                  <a:reflection blurRad="6350" stA="60000" endA="900" endPos="60000" dist="29997" dir="5400000" sy="-100000" algn="bl" rotWithShape="0"/>
                </a:effectLst>
              </a:rPr>
              <a:t>Datové sítě</a:t>
            </a:r>
            <a:endParaRPr lang="cs-CZ" sz="3200" dirty="0">
              <a:effectLst>
                <a:reflection blurRad="6350" stA="60000" endA="900" endPos="60000" dist="29997" dir="5400000" sy="-100000" algn="bl" rotWithShape="0"/>
              </a:effectLst>
            </a:endParaRP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024687" cy="685329"/>
          </a:xfrm>
        </p:spPr>
        <p:txBody>
          <a:bodyPr/>
          <a:lstStyle/>
          <a:p>
            <a:r>
              <a:rPr lang="cs-CZ" dirty="0" smtClean="0"/>
              <a:t>Základní druhy sítí</a:t>
            </a:r>
            <a:endParaRPr lang="cs-CZ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683568" y="1955088"/>
            <a:ext cx="7704856" cy="3508375"/>
          </a:xfrm>
        </p:spPr>
        <p:txBody>
          <a:bodyPr/>
          <a:lstStyle/>
          <a:p>
            <a:r>
              <a:rPr lang="cs-CZ" b="1" dirty="0" smtClean="0">
                <a:solidFill>
                  <a:schemeClr val="accent1"/>
                </a:solidFill>
              </a:rPr>
              <a:t>Lokální síť</a:t>
            </a:r>
            <a:r>
              <a:rPr lang="cs-CZ" dirty="0" smtClean="0">
                <a:solidFill>
                  <a:schemeClr val="accent1"/>
                </a:solidFill>
              </a:rPr>
              <a:t> </a:t>
            </a:r>
            <a:r>
              <a:rPr lang="cs-CZ" dirty="0" smtClean="0"/>
              <a:t>– propojení dvou a více počítačů pomocí síťových karet a kabelů.</a:t>
            </a:r>
          </a:p>
          <a:p>
            <a:pPr lvl="1"/>
            <a:r>
              <a:rPr lang="cs-CZ" b="1" dirty="0" smtClean="0">
                <a:solidFill>
                  <a:schemeClr val="accent3"/>
                </a:solidFill>
              </a:rPr>
              <a:t>LAN</a:t>
            </a:r>
            <a:r>
              <a:rPr lang="cs-CZ" b="1" dirty="0" smtClean="0"/>
              <a:t> </a:t>
            </a:r>
            <a:r>
              <a:rPr lang="cs-CZ" dirty="0" smtClean="0"/>
              <a:t>– </a:t>
            </a:r>
            <a:r>
              <a:rPr lang="cs-CZ" b="1" i="1" dirty="0" err="1" smtClean="0"/>
              <a:t>L</a:t>
            </a:r>
            <a:r>
              <a:rPr lang="cs-CZ" i="1" dirty="0" err="1" smtClean="0"/>
              <a:t>ocal</a:t>
            </a:r>
            <a:r>
              <a:rPr lang="cs-CZ" i="1" dirty="0" smtClean="0"/>
              <a:t> </a:t>
            </a:r>
            <a:r>
              <a:rPr lang="cs-CZ" b="1" i="1" dirty="0" smtClean="0"/>
              <a:t>A</a:t>
            </a:r>
            <a:r>
              <a:rPr lang="cs-CZ" i="1" dirty="0" smtClean="0"/>
              <a:t>rea </a:t>
            </a:r>
            <a:r>
              <a:rPr lang="cs-CZ" b="1" i="1" dirty="0" smtClean="0"/>
              <a:t>N</a:t>
            </a:r>
            <a:r>
              <a:rPr lang="cs-CZ" i="1" dirty="0" smtClean="0"/>
              <a:t>etwork </a:t>
            </a:r>
            <a:r>
              <a:rPr lang="cs-CZ" dirty="0" smtClean="0"/>
              <a:t>– lokální síť v jedné firmě, škole či domácnosti</a:t>
            </a:r>
          </a:p>
          <a:p>
            <a:pPr lvl="1"/>
            <a:endParaRPr lang="cs-CZ" b="1" dirty="0"/>
          </a:p>
          <a:p>
            <a:r>
              <a:rPr lang="cs-CZ" b="1" dirty="0" smtClean="0">
                <a:solidFill>
                  <a:schemeClr val="accent1"/>
                </a:solidFill>
              </a:rPr>
              <a:t>WAN</a:t>
            </a:r>
            <a:r>
              <a:rPr lang="cs-CZ" b="1" dirty="0" smtClean="0"/>
              <a:t> </a:t>
            </a:r>
            <a:r>
              <a:rPr lang="cs-CZ" dirty="0" smtClean="0"/>
              <a:t>– </a:t>
            </a:r>
            <a:r>
              <a:rPr lang="cs-CZ" b="1" dirty="0" err="1" smtClean="0"/>
              <a:t>W</a:t>
            </a:r>
            <a:r>
              <a:rPr lang="cs-CZ" dirty="0" err="1" smtClean="0"/>
              <a:t>ide</a:t>
            </a:r>
            <a:r>
              <a:rPr lang="cs-CZ" dirty="0" smtClean="0"/>
              <a:t> </a:t>
            </a:r>
            <a:r>
              <a:rPr lang="cs-CZ" b="1" dirty="0" smtClean="0"/>
              <a:t>A</a:t>
            </a:r>
            <a:r>
              <a:rPr lang="cs-CZ" dirty="0" smtClean="0"/>
              <a:t>rea </a:t>
            </a:r>
            <a:r>
              <a:rPr lang="cs-CZ" b="1" dirty="0" smtClean="0"/>
              <a:t>N</a:t>
            </a:r>
            <a:r>
              <a:rPr lang="cs-CZ" dirty="0" smtClean="0"/>
              <a:t>etwork – síť na velkém území – Internet!, celoevropská síť telekomunikační firmy, mobilní síť (GSM).</a:t>
            </a:r>
            <a:endParaRPr lang="cs-CZ" b="1" dirty="0"/>
          </a:p>
        </p:txBody>
      </p:sp>
      <p:pic>
        <p:nvPicPr>
          <p:cNvPr id="1026" name="Picture 2" descr="C:\Users\hoszowskir\AppData\Local\Microsoft\Windows\Temporary Internet Files\Content.IE5\TEOCG5KN\MC90044192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5157192"/>
            <a:ext cx="1743075" cy="13716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hoszowskir\AppData\Local\Microsoft\Windows\Temporary Internet Files\Content.IE5\2QHBZ273\MC900442013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60232" y="5463463"/>
            <a:ext cx="1371429" cy="13714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  <p:par>
                                <p:cTn id="27" presetID="26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29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35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36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7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38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39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40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41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42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7" dur="2000"/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0" dur="2000"/>
                                        <p:tgtEl>
                                          <p:spTgt spid="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5" dur="2000"/>
                                        <p:tgtEl>
                                          <p:spTgt spid="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7" grpId="0" uiExpan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024687" cy="757337"/>
          </a:xfrm>
        </p:spPr>
        <p:txBody>
          <a:bodyPr/>
          <a:lstStyle/>
          <a:p>
            <a:r>
              <a:rPr lang="cs-CZ" dirty="0" smtClean="0"/>
              <a:t>Peer to Peer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789385" y="2067871"/>
            <a:ext cx="7704856" cy="3508375"/>
          </a:xfrm>
        </p:spPr>
        <p:txBody>
          <a:bodyPr/>
          <a:lstStyle/>
          <a:p>
            <a:r>
              <a:rPr lang="cs-CZ" dirty="0" smtClean="0"/>
              <a:t>Typ </a:t>
            </a:r>
            <a:r>
              <a:rPr lang="cs-CZ" b="1" dirty="0" smtClean="0">
                <a:solidFill>
                  <a:schemeClr val="accent1"/>
                </a:solidFill>
              </a:rPr>
              <a:t>lokální sítě</a:t>
            </a:r>
            <a:r>
              <a:rPr lang="cs-CZ" dirty="0">
                <a:solidFill>
                  <a:schemeClr val="accent1"/>
                </a:solidFill>
              </a:rPr>
              <a:t> </a:t>
            </a:r>
            <a:r>
              <a:rPr lang="cs-CZ" dirty="0" smtClean="0"/>
              <a:t>používaný v domácnostech nebo malých firmách.</a:t>
            </a:r>
          </a:p>
          <a:p>
            <a:r>
              <a:rPr lang="cs-CZ" dirty="0" smtClean="0"/>
              <a:t>Počítače jsou na </a:t>
            </a:r>
            <a:r>
              <a:rPr lang="cs-CZ" b="1" dirty="0" smtClean="0">
                <a:solidFill>
                  <a:schemeClr val="accent3"/>
                </a:solidFill>
              </a:rPr>
              <a:t>stejné úrovni</a:t>
            </a:r>
            <a:r>
              <a:rPr lang="cs-CZ" dirty="0" smtClean="0"/>
              <a:t>, ale jsou </a:t>
            </a:r>
            <a:r>
              <a:rPr lang="cs-CZ" b="1" dirty="0" smtClean="0">
                <a:solidFill>
                  <a:schemeClr val="accent3"/>
                </a:solidFill>
              </a:rPr>
              <a:t>samostatně fungující</a:t>
            </a:r>
            <a:r>
              <a:rPr lang="cs-CZ" dirty="0" smtClean="0"/>
              <a:t>.</a:t>
            </a:r>
          </a:p>
          <a:p>
            <a:r>
              <a:rPr lang="cs-CZ" dirty="0" smtClean="0"/>
              <a:t>V lokální síti můžeme sdílet např. přístup k tiskárně, scanneru, Internetu.</a:t>
            </a:r>
          </a:p>
          <a:p>
            <a:r>
              <a:rPr lang="cs-CZ" dirty="0" smtClean="0"/>
              <a:t>Stačí přístup jednoho a mohou ho </a:t>
            </a:r>
          </a:p>
          <a:p>
            <a:pPr marL="69850" indent="0">
              <a:buNone/>
            </a:pPr>
            <a:r>
              <a:rPr lang="cs-CZ" dirty="0"/>
              <a:t> </a:t>
            </a:r>
            <a:r>
              <a:rPr lang="cs-CZ" dirty="0" smtClean="0"/>
              <a:t>  všichni.</a:t>
            </a:r>
            <a:endParaRPr lang="cs-CZ" dirty="0"/>
          </a:p>
        </p:txBody>
      </p:sp>
      <p:grpSp>
        <p:nvGrpSpPr>
          <p:cNvPr id="2" name="Skupina 1"/>
          <p:cNvGrpSpPr/>
          <p:nvPr/>
        </p:nvGrpSpPr>
        <p:grpSpPr>
          <a:xfrm>
            <a:off x="5796136" y="4274833"/>
            <a:ext cx="2698105" cy="2602827"/>
            <a:chOff x="5796136" y="4274833"/>
            <a:chExt cx="2698105" cy="2602827"/>
          </a:xfrm>
        </p:grpSpPr>
        <p:pic>
          <p:nvPicPr>
            <p:cNvPr id="2051" name="Picture 3" descr="C:\Users\hoszowskir\AppData\Local\Microsoft\Windows\Temporary Internet Files\Content.IE5\TEOCG5KN\MC900441930[1].wm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96136" y="4274833"/>
              <a:ext cx="2698105" cy="26028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2050" name="Picture 2" descr="C:\Users\hoszowskir\AppData\Local\Microsoft\Windows\Temporary Internet Files\Content.IE5\C1VSON9A\MC900442009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0192" y="6104911"/>
              <a:ext cx="723355" cy="72335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7" presetID="6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9" dur="2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http://www.computerworld.com/computerworld/records/images/story/NavigatingaP2PNetwork.gi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908720"/>
            <a:ext cx="5760640" cy="55878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2"/>
          <p:cNvSpPr>
            <a:spLocks noGrp="1"/>
          </p:cNvSpPr>
          <p:nvPr>
            <p:ph type="title"/>
          </p:nvPr>
        </p:nvSpPr>
        <p:spPr>
          <a:xfrm>
            <a:off x="539552" y="188640"/>
            <a:ext cx="7024687" cy="757337"/>
          </a:xfrm>
        </p:spPr>
        <p:txBody>
          <a:bodyPr/>
          <a:lstStyle/>
          <a:p>
            <a:r>
              <a:rPr lang="cs-CZ" dirty="0" smtClean="0"/>
              <a:t>P2P síť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683568" y="6525344"/>
            <a:ext cx="196079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1 – Schéma P2P sítě</a:t>
            </a:r>
            <a:endParaRPr lang="cs-CZ" sz="1200" dirty="0"/>
          </a:p>
        </p:txBody>
      </p:sp>
      <p:pic>
        <p:nvPicPr>
          <p:cNvPr id="3076" name="Picture 4" descr="File:Canon 9950F03.jpg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28184" y="836712"/>
            <a:ext cx="2441221" cy="1629515"/>
          </a:xfrm>
          <a:prstGeom prst="rect">
            <a:avLst/>
          </a:prstGeom>
          <a:noFill/>
          <a:ln>
            <a:solidFill>
              <a:srgbClr val="FF0000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cxnSp>
        <p:nvCxnSpPr>
          <p:cNvPr id="7" name="Pravoúhlá spojnice 6"/>
          <p:cNvCxnSpPr/>
          <p:nvPr/>
        </p:nvCxnSpPr>
        <p:spPr>
          <a:xfrm flipV="1">
            <a:off x="5292080" y="1772816"/>
            <a:ext cx="1728192" cy="504056"/>
          </a:xfrm>
          <a:prstGeom prst="bentConnector3">
            <a:avLst/>
          </a:prstGeom>
          <a:ln w="28575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TextovéPole 9"/>
          <p:cNvSpPr txBox="1"/>
          <p:nvPr/>
        </p:nvSpPr>
        <p:spPr>
          <a:xfrm>
            <a:off x="6250115" y="2470478"/>
            <a:ext cx="200202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2 – Připojený scanner</a:t>
            </a:r>
            <a:endParaRPr lang="cs-CZ" sz="1200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074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0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7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2" grpId="0"/>
      <p:bldP spid="10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043608" y="692696"/>
            <a:ext cx="7024687" cy="829345"/>
          </a:xfrm>
        </p:spPr>
        <p:txBody>
          <a:bodyPr/>
          <a:lstStyle/>
          <a:p>
            <a:r>
              <a:rPr lang="cs-CZ" dirty="0" smtClean="0"/>
              <a:t>Klient-server</a:t>
            </a:r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>
          <a:xfrm>
            <a:off x="1043608" y="1700808"/>
            <a:ext cx="7272808" cy="3508375"/>
          </a:xfrm>
        </p:spPr>
        <p:txBody>
          <a:bodyPr/>
          <a:lstStyle/>
          <a:p>
            <a:r>
              <a:rPr lang="cs-CZ" sz="2800" dirty="0" smtClean="0"/>
              <a:t>Tato síť se skládá z </a:t>
            </a:r>
            <a:r>
              <a:rPr lang="cs-CZ" sz="2800" b="1" dirty="0" smtClean="0">
                <a:solidFill>
                  <a:schemeClr val="accent3"/>
                </a:solidFill>
              </a:rPr>
              <a:t>klientů</a:t>
            </a:r>
            <a:r>
              <a:rPr lang="cs-CZ" sz="2800" dirty="0" smtClean="0">
                <a:solidFill>
                  <a:schemeClr val="accent3"/>
                </a:solidFill>
              </a:rPr>
              <a:t> </a:t>
            </a:r>
            <a:r>
              <a:rPr lang="cs-CZ" sz="2800" dirty="0" smtClean="0"/>
              <a:t>neboli </a:t>
            </a:r>
            <a:r>
              <a:rPr lang="cs-CZ" sz="2800" b="1" dirty="0" smtClean="0">
                <a:solidFill>
                  <a:schemeClr val="accent3"/>
                </a:solidFill>
              </a:rPr>
              <a:t>stanic</a:t>
            </a:r>
            <a:r>
              <a:rPr lang="cs-CZ" sz="2800" dirty="0" smtClean="0"/>
              <a:t>, které jsou připojeny k </a:t>
            </a:r>
            <a:r>
              <a:rPr lang="cs-CZ" sz="2800" b="1" dirty="0" smtClean="0">
                <a:solidFill>
                  <a:schemeClr val="accent1"/>
                </a:solidFill>
              </a:rPr>
              <a:t>centrálnímu</a:t>
            </a:r>
            <a:r>
              <a:rPr lang="cs-CZ" sz="2800" b="1" dirty="0" smtClean="0"/>
              <a:t> </a:t>
            </a:r>
            <a:r>
              <a:rPr lang="cs-CZ" sz="2800" b="1" dirty="0" smtClean="0">
                <a:solidFill>
                  <a:schemeClr val="accent1"/>
                </a:solidFill>
              </a:rPr>
              <a:t>počítači</a:t>
            </a:r>
            <a:r>
              <a:rPr lang="cs-CZ" sz="2800" dirty="0" smtClean="0">
                <a:solidFill>
                  <a:schemeClr val="accent1"/>
                </a:solidFill>
              </a:rPr>
              <a:t> </a:t>
            </a:r>
            <a:r>
              <a:rPr lang="cs-CZ" sz="2800" dirty="0" smtClean="0"/>
              <a:t>neboli </a:t>
            </a:r>
            <a:r>
              <a:rPr lang="cs-CZ" sz="2800" b="1" dirty="0" smtClean="0">
                <a:solidFill>
                  <a:schemeClr val="accent1"/>
                </a:solidFill>
              </a:rPr>
              <a:t>serveru</a:t>
            </a:r>
            <a:r>
              <a:rPr lang="cs-CZ" sz="2800" dirty="0" smtClean="0"/>
              <a:t>.</a:t>
            </a:r>
          </a:p>
          <a:p>
            <a:r>
              <a:rPr lang="cs-CZ" sz="2800" b="1" dirty="0" smtClean="0">
                <a:solidFill>
                  <a:schemeClr val="accent1"/>
                </a:solidFill>
              </a:rPr>
              <a:t>Server</a:t>
            </a:r>
            <a:r>
              <a:rPr lang="cs-CZ" sz="2800" dirty="0" smtClean="0">
                <a:solidFill>
                  <a:schemeClr val="accent1"/>
                </a:solidFill>
              </a:rPr>
              <a:t> </a:t>
            </a:r>
            <a:r>
              <a:rPr lang="cs-CZ" sz="2800" dirty="0" smtClean="0"/>
              <a:t>musí být extrémně výkonný počítač.</a:t>
            </a:r>
          </a:p>
          <a:p>
            <a:r>
              <a:rPr lang="cs-CZ" sz="2800" b="1" dirty="0" smtClean="0">
                <a:solidFill>
                  <a:schemeClr val="accent3"/>
                </a:solidFill>
              </a:rPr>
              <a:t>Klient</a:t>
            </a:r>
            <a:r>
              <a:rPr lang="cs-CZ" sz="2800" dirty="0" smtClean="0">
                <a:solidFill>
                  <a:schemeClr val="accent3"/>
                </a:solidFill>
              </a:rPr>
              <a:t> </a:t>
            </a:r>
            <a:r>
              <a:rPr lang="cs-CZ" sz="2800" dirty="0" smtClean="0"/>
              <a:t>naopak nemusí být výkonný, dokonce to nemusí být ani plnohodnotný počítač</a:t>
            </a:r>
            <a:endParaRPr lang="cs-CZ" sz="2800" b="1" dirty="0"/>
          </a:p>
        </p:txBody>
      </p:sp>
      <p:grpSp>
        <p:nvGrpSpPr>
          <p:cNvPr id="4" name="Skupina 3"/>
          <p:cNvGrpSpPr/>
          <p:nvPr/>
        </p:nvGrpSpPr>
        <p:grpSpPr>
          <a:xfrm>
            <a:off x="6270777" y="4435803"/>
            <a:ext cx="2698105" cy="2602827"/>
            <a:chOff x="5796136" y="4274833"/>
            <a:chExt cx="2698105" cy="2602827"/>
          </a:xfrm>
        </p:grpSpPr>
        <p:pic>
          <p:nvPicPr>
            <p:cNvPr id="6" name="Picture 3" descr="C:\Users\hoszowskir\AppData\Local\Microsoft\Windows\Temporary Internet Files\Content.IE5\TEOCG5KN\MC900441930[1].wm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5796136" y="4274833"/>
              <a:ext cx="2698105" cy="2602827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7" name="Picture 2" descr="C:\Users\hoszowskir\AppData\Local\Microsoft\Windows\Temporary Internet Files\Content.IE5\C1VSON9A\MC900442009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300192" y="6104911"/>
              <a:ext cx="723355" cy="72335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8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http://communities.intel.com/servlet/JiveServlet/showImage/38-14293-78999/client_net.jpg"/>
          <p:cNvPicPr>
            <a:picLocks noGrp="1" noChangeAspect="1" noChangeArrowheads="1"/>
          </p:cNvPicPr>
          <p:nvPr>
            <p:ph idx="1"/>
          </p:nvPr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424715"/>
            <a:ext cx="6624736" cy="50912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Nadpis 4"/>
          <p:cNvSpPr txBox="1">
            <a:spLocks/>
          </p:cNvSpPr>
          <p:nvPr/>
        </p:nvSpPr>
        <p:spPr bwMode="auto">
          <a:xfrm>
            <a:off x="1043608" y="692696"/>
            <a:ext cx="7024687" cy="82934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 rtl="0" eaLnBrk="0" fontAlgn="base" hangingPunct="0">
              <a:spcBef>
                <a:spcPct val="0"/>
              </a:spcBef>
              <a:spcAft>
                <a:spcPct val="0"/>
              </a:spcAft>
              <a:defRPr sz="40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algn="l" rtl="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accent1"/>
                </a:solidFill>
                <a:latin typeface="Century Gothic" pitchFamily="34" charset="0"/>
              </a:defRPr>
            </a:lvl2pPr>
            <a:lvl3pPr algn="l" rtl="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accent1"/>
                </a:solidFill>
                <a:latin typeface="Century Gothic" pitchFamily="34" charset="0"/>
              </a:defRPr>
            </a:lvl3pPr>
            <a:lvl4pPr algn="l" rtl="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accent1"/>
                </a:solidFill>
                <a:latin typeface="Century Gothic" pitchFamily="34" charset="0"/>
              </a:defRPr>
            </a:lvl4pPr>
            <a:lvl5pPr algn="l" rtl="0" eaLnBrk="0" fontAlgn="base" hangingPunct="0">
              <a:spcBef>
                <a:spcPct val="0"/>
              </a:spcBef>
              <a:spcAft>
                <a:spcPct val="0"/>
              </a:spcAft>
              <a:defRPr sz="4000">
                <a:solidFill>
                  <a:schemeClr val="accent1"/>
                </a:solidFill>
                <a:latin typeface="Century Gothic" pitchFamily="34" charset="0"/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r>
              <a:rPr lang="cs-CZ" dirty="0" smtClean="0"/>
              <a:t>Klient-server schéma</a:t>
            </a:r>
            <a:endParaRPr lang="cs-CZ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024687" cy="757337"/>
          </a:xfrm>
        </p:spPr>
        <p:txBody>
          <a:bodyPr/>
          <a:lstStyle/>
          <a:p>
            <a:r>
              <a:rPr lang="cs-CZ" dirty="0" smtClean="0"/>
              <a:t>Služby serverů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611560" y="1772816"/>
            <a:ext cx="7488832" cy="4464496"/>
          </a:xfrm>
        </p:spPr>
        <p:txBody>
          <a:bodyPr/>
          <a:lstStyle/>
          <a:p>
            <a:r>
              <a:rPr lang="cs-CZ" b="1" dirty="0" err="1" smtClean="0">
                <a:solidFill>
                  <a:schemeClr val="accent3"/>
                </a:solidFill>
              </a:rPr>
              <a:t>Print</a:t>
            </a:r>
            <a:r>
              <a:rPr lang="cs-CZ" b="1" dirty="0" smtClean="0">
                <a:solidFill>
                  <a:schemeClr val="accent3"/>
                </a:solidFill>
              </a:rPr>
              <a:t> server</a:t>
            </a:r>
            <a:r>
              <a:rPr lang="cs-CZ" dirty="0" smtClean="0">
                <a:solidFill>
                  <a:schemeClr val="accent3"/>
                </a:solidFill>
              </a:rPr>
              <a:t> </a:t>
            </a:r>
            <a:r>
              <a:rPr lang="cs-CZ" dirty="0" smtClean="0"/>
              <a:t>– sdílení tiskáren, server řadí tiskové úlohy do </a:t>
            </a:r>
            <a:r>
              <a:rPr lang="cs-CZ" i="1" dirty="0" smtClean="0"/>
              <a:t>tiskové fronty</a:t>
            </a:r>
            <a:r>
              <a:rPr lang="cs-CZ" b="1" i="1" dirty="0" smtClean="0"/>
              <a:t>.</a:t>
            </a:r>
          </a:p>
          <a:p>
            <a:r>
              <a:rPr lang="cs-CZ" b="1" dirty="0" err="1" smtClean="0">
                <a:solidFill>
                  <a:schemeClr val="accent3"/>
                </a:solidFill>
              </a:rPr>
              <a:t>File</a:t>
            </a:r>
            <a:r>
              <a:rPr lang="cs-CZ" b="1" dirty="0" smtClean="0">
                <a:solidFill>
                  <a:schemeClr val="accent3"/>
                </a:solidFill>
              </a:rPr>
              <a:t> server</a:t>
            </a:r>
            <a:r>
              <a:rPr lang="cs-CZ" dirty="0" smtClean="0">
                <a:solidFill>
                  <a:schemeClr val="accent3"/>
                </a:solidFill>
              </a:rPr>
              <a:t> </a:t>
            </a:r>
            <a:r>
              <a:rPr lang="cs-CZ" dirty="0" smtClean="0"/>
              <a:t>– sdílení souborů, možnost určení dat (viz dále).</a:t>
            </a:r>
          </a:p>
          <a:p>
            <a:r>
              <a:rPr lang="cs-CZ" b="1" dirty="0" smtClean="0">
                <a:solidFill>
                  <a:schemeClr val="accent3"/>
                </a:solidFill>
              </a:rPr>
              <a:t>Proxy server</a:t>
            </a:r>
            <a:r>
              <a:rPr lang="cs-CZ" dirty="0" smtClean="0">
                <a:solidFill>
                  <a:schemeClr val="accent3"/>
                </a:solidFill>
              </a:rPr>
              <a:t> </a:t>
            </a:r>
            <a:r>
              <a:rPr lang="cs-CZ" dirty="0" smtClean="0"/>
              <a:t>– sdílení Internetu, zabezpečení komunikace.</a:t>
            </a:r>
          </a:p>
          <a:p>
            <a:r>
              <a:rPr lang="cs-CZ" b="1" dirty="0" smtClean="0">
                <a:solidFill>
                  <a:schemeClr val="accent3"/>
                </a:solidFill>
              </a:rPr>
              <a:t>Mail server</a:t>
            </a:r>
            <a:r>
              <a:rPr lang="cs-CZ" dirty="0" smtClean="0">
                <a:solidFill>
                  <a:schemeClr val="accent3"/>
                </a:solidFill>
              </a:rPr>
              <a:t> </a:t>
            </a:r>
            <a:r>
              <a:rPr lang="cs-CZ" dirty="0" smtClean="0"/>
              <a:t>– e-mailové schránky.</a:t>
            </a:r>
          </a:p>
          <a:p>
            <a:r>
              <a:rPr lang="cs-CZ" b="1" dirty="0" smtClean="0">
                <a:solidFill>
                  <a:schemeClr val="accent3"/>
                </a:solidFill>
              </a:rPr>
              <a:t>Aplikační server</a:t>
            </a:r>
            <a:r>
              <a:rPr lang="cs-CZ" dirty="0" smtClean="0">
                <a:solidFill>
                  <a:schemeClr val="accent3"/>
                </a:solidFill>
              </a:rPr>
              <a:t> </a:t>
            </a:r>
            <a:r>
              <a:rPr lang="cs-CZ" dirty="0" smtClean="0"/>
              <a:t>– běží na něm všechny aplikace – nejsou na klientovi.</a:t>
            </a:r>
          </a:p>
          <a:p>
            <a:r>
              <a:rPr lang="cs-CZ" b="1" dirty="0" smtClean="0">
                <a:solidFill>
                  <a:schemeClr val="accent3"/>
                </a:solidFill>
              </a:rPr>
              <a:t>Archivace dat</a:t>
            </a:r>
            <a:r>
              <a:rPr lang="cs-CZ" dirty="0" smtClean="0"/>
              <a:t>.</a:t>
            </a:r>
            <a:endParaRPr lang="cs-CZ" b="1" dirty="0"/>
          </a:p>
        </p:txBody>
      </p:sp>
      <p:grpSp>
        <p:nvGrpSpPr>
          <p:cNvPr id="2" name="Skupina 1"/>
          <p:cNvGrpSpPr/>
          <p:nvPr/>
        </p:nvGrpSpPr>
        <p:grpSpPr>
          <a:xfrm>
            <a:off x="7092280" y="4725144"/>
            <a:ext cx="1520825" cy="1797050"/>
            <a:chOff x="7092280" y="4725144"/>
            <a:chExt cx="1520825" cy="1797050"/>
          </a:xfrm>
        </p:grpSpPr>
        <p:pic>
          <p:nvPicPr>
            <p:cNvPr id="5122" name="Picture 2" descr="C:\Users\hoszowskir\AppData\Local\Microsoft\Windows\Temporary Internet Files\Content.IE5\C1VSON9A\MC900441902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092280" y="4725144"/>
              <a:ext cx="1520825" cy="1797050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5123" name="Picture 3" descr="C:\Users\hoszowskir\AppData\Local\Microsoft\Windows\Temporary Internet Files\Content.IE5\SJFLB50J\MC900442010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402581" y="6021288"/>
              <a:ext cx="500906" cy="50090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6" dur="20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1043608" y="692696"/>
            <a:ext cx="7024687" cy="685329"/>
          </a:xfrm>
        </p:spPr>
        <p:txBody>
          <a:bodyPr/>
          <a:lstStyle/>
          <a:p>
            <a:r>
              <a:rPr lang="cs-CZ" dirty="0" smtClean="0"/>
              <a:t>Mapování síťových složek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963366" y="1895137"/>
            <a:ext cx="7064449" cy="4131667"/>
          </a:xfrm>
        </p:spPr>
        <p:txBody>
          <a:bodyPr/>
          <a:lstStyle/>
          <a:p>
            <a:r>
              <a:rPr lang="cs-CZ" dirty="0" smtClean="0"/>
              <a:t>V síti můžeme vidět na obsah jiných počítačů.</a:t>
            </a:r>
          </a:p>
          <a:p>
            <a:r>
              <a:rPr lang="cs-CZ" b="1" dirty="0" smtClean="0">
                <a:solidFill>
                  <a:schemeClr val="accent3"/>
                </a:solidFill>
              </a:rPr>
              <a:t>Mapování</a:t>
            </a:r>
            <a:r>
              <a:rPr lang="cs-CZ" dirty="0" smtClean="0">
                <a:solidFill>
                  <a:schemeClr val="accent3"/>
                </a:solidFill>
              </a:rPr>
              <a:t> </a:t>
            </a:r>
            <a:r>
              <a:rPr lang="cs-CZ" dirty="0" smtClean="0"/>
              <a:t>= přiřazení označení disku v jiném počítači.</a:t>
            </a:r>
          </a:p>
          <a:p>
            <a:r>
              <a:rPr lang="cs-CZ" dirty="0" smtClean="0"/>
              <a:t>Můžeme mapovat všechny složky, které nám počítač nabídne (podle určení svého uživatele).</a:t>
            </a:r>
          </a:p>
          <a:p>
            <a:r>
              <a:rPr lang="cs-CZ" dirty="0" smtClean="0"/>
              <a:t>Musíme znát cestu ke sdílenému prostředku.</a:t>
            </a:r>
            <a:endParaRPr lang="cs-CZ" dirty="0"/>
          </a:p>
        </p:txBody>
      </p:sp>
      <p:pic>
        <p:nvPicPr>
          <p:cNvPr id="6146" name="Picture 2" descr="http://support.microsoft.com/library/images/support/kbgraphics/public/EN-US/WindowsXP/Networking/Ordner006.gi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67744" y="5193196"/>
            <a:ext cx="1021204" cy="86409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891949" y="6026803"/>
            <a:ext cx="1772793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4 – Sdílená složka</a:t>
            </a:r>
            <a:endParaRPr lang="cs-CZ" sz="1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42100" y="5085184"/>
            <a:ext cx="1225521" cy="1080120"/>
          </a:xfrm>
          <a:prstGeom prst="rect">
            <a:avLst/>
          </a:prstGeom>
        </p:spPr>
      </p:pic>
      <p:sp>
        <p:nvSpPr>
          <p:cNvPr id="8" name="TextovéPole 7"/>
          <p:cNvSpPr txBox="1"/>
          <p:nvPr/>
        </p:nvSpPr>
        <p:spPr>
          <a:xfrm>
            <a:off x="6268463" y="6026804"/>
            <a:ext cx="160287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5 – Sdílený disk</a:t>
            </a:r>
            <a:endParaRPr lang="cs-CZ" sz="1200" dirty="0"/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4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5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0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3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7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2" dur="10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3" presetID="3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3" dur="20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8" dur="20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3" dur="2000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uiExpand="1" build="p"/>
      <p:bldP spid="2" grpId="0"/>
      <p:bldP spid="8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Nadpis 9"/>
          <p:cNvSpPr>
            <a:spLocks noGrp="1"/>
          </p:cNvSpPr>
          <p:nvPr>
            <p:ph type="title"/>
          </p:nvPr>
        </p:nvSpPr>
        <p:spPr>
          <a:xfrm>
            <a:off x="1043608" y="836712"/>
            <a:ext cx="7024687" cy="685329"/>
          </a:xfrm>
        </p:spPr>
        <p:txBody>
          <a:bodyPr/>
          <a:lstStyle/>
          <a:p>
            <a:r>
              <a:rPr lang="cs-CZ" dirty="0" smtClean="0"/>
              <a:t>Práva k síťovým diskům</a:t>
            </a:r>
            <a:endParaRPr lang="cs-CZ" dirty="0"/>
          </a:p>
        </p:txBody>
      </p:sp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>
          <a:xfrm>
            <a:off x="1043608" y="1916832"/>
            <a:ext cx="6777037" cy="4248472"/>
          </a:xfrm>
        </p:spPr>
        <p:txBody>
          <a:bodyPr/>
          <a:lstStyle/>
          <a:p>
            <a:r>
              <a:rPr lang="cs-CZ" dirty="0" smtClean="0"/>
              <a:t>O bezpečnost svých dat se nemusíme bát díky nastavení </a:t>
            </a:r>
            <a:r>
              <a:rPr lang="cs-CZ" b="1" dirty="0" smtClean="0">
                <a:solidFill>
                  <a:schemeClr val="accent3"/>
                </a:solidFill>
              </a:rPr>
              <a:t>přístupových práv</a:t>
            </a:r>
            <a:r>
              <a:rPr lang="cs-CZ" b="1" dirty="0" smtClean="0"/>
              <a:t>.</a:t>
            </a:r>
          </a:p>
          <a:p>
            <a:r>
              <a:rPr lang="cs-CZ" dirty="0" smtClean="0"/>
              <a:t>Práva můžeme nastavit zvlášť pro každý sdílený disk, složku i soubor.</a:t>
            </a:r>
          </a:p>
          <a:p>
            <a:r>
              <a:rPr lang="cs-CZ" b="1" dirty="0" err="1" smtClean="0">
                <a:solidFill>
                  <a:schemeClr val="accent3"/>
                </a:solidFill>
              </a:rPr>
              <a:t>File</a:t>
            </a:r>
            <a:r>
              <a:rPr lang="cs-CZ" b="1" dirty="0" smtClean="0">
                <a:solidFill>
                  <a:schemeClr val="accent3"/>
                </a:solidFill>
              </a:rPr>
              <a:t> </a:t>
            </a:r>
            <a:r>
              <a:rPr lang="cs-CZ" b="1" dirty="0" err="1" smtClean="0">
                <a:solidFill>
                  <a:schemeClr val="accent3"/>
                </a:solidFill>
              </a:rPr>
              <a:t>scan</a:t>
            </a:r>
            <a:r>
              <a:rPr lang="cs-CZ" dirty="0" smtClean="0">
                <a:solidFill>
                  <a:schemeClr val="accent3"/>
                </a:solidFill>
              </a:rPr>
              <a:t> </a:t>
            </a:r>
            <a:r>
              <a:rPr lang="cs-CZ" dirty="0" smtClean="0"/>
              <a:t>– právo vidět obsah složky – soubory.</a:t>
            </a:r>
          </a:p>
          <a:p>
            <a:r>
              <a:rPr lang="cs-CZ" b="1" dirty="0" err="1" smtClean="0">
                <a:solidFill>
                  <a:schemeClr val="accent3"/>
                </a:solidFill>
              </a:rPr>
              <a:t>Read</a:t>
            </a:r>
            <a:r>
              <a:rPr lang="cs-CZ" dirty="0" smtClean="0"/>
              <a:t> – právo číst obsah souboru – zákaz změny.</a:t>
            </a:r>
          </a:p>
          <a:p>
            <a:r>
              <a:rPr lang="cs-CZ" b="1" dirty="0" err="1" smtClean="0">
                <a:solidFill>
                  <a:schemeClr val="accent3"/>
                </a:solidFill>
              </a:rPr>
              <a:t>Write</a:t>
            </a:r>
            <a:r>
              <a:rPr lang="cs-CZ" dirty="0" smtClean="0"/>
              <a:t> – právo měnit obsah.</a:t>
            </a:r>
            <a:endParaRPr lang="cs-CZ" b="1" dirty="0" smtClean="0"/>
          </a:p>
          <a:p>
            <a:endParaRPr lang="cs-CZ" b="1" dirty="0"/>
          </a:p>
        </p:txBody>
      </p:sp>
      <p:grpSp>
        <p:nvGrpSpPr>
          <p:cNvPr id="2" name="Skupina 1"/>
          <p:cNvGrpSpPr/>
          <p:nvPr/>
        </p:nvGrpSpPr>
        <p:grpSpPr>
          <a:xfrm>
            <a:off x="6588224" y="5049028"/>
            <a:ext cx="1978025" cy="1945954"/>
            <a:chOff x="6588224" y="5049028"/>
            <a:chExt cx="1978025" cy="1945954"/>
          </a:xfrm>
        </p:grpSpPr>
        <p:pic>
          <p:nvPicPr>
            <p:cNvPr id="8194" name="Picture 2" descr="C:\Users\hoszowskir\AppData\Local\Microsoft\Windows\Temporary Internet Files\Content.IE5\TEOCG5KN\MC900441930[1].wmf"/>
            <p:cNvPicPr>
              <a:picLocks noChangeAspect="1" noChangeArrowheads="1"/>
            </p:cNvPicPr>
            <p:nvPr/>
          </p:nvPicPr>
          <p:blipFill>
            <a:blip r:embed="rId2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588224" y="5049028"/>
              <a:ext cx="1978025" cy="1908175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8195" name="Picture 3" descr="C:\Users\hoszowskir\AppData\Local\Microsoft\Windows\Temporary Internet Files\Content.IE5\SJFLB50J\MC900442006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6895053" y="6312798"/>
              <a:ext cx="682184" cy="68218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1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1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6" dur="2000"/>
                                        <p:tgtEl>
                                          <p:spTgt spid="1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51" dur="2000"/>
                                        <p:tgtEl>
                                          <p:spTgt spid="1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" grpId="0"/>
      <p:bldP spid="11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xfrm>
            <a:off x="1043608" y="764704"/>
            <a:ext cx="7024687" cy="757337"/>
          </a:xfrm>
        </p:spPr>
        <p:txBody>
          <a:bodyPr/>
          <a:lstStyle/>
          <a:p>
            <a:r>
              <a:rPr lang="cs-CZ" dirty="0" smtClean="0"/>
              <a:t>Bezpečnost sítě</a:t>
            </a:r>
            <a:endParaRPr lang="cs-CZ" dirty="0"/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1043608" y="2996952"/>
            <a:ext cx="6777037" cy="3508375"/>
          </a:xfrm>
        </p:spPr>
        <p:txBody>
          <a:bodyPr/>
          <a:lstStyle/>
          <a:p>
            <a:r>
              <a:rPr lang="cs-CZ" dirty="0" smtClean="0"/>
              <a:t>Data v síti jsou bezpečná – pokud není nastaveno, ostatní je nevidí.</a:t>
            </a:r>
          </a:p>
          <a:p>
            <a:r>
              <a:rPr lang="cs-CZ" b="1" dirty="0" smtClean="0"/>
              <a:t>Správce sítě</a:t>
            </a:r>
            <a:r>
              <a:rPr lang="cs-CZ" dirty="0" smtClean="0"/>
              <a:t> nastavuje </a:t>
            </a:r>
            <a:r>
              <a:rPr lang="cs-CZ" b="1" dirty="0" smtClean="0"/>
              <a:t>práva uživatelů</a:t>
            </a:r>
            <a:r>
              <a:rPr lang="cs-CZ" dirty="0" smtClean="0"/>
              <a:t>, vlastnosti souborů a složek.</a:t>
            </a:r>
          </a:p>
          <a:p>
            <a:r>
              <a:rPr lang="cs-CZ" dirty="0" smtClean="0"/>
              <a:t>Zabezpečení serveru – v případě jeho nefunkčnosti nefunguje celý systém – obsahuje testované komponenty.</a:t>
            </a:r>
            <a:endParaRPr lang="cs-CZ" dirty="0"/>
          </a:p>
        </p:txBody>
      </p:sp>
      <p:pic>
        <p:nvPicPr>
          <p:cNvPr id="4" name="Picture 2" descr="C:\Users\hoszowskir\AppData\Local\Microsoft\Windows\Temporary Internet Files\Content.IE5\SJFLB50J\MC90044188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556792"/>
            <a:ext cx="2263775" cy="1333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" presetClass="entr" presetSubtype="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4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9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92696"/>
            <a:ext cx="7024687" cy="757337"/>
          </a:xfrm>
        </p:spPr>
        <p:txBody>
          <a:bodyPr/>
          <a:lstStyle/>
          <a:p>
            <a:r>
              <a:rPr lang="cs-CZ" dirty="0" smtClean="0"/>
              <a:t>Mobilní sítě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42988" y="1628800"/>
            <a:ext cx="6777037" cy="4203675"/>
          </a:xfrm>
        </p:spPr>
        <p:txBody>
          <a:bodyPr/>
          <a:lstStyle/>
          <a:p>
            <a:r>
              <a:rPr lang="cs-CZ" b="1" dirty="0" smtClean="0"/>
              <a:t>GSM </a:t>
            </a:r>
            <a:r>
              <a:rPr lang="cs-CZ" dirty="0" smtClean="0"/>
              <a:t>(</a:t>
            </a:r>
            <a:r>
              <a:rPr lang="cs-CZ" b="1" dirty="0" err="1" smtClean="0"/>
              <a:t>G</a:t>
            </a:r>
            <a:r>
              <a:rPr lang="cs-CZ" dirty="0" err="1" smtClean="0"/>
              <a:t>lobal</a:t>
            </a:r>
            <a:r>
              <a:rPr lang="cs-CZ" dirty="0" smtClean="0"/>
              <a:t> </a:t>
            </a:r>
            <a:r>
              <a:rPr lang="cs-CZ" b="1" dirty="0" err="1" smtClean="0"/>
              <a:t>S</a:t>
            </a:r>
            <a:r>
              <a:rPr lang="cs-CZ" dirty="0" err="1" smtClean="0"/>
              <a:t>ystem</a:t>
            </a:r>
            <a:r>
              <a:rPr lang="cs-CZ" dirty="0" smtClean="0"/>
              <a:t>  </a:t>
            </a:r>
            <a:r>
              <a:rPr lang="cs-CZ" b="1" dirty="0" smtClean="0"/>
              <a:t>M</a:t>
            </a:r>
            <a:r>
              <a:rPr lang="cs-CZ" dirty="0" smtClean="0"/>
              <a:t>obile).</a:t>
            </a:r>
          </a:p>
          <a:p>
            <a:r>
              <a:rPr lang="cs-CZ" dirty="0" smtClean="0"/>
              <a:t>Skládá se z </a:t>
            </a:r>
            <a:r>
              <a:rPr lang="cs-CZ" b="1" dirty="0" smtClean="0"/>
              <a:t>buněk, </a:t>
            </a:r>
            <a:r>
              <a:rPr lang="cs-CZ" dirty="0" smtClean="0"/>
              <a:t>o které se starají </a:t>
            </a:r>
            <a:r>
              <a:rPr lang="cs-CZ" i="1" dirty="0" smtClean="0"/>
              <a:t>základnové stanice</a:t>
            </a:r>
            <a:r>
              <a:rPr lang="cs-CZ" dirty="0" smtClean="0"/>
              <a:t>.</a:t>
            </a:r>
          </a:p>
          <a:p>
            <a:r>
              <a:rPr lang="cs-CZ" dirty="0" smtClean="0"/>
              <a:t>Telefon naváže kontakt se základnovou stanicí a stále s ní komunikuje. Při pohybu si telefon předávají jednotlivé stanice.</a:t>
            </a:r>
            <a:endParaRPr lang="cs-CZ" dirty="0"/>
          </a:p>
        </p:txBody>
      </p:sp>
      <p:grpSp>
        <p:nvGrpSpPr>
          <p:cNvPr id="4" name="Skupina 3"/>
          <p:cNvGrpSpPr/>
          <p:nvPr/>
        </p:nvGrpSpPr>
        <p:grpSpPr>
          <a:xfrm>
            <a:off x="3635896" y="4054680"/>
            <a:ext cx="2088232" cy="2502644"/>
            <a:chOff x="3635896" y="4054680"/>
            <a:chExt cx="2088232" cy="2502644"/>
          </a:xfrm>
        </p:grpSpPr>
        <p:pic>
          <p:nvPicPr>
            <p:cNvPr id="10242" name="Picture 2" descr="C:\Users\hoszowskir\AppData\Local\Microsoft\Windows\Temporary Internet Files\Content.IE5\C1VSON9A\MC900441902[1].wmf"/>
            <p:cNvPicPr>
              <a:picLocks noChangeAspect="1" noChangeArrowheads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3635896" y="4054680"/>
              <a:ext cx="2088232" cy="2467514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  <p:pic>
          <p:nvPicPr>
            <p:cNvPr id="10243" name="Picture 3" descr="C:\Users\hoszowskir\AppData\Local\Microsoft\Windows\Temporary Internet Files\Content.IE5\SJFLB50J\MC900442010[1].png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4092101" y="5833968"/>
              <a:ext cx="723356" cy="723356"/>
            </a:xfrm>
            <a:prstGeom prst="rect">
              <a:avLst/>
            </a:prstGeom>
            <a:noFill/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</a:extLst>
          </p:spPr>
        </p:pic>
      </p:grpSp>
    </p:spTree>
    <p:extLst>
      <p:ext uri="{BB962C8B-B14F-4D97-AF65-F5344CB8AC3E}">
        <p14:creationId xmlns:p14="http://schemas.microsoft.com/office/powerpoint/2010/main" val="231993178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26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13" dur="58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1822" tmFilter="0,0; 0.14,0.36; 0.43,0.73; 0.71,0.91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0.25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664" tmFilter="0.0,0.0; 0.25,0.07; 0.50,0.2; 0.75,0.467; 1.0,1.0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3">
                                          <p:val>
                                            <p:fltVal val="0.5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664" tmFilter="0, 0; 0.125,0.2665; 0.25,0.4; 0.375,0.465; 0.5,0.5;  0.625,0.535; 0.75,0.6; 0.875,0.7335; 1,1">
                                          <p:stCondLst>
                                            <p:cond delay="66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9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332" tmFilter="0, 0; 0.125,0.2665; 0.25,0.4; 0.375,0.465; 0.5,0.5;  0.625,0.535; 0.75,0.6; 0.875,0.7335; 1,1">
                                          <p:stCondLst>
                                            <p:cond delay="132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27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64" tmFilter="0, 0; 0.125,0.2665; 0.25,0.4; 0.375,0.465; 0.5,0.5;  0.625,0.535; 0.75,0.6; 0.875,0.7335; 1,1">
                                          <p:stCondLst>
                                            <p:cond delay="165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-sin(pi*$)/81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Scale>
                                      <p:cBhvr>
                                        <p:cTn id="19" dur="26">
                                          <p:stCondLst>
                                            <p:cond delay="65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60000"/>
                                    </p:animScale>
                                    <p:animScale>
                                      <p:cBhvr>
                                        <p:cTn id="20" dur="166" decel="50000">
                                          <p:stCondLst>
                                            <p:cond delay="676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1" dur="26">
                                          <p:stCondLst>
                                            <p:cond delay="131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80000"/>
                                    </p:animScale>
                                    <p:animScale>
                                      <p:cBhvr>
                                        <p:cTn id="22" dur="166" decel="50000">
                                          <p:stCondLst>
                                            <p:cond delay="133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3" dur="26">
                                          <p:stCondLst>
                                            <p:cond delay="1642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0000"/>
                                    </p:animScale>
                                    <p:animScale>
                                      <p:cBhvr>
                                        <p:cTn id="24" dur="166" decel="50000">
                                          <p:stCondLst>
                                            <p:cond delay="166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  <p:animScale>
                                      <p:cBhvr>
                                        <p:cTn id="25" dur="26">
                                          <p:stCondLst>
                                            <p:cond delay="1808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95000"/>
                                    </p:animScale>
                                    <p:animScale>
                                      <p:cBhvr>
                                        <p:cTn id="26" dur="166" decel="50000">
                                          <p:stCondLst>
                                            <p:cond delay="1834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</p:cBhvr>
                                      <p:to x="100000" y="100000"/>
                                    </p:animScale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6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41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043608" y="692696"/>
            <a:ext cx="7024687" cy="541313"/>
          </a:xfrm>
        </p:spPr>
        <p:txBody>
          <a:bodyPr/>
          <a:lstStyle/>
          <a:p>
            <a:r>
              <a:rPr lang="cs-CZ" sz="2800" dirty="0" smtClean="0"/>
              <a:t>Základnové jednotky GSM sítě</a:t>
            </a:r>
            <a:endParaRPr lang="cs-CZ" sz="2800" dirty="0"/>
          </a:p>
        </p:txBody>
      </p:sp>
      <p:pic>
        <p:nvPicPr>
          <p:cNvPr id="11266" name="Picture 2" descr="http://www.zabavapromobil.kvalitne.cz/vyvoj/vyvoj2.gif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494928"/>
            <a:ext cx="5328591" cy="490791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771800" y="6525344"/>
            <a:ext cx="2910925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6 – Základnové jednotky GSM sítě 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2703716523"/>
      </p:ext>
    </p:extLst>
  </p:cSld>
  <p:clrMapOvr>
    <a:masterClrMapping/>
  </p:clrMapOvr>
  <p:transition spd="slow">
    <p:pull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000"/>
                            </p:stCondLst>
                            <p:childTnLst>
                              <p:par>
                                <p:cTn id="11" presetID="31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Nadpis 1"/>
          <p:cNvSpPr>
            <a:spLocks noGrp="1"/>
          </p:cNvSpPr>
          <p:nvPr>
            <p:ph type="title"/>
          </p:nvPr>
        </p:nvSpPr>
        <p:spPr>
          <a:xfrm>
            <a:off x="1044575" y="549275"/>
            <a:ext cx="7024688" cy="1143000"/>
          </a:xfrm>
        </p:spPr>
        <p:txBody>
          <a:bodyPr/>
          <a:lstStyle/>
          <a:p>
            <a:pPr eaLnBrk="1" hangingPunct="1"/>
            <a:r>
              <a:rPr lang="cs-CZ" smtClean="0"/>
              <a:t>Použité zdroje</a:t>
            </a:r>
          </a:p>
        </p:txBody>
      </p:sp>
      <p:sp>
        <p:nvSpPr>
          <p:cNvPr id="24579" name="Zástupný symbol pro obsah 2"/>
          <p:cNvSpPr>
            <a:spLocks noGrp="1"/>
          </p:cNvSpPr>
          <p:nvPr>
            <p:ph idx="1"/>
          </p:nvPr>
        </p:nvSpPr>
        <p:spPr>
          <a:xfrm>
            <a:off x="611188" y="1773238"/>
            <a:ext cx="8086725" cy="4406900"/>
          </a:xfrm>
        </p:spPr>
        <p:txBody>
          <a:bodyPr/>
          <a:lstStyle/>
          <a:p>
            <a:pPr eaLnBrk="1" hangingPunct="1"/>
            <a:r>
              <a:rPr lang="cs-CZ" sz="1400" dirty="0" smtClean="0">
                <a:latin typeface="Franklin Gothic Book" pitchFamily="34" charset="0"/>
              </a:rPr>
              <a:t>Obr. 1 - </a:t>
            </a:r>
            <a:r>
              <a:rPr lang="cs-CZ" sz="1400" dirty="0"/>
              <a:t>COPE, James. </a:t>
            </a:r>
            <a:r>
              <a:rPr lang="cs-CZ" sz="1400" i="1" dirty="0"/>
              <a:t>www.computerworld.com</a:t>
            </a:r>
            <a:r>
              <a:rPr lang="cs-CZ" sz="1400" dirty="0"/>
              <a:t> [online]. [cit. </a:t>
            </a:r>
            <a:r>
              <a:rPr lang="cs-CZ" sz="1400" dirty="0" smtClean="0"/>
              <a:t>8.9.2012</a:t>
            </a:r>
            <a:r>
              <a:rPr lang="cs-CZ" sz="1400" dirty="0"/>
              <a:t>]. Dostupný na WWW: http://www.computerworld.com/computerworld/records/images/story/NavigatingaP2PNetwork.gif </a:t>
            </a:r>
            <a:r>
              <a:rPr lang="cs-CZ" sz="1400" dirty="0" smtClean="0"/>
              <a:t>.</a:t>
            </a:r>
          </a:p>
          <a:p>
            <a:pPr eaLnBrk="1" hangingPunct="1"/>
            <a:r>
              <a:rPr lang="cs-CZ" sz="1400" dirty="0" smtClean="0">
                <a:latin typeface="Franklin Gothic Book" pitchFamily="34" charset="0"/>
              </a:rPr>
              <a:t>Obr. 2 - </a:t>
            </a:r>
            <a:r>
              <a:rPr lang="cs-CZ" sz="1400" dirty="0"/>
              <a:t>FIR0002/FLAGSTAFFOTOS. </a:t>
            </a:r>
            <a:r>
              <a:rPr lang="cs-CZ" sz="1400" i="1" dirty="0"/>
              <a:t>commons.wikimedia.org</a:t>
            </a:r>
            <a:r>
              <a:rPr lang="cs-CZ" sz="1400" dirty="0"/>
              <a:t> [online]. [cit. </a:t>
            </a:r>
            <a:r>
              <a:rPr lang="cs-CZ" sz="1400" dirty="0" smtClean="0"/>
              <a:t>8.9.2012</a:t>
            </a:r>
            <a:r>
              <a:rPr lang="cs-CZ" sz="1400" dirty="0"/>
              <a:t>]. Dostupný na WWW: http://commons.wikimedia.org/wiki/File:Canon_9950F03.jpg </a:t>
            </a:r>
            <a:r>
              <a:rPr lang="cs-CZ" sz="1400" dirty="0" smtClean="0"/>
              <a:t>.</a:t>
            </a:r>
          </a:p>
          <a:p>
            <a:pPr eaLnBrk="1" hangingPunct="1"/>
            <a:r>
              <a:rPr lang="cs-CZ" sz="1400" dirty="0" smtClean="0">
                <a:latin typeface="Franklin Gothic Book" pitchFamily="34" charset="0"/>
              </a:rPr>
              <a:t>Obr. 3 - </a:t>
            </a:r>
            <a:r>
              <a:rPr lang="pt-BR" sz="1400" dirty="0"/>
              <a:t>AUTOR NEUVEDEN. </a:t>
            </a:r>
            <a:r>
              <a:rPr lang="pt-BR" sz="1400" i="1" dirty="0"/>
              <a:t>www.intel.com</a:t>
            </a:r>
            <a:r>
              <a:rPr lang="pt-BR" sz="1400" dirty="0"/>
              <a:t> [online]. [cit. </a:t>
            </a:r>
            <a:r>
              <a:rPr lang="pt-BR" sz="1400" dirty="0" smtClean="0"/>
              <a:t>8.</a:t>
            </a:r>
            <a:r>
              <a:rPr lang="cs-CZ" sz="1400" dirty="0" smtClean="0"/>
              <a:t>9</a:t>
            </a:r>
            <a:r>
              <a:rPr lang="pt-BR" sz="1400" dirty="0" smtClean="0"/>
              <a:t>.2012</a:t>
            </a:r>
            <a:r>
              <a:rPr lang="pt-BR" sz="1400" dirty="0"/>
              <a:t>]. Dostupný na WWW: http://communities.intel.com/community/datastack/blog/2011/05/02/top-10-reasons-to-setup-a-client-server-network </a:t>
            </a:r>
            <a:endParaRPr lang="cs-CZ" sz="1400" dirty="0" smtClean="0"/>
          </a:p>
          <a:p>
            <a:pPr eaLnBrk="1" hangingPunct="1"/>
            <a:r>
              <a:rPr lang="cs-CZ" sz="1400" dirty="0" smtClean="0">
                <a:latin typeface="Franklin Gothic Book" pitchFamily="34" charset="0"/>
              </a:rPr>
              <a:t>Obr. 4 - </a:t>
            </a:r>
            <a:r>
              <a:rPr lang="pt-BR" sz="1400" dirty="0"/>
              <a:t>AUTOR NEUVEDEN. </a:t>
            </a:r>
            <a:r>
              <a:rPr lang="pt-BR" sz="1400" i="1" dirty="0"/>
              <a:t>www.microsoft.com</a:t>
            </a:r>
            <a:r>
              <a:rPr lang="pt-BR" sz="1400" dirty="0"/>
              <a:t> [online]. [cit. </a:t>
            </a:r>
            <a:r>
              <a:rPr lang="pt-BR" sz="1400" dirty="0" smtClean="0"/>
              <a:t>8.</a:t>
            </a:r>
            <a:r>
              <a:rPr lang="cs-CZ" sz="1400" dirty="0" smtClean="0"/>
              <a:t>9</a:t>
            </a:r>
            <a:r>
              <a:rPr lang="pt-BR" sz="1400" dirty="0" smtClean="0"/>
              <a:t>.2012</a:t>
            </a:r>
            <a:r>
              <a:rPr lang="pt-BR" sz="1400" dirty="0"/>
              <a:t>]. Dostupný na WWW: http://support.microsoft.com/library/images/support/kbgraphics/public/EN-US/WindowsXP/Networking/Ordner006.gif </a:t>
            </a:r>
            <a:endParaRPr lang="cs-CZ" sz="1400" dirty="0" smtClean="0"/>
          </a:p>
          <a:p>
            <a:pPr eaLnBrk="1" hangingPunct="1"/>
            <a:r>
              <a:rPr lang="cs-CZ" sz="1400" dirty="0" smtClean="0">
                <a:latin typeface="Franklin Gothic Book" pitchFamily="34" charset="0"/>
              </a:rPr>
              <a:t>Obr. 5 – Archiv autora, IKT3-30.</a:t>
            </a:r>
          </a:p>
          <a:p>
            <a:pPr eaLnBrk="1" hangingPunct="1"/>
            <a:r>
              <a:rPr lang="cs-CZ" sz="1400" dirty="0" smtClean="0">
                <a:latin typeface="Franklin Gothic Book" pitchFamily="34" charset="0"/>
              </a:rPr>
              <a:t>Obr. 6 - </a:t>
            </a:r>
            <a:r>
              <a:rPr lang="pt-BR" sz="1400" dirty="0"/>
              <a:t>AUTOR NEUVEDEN. </a:t>
            </a:r>
            <a:r>
              <a:rPr lang="pt-BR" sz="1400" i="1" dirty="0"/>
              <a:t>www.zabavapromobil.kvalitne.cz</a:t>
            </a:r>
            <a:r>
              <a:rPr lang="pt-BR" sz="1400" dirty="0"/>
              <a:t> [online]. [cit. </a:t>
            </a:r>
            <a:r>
              <a:rPr lang="cs-CZ" sz="1400" dirty="0" smtClean="0"/>
              <a:t>2</a:t>
            </a:r>
            <a:r>
              <a:rPr lang="pt-BR" sz="1400" dirty="0" smtClean="0"/>
              <a:t>8.1</a:t>
            </a:r>
            <a:r>
              <a:rPr lang="cs-CZ" sz="1400" dirty="0" smtClean="0"/>
              <a:t>0</a:t>
            </a:r>
            <a:r>
              <a:rPr lang="pt-BR" sz="1400" dirty="0" smtClean="0"/>
              <a:t>.2012</a:t>
            </a:r>
            <a:r>
              <a:rPr lang="pt-BR" sz="1400" dirty="0"/>
              <a:t>]. Dostupný na WWW: http://</a:t>
            </a:r>
            <a:r>
              <a:rPr lang="pt-BR" sz="1400" dirty="0" smtClean="0"/>
              <a:t>www.zabavapromobil.kvalitne.cz/vyvoj/vyvoj2.gif</a:t>
            </a:r>
            <a:r>
              <a:rPr lang="cs-CZ" sz="1400" dirty="0" smtClean="0"/>
              <a:t>.</a:t>
            </a:r>
          </a:p>
          <a:p>
            <a:pPr eaLnBrk="1" hangingPunct="1"/>
            <a:r>
              <a:rPr lang="cs-CZ" sz="1400"/>
              <a:t>Kliparty pocházejí z archivů MS Office. </a:t>
            </a:r>
          </a:p>
          <a:p>
            <a:pPr eaLnBrk="1" hangingPunct="1"/>
            <a:r>
              <a:rPr lang="pt-BR" sz="1400" smtClean="0"/>
              <a:t> </a:t>
            </a:r>
            <a:endParaRPr lang="cs-CZ" sz="1400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  <a:p>
            <a:pPr eaLnBrk="1" hangingPunct="1"/>
            <a:endParaRPr lang="cs-CZ" dirty="0" smtClean="0">
              <a:latin typeface="Franklin Gothic Book" pitchFamily="34" charset="0"/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415925" y="6180138"/>
            <a:ext cx="8281988" cy="576262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Autorem materiálu a všech jeho částí, není-li uvedeno jinak, je </a:t>
            </a:r>
            <a:r>
              <a:rPr lang="cs-CZ" sz="1400" i="1" dirty="0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Mgr. Radek </a:t>
            </a:r>
            <a:r>
              <a:rPr lang="cs-CZ" sz="1400" i="1" dirty="0" err="1" smtClean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Hoszowski</a:t>
            </a:r>
            <a:endParaRPr lang="cs-CZ" sz="1400" i="1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i="1" dirty="0">
                <a:solidFill>
                  <a:schemeClr val="tx1"/>
                </a:solidFill>
                <a:latin typeface="Arial" pitchFamily="34" charset="0"/>
                <a:cs typeface="Arial" pitchFamily="34" charset="0"/>
              </a:rPr>
              <a:t>Financováno z ESF a státního rozpočtu ČR. </a:t>
            </a:r>
            <a:endParaRPr lang="cs-CZ" sz="2800" dirty="0">
              <a:solidFill>
                <a:schemeClr val="tx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24581" name="Obdélník 4"/>
          <p:cNvSpPr>
            <a:spLocks noChangeArrowheads="1"/>
          </p:cNvSpPr>
          <p:nvPr/>
        </p:nvSpPr>
        <p:spPr bwMode="auto">
          <a:xfrm>
            <a:off x="755650" y="549275"/>
            <a:ext cx="6442075" cy="7381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cs-CZ">
                <a:latin typeface="Franklin Gothic Book" pitchFamily="34" charset="0"/>
              </a:rPr>
              <a:t> </a:t>
            </a:r>
            <a:r>
              <a:rPr lang="cs-CZ" sz="2400">
                <a:latin typeface="Franklin Gothic Book" pitchFamily="34" charset="0"/>
              </a:rPr>
              <a:t>Veškeré použité obrázky (kliparty) pocházejí  …</a:t>
            </a:r>
          </a:p>
          <a:p>
            <a:endParaRPr lang="cs-CZ">
              <a:latin typeface="Franklin Gothic Book" pitchFamily="34" charset="0"/>
            </a:endParaRPr>
          </a:p>
        </p:txBody>
      </p:sp>
    </p:spTree>
  </p:cSld>
  <p:clrMapOvr>
    <a:masterClrMapping/>
  </p:clrMapOvr>
  <p:transition spd="slow">
    <p:pull/>
  </p:transition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ustin">
  <a:themeElements>
    <a:clrScheme name="Austin">
      <a:dk1>
        <a:sysClr val="windowText" lastClr="000000"/>
      </a:dk1>
      <a:lt1>
        <a:sysClr val="window" lastClr="FFFFFF"/>
      </a:lt1>
      <a:dk2>
        <a:srgbClr val="3E3D2D"/>
      </a:dk2>
      <a:lt2>
        <a:srgbClr val="CAF278"/>
      </a:lt2>
      <a:accent1>
        <a:srgbClr val="94C600"/>
      </a:accent1>
      <a:accent2>
        <a:srgbClr val="71685A"/>
      </a:accent2>
      <a:accent3>
        <a:srgbClr val="FF6700"/>
      </a:accent3>
      <a:accent4>
        <a:srgbClr val="909465"/>
      </a:accent4>
      <a:accent5>
        <a:srgbClr val="956B43"/>
      </a:accent5>
      <a:accent6>
        <a:srgbClr val="FEA022"/>
      </a:accent6>
      <a:hlink>
        <a:srgbClr val="E68200"/>
      </a:hlink>
      <a:folHlink>
        <a:srgbClr val="FFA94A"/>
      </a:folHlink>
    </a:clrScheme>
    <a:fontScheme name="Austin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ustin">
      <a:fillStyleLst>
        <a:solidFill>
          <a:schemeClr val="phClr"/>
        </a:solidFill>
        <a:gradFill rotWithShape="1">
          <a:gsLst>
            <a:gs pos="0">
              <a:schemeClr val="phClr">
                <a:tint val="20000"/>
                <a:satMod val="180000"/>
                <a:lumMod val="98000"/>
              </a:schemeClr>
            </a:gs>
            <a:gs pos="40000">
              <a:schemeClr val="phClr">
                <a:tint val="30000"/>
                <a:satMod val="260000"/>
                <a:lumMod val="84000"/>
              </a:schemeClr>
            </a:gs>
            <a:gs pos="100000">
              <a:schemeClr val="phClr">
                <a:tint val="100000"/>
                <a:satMod val="110000"/>
                <a:lumMod val="100000"/>
              </a:schemeClr>
            </a:gs>
          </a:gsLst>
          <a:lin ang="5040000" scaled="1"/>
        </a:gradFill>
        <a:gradFill rotWithShape="1">
          <a:gsLst>
            <a:gs pos="0">
              <a:schemeClr val="phClr"/>
            </a:gs>
            <a:gs pos="100000">
              <a:schemeClr val="phClr">
                <a:shade val="75000"/>
                <a:satMod val="120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>
            <a:bevelT w="50800" h="12700" prst="softRound"/>
          </a:sp3d>
        </a:effectStyle>
        <a:effectStyle>
          <a:effectLst>
            <a:outerShdw blurRad="44450" dist="50800" dir="5400000" sx="96000" rotWithShape="0">
              <a:srgbClr val="000000">
                <a:alpha val="34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20400000"/>
            </a:lightRig>
          </a:scene3d>
          <a:sp3d contourW="15875" prstMaterial="metal">
            <a:bevelT w="101600" h="25400" prst="softRound"/>
            <a:contourClr>
              <a:schemeClr val="phClr">
                <a:shade val="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94000"/>
                <a:satMod val="114000"/>
                <a:lumMod val="96000"/>
              </a:schemeClr>
            </a:gs>
            <a:gs pos="62000">
              <a:schemeClr val="phClr">
                <a:tint val="92000"/>
                <a:shade val="66000"/>
                <a:satMod val="110000"/>
                <a:lumMod val="80000"/>
              </a:schemeClr>
            </a:gs>
            <a:gs pos="100000">
              <a:schemeClr val="phClr">
                <a:tint val="89000"/>
                <a:shade val="62000"/>
                <a:satMod val="110000"/>
                <a:lumMod val="72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80000"/>
                <a:shade val="58000"/>
              </a:schemeClr>
              <a:schemeClr val="phClr">
                <a:tint val="73000"/>
                <a:shade val="68000"/>
                <a:satMod val="15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Austin</Template>
  <TotalTime>886</TotalTime>
  <Words>687</Words>
  <Application>Microsoft Office PowerPoint</Application>
  <PresentationFormat>Předvádění na obrazovce (4:3)</PresentationFormat>
  <Paragraphs>83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Austin</vt:lpstr>
      <vt:lpstr>Prezentace aplikace PowerPoint</vt:lpstr>
      <vt:lpstr>Výukový materiál</vt:lpstr>
      <vt:lpstr>Prezentace aplikace PowerPoint</vt:lpstr>
      <vt:lpstr>Základní druhy sítí</vt:lpstr>
      <vt:lpstr>Peer to Peer</vt:lpstr>
      <vt:lpstr>P2P síť</vt:lpstr>
      <vt:lpstr>Klient-server</vt:lpstr>
      <vt:lpstr>Prezentace aplikace PowerPoint</vt:lpstr>
      <vt:lpstr>Služby serverů</vt:lpstr>
      <vt:lpstr>Mapování síťových složek</vt:lpstr>
      <vt:lpstr>Práva k síťovým diskům</vt:lpstr>
      <vt:lpstr>Bezpečnost sítě</vt:lpstr>
      <vt:lpstr>Mobilní sítě</vt:lpstr>
      <vt:lpstr>Základnové jednotky GSM sítě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tematického celku</dc:title>
  <dc:creator>koala</dc:creator>
  <cp:lastModifiedBy>Radek Hoszowski</cp:lastModifiedBy>
  <cp:revision>77</cp:revision>
  <dcterms:created xsi:type="dcterms:W3CDTF">2011-04-17T19:50:20Z</dcterms:created>
  <dcterms:modified xsi:type="dcterms:W3CDTF">2012-12-12T18:52:14Z</dcterms:modified>
</cp:coreProperties>
</file>