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2" r:id="rId3"/>
    <p:sldId id="256" r:id="rId4"/>
    <p:sldId id="257" r:id="rId5"/>
    <p:sldId id="262" r:id="rId6"/>
    <p:sldId id="263" r:id="rId7"/>
    <p:sldId id="258" r:id="rId8"/>
    <p:sldId id="260" r:id="rId9"/>
    <p:sldId id="261" r:id="rId10"/>
    <p:sldId id="264" r:id="rId11"/>
    <p:sldId id="265" r:id="rId12"/>
    <p:sldId id="268" r:id="rId13"/>
    <p:sldId id="266" r:id="rId14"/>
    <p:sldId id="269" r:id="rId15"/>
    <p:sldId id="267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0B2D3-C97D-4ADF-835D-876ABAFD44F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F7E6B-D9BE-4108-B018-1F948FB1DF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abo.cz/mft/p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3773"/>
                <a:gridCol w="435706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Ch8 - 16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Chemické prvky – základ přírody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Kovy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</a:t>
            </a:r>
          </a:p>
          <a:p>
            <a:r>
              <a:rPr lang="cs-CZ" dirty="0" smtClean="0"/>
              <a:t>Rozdělení kovů podle hustoty, stálosti </a:t>
            </a:r>
            <a:r>
              <a:rPr lang="cs-CZ" dirty="0" smtClean="0"/>
              <a:t>               na </a:t>
            </a:r>
            <a:r>
              <a:rPr lang="cs-CZ" dirty="0" smtClean="0"/>
              <a:t>vzduchu a ve vlhku a dostupnosti </a:t>
            </a:r>
            <a:r>
              <a:rPr lang="cs-CZ" dirty="0" smtClean="0"/>
              <a:t>                   a </a:t>
            </a:r>
            <a:r>
              <a:rPr lang="cs-CZ" dirty="0" smtClean="0"/>
              <a:t>ceny</a:t>
            </a:r>
          </a:p>
          <a:p>
            <a:r>
              <a:rPr lang="cs-CZ" dirty="0" smtClean="0"/>
              <a:t>Slitiny kovů </a:t>
            </a:r>
          </a:p>
          <a:p>
            <a:r>
              <a:rPr lang="cs-CZ" dirty="0" smtClean="0"/>
              <a:t>Významné kovy – výskyt, vlastnosti, užití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27269"/>
          </a:xfrm>
        </p:spPr>
        <p:txBody>
          <a:bodyPr>
            <a:normAutofit/>
          </a:bodyPr>
          <a:lstStyle/>
          <a:p>
            <a:r>
              <a:rPr lang="cs-CZ" sz="9600" dirty="0" smtClean="0"/>
              <a:t>Kovy I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</a:t>
            </a:r>
            <a:r>
              <a:rPr lang="cs-CZ" b="1" dirty="0" smtClean="0"/>
              <a:t>v PSP </a:t>
            </a:r>
            <a:r>
              <a:rPr lang="cs-CZ" dirty="0" smtClean="0"/>
              <a:t>téměř </a:t>
            </a:r>
            <a:r>
              <a:rPr lang="cs-CZ" b="1" dirty="0" smtClean="0"/>
              <a:t>80 % prvků</a:t>
            </a:r>
          </a:p>
          <a:p>
            <a:pPr>
              <a:buNone/>
            </a:pPr>
            <a:r>
              <a:rPr lang="cs-CZ" b="1" u="sng" dirty="0" smtClean="0"/>
              <a:t>Vlastnosti:</a:t>
            </a:r>
          </a:p>
          <a:p>
            <a:r>
              <a:rPr lang="cs-CZ" dirty="0" smtClean="0"/>
              <a:t>mají charakteristický </a:t>
            </a:r>
            <a:r>
              <a:rPr lang="cs-CZ" b="1" dirty="0" smtClean="0"/>
              <a:t>kovový lesk</a:t>
            </a:r>
          </a:p>
          <a:p>
            <a:r>
              <a:rPr lang="cs-CZ" b="1" dirty="0" smtClean="0"/>
              <a:t>vedou elektrický proud a teplo</a:t>
            </a:r>
          </a:p>
          <a:p>
            <a:r>
              <a:rPr lang="cs-CZ" dirty="0" smtClean="0"/>
              <a:t>jsou </a:t>
            </a:r>
            <a:r>
              <a:rPr lang="cs-CZ" b="1" dirty="0" smtClean="0"/>
              <a:t>tažné a kujné </a:t>
            </a:r>
            <a:r>
              <a:rPr lang="cs-CZ" dirty="0" smtClean="0"/>
              <a:t>– dají se dobře opracovat</a:t>
            </a:r>
          </a:p>
          <a:p>
            <a:r>
              <a:rPr lang="cs-CZ" dirty="0" smtClean="0"/>
              <a:t>snadno vytvářejí kationty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Rozdělení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odle </a:t>
            </a:r>
            <a:r>
              <a:rPr lang="cs-CZ" b="1" u="sng" dirty="0" smtClean="0"/>
              <a:t>hustoty:</a:t>
            </a:r>
          </a:p>
          <a:p>
            <a:pPr marL="514350" indent="-514350">
              <a:buNone/>
            </a:pPr>
            <a:r>
              <a:rPr lang="cs-CZ" dirty="0" smtClean="0"/>
              <a:t>a) </a:t>
            </a:r>
            <a:r>
              <a:rPr lang="cs-CZ" b="1" dirty="0" smtClean="0"/>
              <a:t>lehké</a:t>
            </a:r>
            <a:r>
              <a:rPr lang="cs-CZ" dirty="0" smtClean="0"/>
              <a:t> (NA, Mg, </a:t>
            </a:r>
            <a:r>
              <a:rPr lang="cs-CZ" dirty="0" err="1" smtClean="0"/>
              <a:t>Al</a:t>
            </a:r>
            <a:r>
              <a:rPr lang="cs-CZ" dirty="0" smtClean="0"/>
              <a:t>,…</a:t>
            </a:r>
          </a:p>
          <a:p>
            <a:pPr marL="514350" indent="-514350"/>
            <a:r>
              <a:rPr lang="cs-CZ" dirty="0" smtClean="0"/>
              <a:t>mají nižší hustotu</a:t>
            </a:r>
          </a:p>
          <a:p>
            <a:pPr marL="514350" indent="-514350">
              <a:buNone/>
            </a:pPr>
            <a:r>
              <a:rPr lang="cs-CZ" dirty="0" smtClean="0"/>
              <a:t>b) </a:t>
            </a:r>
            <a:r>
              <a:rPr lang="cs-CZ" b="1" dirty="0" smtClean="0"/>
              <a:t>těžké</a:t>
            </a:r>
            <a:r>
              <a:rPr lang="cs-CZ" dirty="0" smtClean="0"/>
              <a:t> (</a:t>
            </a:r>
            <a:r>
              <a:rPr lang="cs-CZ" dirty="0" err="1" smtClean="0"/>
              <a:t>Pb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, Ni,…)</a:t>
            </a:r>
          </a:p>
          <a:p>
            <a:pPr marL="514350" indent="-514350"/>
            <a:r>
              <a:rPr lang="cs-CZ" dirty="0" smtClean="0"/>
              <a:t>mají vyšší hustotu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0986" t="78294" r="67355" b="9467"/>
          <a:stretch>
            <a:fillRect/>
          </a:stretch>
        </p:blipFill>
        <p:spPr>
          <a:xfrm rot="10800000">
            <a:off x="5929322" y="3643314"/>
            <a:ext cx="3214678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/>
          <p:nvPr/>
        </p:nvPicPr>
        <p:blipFill>
          <a:blip r:embed="rId2" cstate="print"/>
          <a:srcRect l="32810" t="78389" r="47003" b="9530"/>
          <a:stretch>
            <a:fillRect/>
          </a:stretch>
        </p:blipFill>
        <p:spPr>
          <a:xfrm rot="10800000">
            <a:off x="6000760" y="142852"/>
            <a:ext cx="3143240" cy="3500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Rozdělení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 Podle </a:t>
            </a:r>
            <a:r>
              <a:rPr lang="cs-CZ" b="1" u="sng" dirty="0" smtClean="0"/>
              <a:t>stálosti na vzduchu a ve vlhku</a:t>
            </a:r>
          </a:p>
          <a:p>
            <a:pPr marL="514350" indent="-514350">
              <a:buAutoNum type="alphaLcParenR"/>
            </a:pPr>
            <a:r>
              <a:rPr lang="cs-CZ" b="1" dirty="0"/>
              <a:t>u</a:t>
            </a:r>
            <a:r>
              <a:rPr lang="cs-CZ" b="1" dirty="0" smtClean="0"/>
              <a:t>šlechtilé</a:t>
            </a:r>
            <a:r>
              <a:rPr lang="cs-CZ" dirty="0" smtClean="0"/>
              <a:t> (Au,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r>
              <a:rPr lang="cs-CZ" dirty="0" smtClean="0"/>
              <a:t>)</a:t>
            </a:r>
          </a:p>
          <a:p>
            <a:pPr marL="514350" indent="-514350"/>
            <a:r>
              <a:rPr lang="cs-CZ" dirty="0"/>
              <a:t>j</a:t>
            </a:r>
            <a:r>
              <a:rPr lang="cs-CZ" dirty="0" smtClean="0"/>
              <a:t>sou málo reaktivní</a:t>
            </a:r>
          </a:p>
          <a:p>
            <a:pPr marL="514350" indent="-514350"/>
            <a:r>
              <a:rPr lang="cs-CZ" dirty="0"/>
              <a:t>l</a:t>
            </a:r>
            <a:r>
              <a:rPr lang="cs-CZ" dirty="0" smtClean="0"/>
              <a:t>épe odolávají vlivům vzduchu a vlhka</a:t>
            </a:r>
          </a:p>
          <a:p>
            <a:pPr marL="514350" indent="-514350">
              <a:buNone/>
            </a:pPr>
            <a:r>
              <a:rPr lang="cs-CZ" dirty="0" smtClean="0"/>
              <a:t>b) </a:t>
            </a:r>
            <a:r>
              <a:rPr lang="cs-CZ" b="1" dirty="0" smtClean="0"/>
              <a:t>neušlechtilé</a:t>
            </a:r>
            <a:r>
              <a:rPr lang="cs-CZ" dirty="0" smtClean="0"/>
              <a:t> (</a:t>
            </a:r>
            <a:r>
              <a:rPr lang="cs-CZ" dirty="0" err="1" smtClean="0"/>
              <a:t>Fe</a:t>
            </a:r>
            <a:r>
              <a:rPr lang="cs-CZ" dirty="0" smtClean="0"/>
              <a:t>, Mg, Li,…)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0330" t="64094" r="46281" b="22819"/>
          <a:stretch>
            <a:fillRect/>
          </a:stretch>
        </p:blipFill>
        <p:spPr>
          <a:xfrm rot="10800000">
            <a:off x="1071538" y="4714860"/>
            <a:ext cx="6000792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Rozdělení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 Podle </a:t>
            </a:r>
            <a:r>
              <a:rPr lang="cs-CZ" b="1" u="sng" dirty="0" smtClean="0"/>
              <a:t>dostupnosti a ceny</a:t>
            </a:r>
          </a:p>
          <a:p>
            <a:pPr marL="514350" indent="-514350">
              <a:buAutoNum type="alphaLcParenR"/>
            </a:pPr>
            <a:r>
              <a:rPr lang="cs-CZ" b="1" dirty="0"/>
              <a:t>d</a:t>
            </a:r>
            <a:r>
              <a:rPr lang="cs-CZ" b="1" dirty="0" smtClean="0"/>
              <a:t>rahé</a:t>
            </a:r>
            <a:r>
              <a:rPr lang="cs-CZ" dirty="0" smtClean="0"/>
              <a:t> (Au, </a:t>
            </a:r>
            <a:r>
              <a:rPr lang="cs-CZ" dirty="0" err="1" smtClean="0"/>
              <a:t>Pt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r>
              <a:rPr lang="cs-CZ" dirty="0" smtClean="0"/>
              <a:t>)</a:t>
            </a:r>
          </a:p>
          <a:p>
            <a:pPr marL="514350" indent="-514350">
              <a:buAutoNum type="alphaLcParenR"/>
            </a:pPr>
            <a:r>
              <a:rPr lang="cs-CZ" b="1" dirty="0"/>
              <a:t>o</a:t>
            </a:r>
            <a:r>
              <a:rPr lang="cs-CZ" b="1" dirty="0" smtClean="0"/>
              <a:t>statní</a:t>
            </a:r>
            <a:r>
              <a:rPr lang="cs-CZ" dirty="0" smtClean="0"/>
              <a:t> (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Al</a:t>
            </a:r>
            <a:r>
              <a:rPr lang="cs-CZ" dirty="0" smtClean="0"/>
              <a:t>,…)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0330" t="52038" r="46881" b="35587"/>
          <a:stretch>
            <a:fillRect/>
          </a:stretch>
        </p:blipFill>
        <p:spPr>
          <a:xfrm rot="10800000">
            <a:off x="785786" y="3429000"/>
            <a:ext cx="7143800" cy="3071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Slitiny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Vyrábí se tak, že se směs kovů roztaví </a:t>
            </a:r>
            <a:r>
              <a:rPr lang="cs-CZ" dirty="0" smtClean="0"/>
              <a:t>              a </a:t>
            </a:r>
            <a:r>
              <a:rPr lang="cs-CZ" dirty="0" smtClean="0"/>
              <a:t>poté se nechá ztuhnout</a:t>
            </a:r>
          </a:p>
          <a:p>
            <a:r>
              <a:rPr lang="cs-CZ" dirty="0" smtClean="0"/>
              <a:t>Vlastnosti slitin ovlivňuje postup výroby, složení směsi</a:t>
            </a:r>
          </a:p>
          <a:p>
            <a:r>
              <a:rPr lang="cs-CZ" b="1" dirty="0" smtClean="0"/>
              <a:t>Mají lepší vlastnosti </a:t>
            </a:r>
            <a:r>
              <a:rPr lang="cs-CZ" dirty="0" smtClean="0"/>
              <a:t>než čisté kovy</a:t>
            </a:r>
          </a:p>
          <a:p>
            <a:r>
              <a:rPr lang="cs-CZ" dirty="0" smtClean="0"/>
              <a:t>Např. bronz (slitina mědi a cínu) je tvrdší než čistá měď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Hliník </a:t>
            </a:r>
            <a:r>
              <a:rPr lang="cs-CZ" dirty="0" err="1" smtClean="0"/>
              <a:t>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nejrozšířenější kov v přírodě</a:t>
            </a:r>
          </a:p>
          <a:p>
            <a:r>
              <a:rPr lang="cs-CZ" dirty="0"/>
              <a:t>n</a:t>
            </a:r>
            <a:r>
              <a:rPr lang="cs-CZ" dirty="0" smtClean="0"/>
              <a:t>achází se v řadě nerostů a hornin</a:t>
            </a:r>
          </a:p>
          <a:p>
            <a:r>
              <a:rPr lang="cs-CZ" dirty="0"/>
              <a:t>z</a:t>
            </a:r>
            <a:r>
              <a:rPr lang="cs-CZ" dirty="0" smtClean="0"/>
              <a:t>ískává se </a:t>
            </a:r>
            <a:r>
              <a:rPr lang="cs-CZ" b="1" dirty="0" smtClean="0"/>
              <a:t>z bauxitu</a:t>
            </a:r>
          </a:p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stříbrolesklý, měkký kov</a:t>
            </a:r>
            <a:r>
              <a:rPr lang="cs-CZ" dirty="0" smtClean="0"/>
              <a:t>, velmi dobře vede elektrický proud a teplo</a:t>
            </a:r>
          </a:p>
          <a:p>
            <a:r>
              <a:rPr lang="cs-CZ" dirty="0"/>
              <a:t>v</a:t>
            </a:r>
            <a:r>
              <a:rPr lang="cs-CZ" dirty="0" smtClean="0"/>
              <a:t>yrábějí se z něj obaly (alobal, plechovky), výroba CD a DVD disků</a:t>
            </a:r>
          </a:p>
          <a:p>
            <a:r>
              <a:rPr lang="cs-CZ" b="1" dirty="0"/>
              <a:t>d</a:t>
            </a:r>
            <a:r>
              <a:rPr lang="cs-CZ" b="1" dirty="0" smtClean="0"/>
              <a:t>ural </a:t>
            </a:r>
            <a:r>
              <a:rPr lang="cs-CZ" dirty="0" smtClean="0"/>
              <a:t> (</a:t>
            </a:r>
            <a:r>
              <a:rPr lang="cs-CZ" dirty="0" err="1" smtClean="0"/>
              <a:t>Al</a:t>
            </a:r>
            <a:r>
              <a:rPr lang="cs-CZ" dirty="0" smtClean="0"/>
              <a:t> +Mg+</a:t>
            </a:r>
            <a:r>
              <a:rPr lang="cs-CZ" dirty="0" err="1" smtClean="0"/>
              <a:t>Cu</a:t>
            </a:r>
            <a:r>
              <a:rPr lang="cs-CZ" dirty="0" smtClean="0"/>
              <a:t>+</a:t>
            </a:r>
            <a:r>
              <a:rPr lang="cs-CZ" dirty="0" err="1" smtClean="0"/>
              <a:t>Mn</a:t>
            </a:r>
            <a:r>
              <a:rPr lang="cs-CZ" dirty="0" smtClean="0"/>
              <a:t>) - výroba letadel, aut lodí,…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Hliník </a:t>
            </a:r>
            <a:r>
              <a:rPr lang="cs-CZ" dirty="0" err="1" smtClean="0"/>
              <a:t>Al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10411" t="2081" r="60514" b="78498"/>
          <a:stretch>
            <a:fillRect/>
          </a:stretch>
        </p:blipFill>
        <p:spPr>
          <a:xfrm rot="10800000">
            <a:off x="714348" y="1285860"/>
            <a:ext cx="7429552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35470" t="6422" r="34153" b="70642"/>
          <a:stretch>
            <a:fillRect/>
          </a:stretch>
        </p:blipFill>
        <p:spPr>
          <a:xfrm>
            <a:off x="928662" y="0"/>
            <a:ext cx="764386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 </a:t>
            </a:r>
            <a:r>
              <a:rPr lang="cs-CZ" dirty="0" err="1" smtClean="0"/>
              <a:t>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86412"/>
          </a:xfrm>
        </p:spPr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jedním z nejrozšířenějších prvků</a:t>
            </a:r>
          </a:p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stříbrolesklý, magnetický kov</a:t>
            </a:r>
          </a:p>
          <a:p>
            <a:r>
              <a:rPr lang="cs-CZ" dirty="0"/>
              <a:t>s</a:t>
            </a:r>
            <a:r>
              <a:rPr lang="cs-CZ" dirty="0" smtClean="0"/>
              <a:t>nadno </a:t>
            </a:r>
            <a:r>
              <a:rPr lang="cs-CZ" b="1" dirty="0" smtClean="0"/>
              <a:t>podléhá korozi</a:t>
            </a:r>
          </a:p>
          <a:p>
            <a:r>
              <a:rPr lang="cs-CZ" dirty="0"/>
              <a:t>v</a:t>
            </a:r>
            <a:r>
              <a:rPr lang="cs-CZ" dirty="0" smtClean="0"/>
              <a:t>yrábí se ve vysoké peci – </a:t>
            </a:r>
            <a:r>
              <a:rPr lang="cs-CZ" b="1" dirty="0" smtClean="0"/>
              <a:t>surové železo</a:t>
            </a:r>
          </a:p>
          <a:p>
            <a:r>
              <a:rPr lang="cs-CZ" dirty="0"/>
              <a:t>t</a:t>
            </a:r>
            <a:r>
              <a:rPr lang="cs-CZ" dirty="0" smtClean="0"/>
              <a:t>o se dále zpracovává na </a:t>
            </a:r>
            <a:r>
              <a:rPr lang="cs-CZ" b="1" dirty="0" smtClean="0"/>
              <a:t>litinu a ocel</a:t>
            </a:r>
          </a:p>
          <a:p>
            <a:r>
              <a:rPr lang="cs-CZ" dirty="0" smtClean="0"/>
              <a:t>litina a ocel se liší obsahem uhlíku</a:t>
            </a:r>
          </a:p>
          <a:p>
            <a:r>
              <a:rPr lang="cs-CZ" b="1" u="sng" dirty="0"/>
              <a:t>l</a:t>
            </a:r>
            <a:r>
              <a:rPr lang="cs-CZ" b="1" u="sng" dirty="0" smtClean="0"/>
              <a:t>itina</a:t>
            </a:r>
            <a:r>
              <a:rPr lang="cs-CZ" dirty="0" smtClean="0"/>
              <a:t> – topná tělesa, kotle</a:t>
            </a:r>
          </a:p>
          <a:p>
            <a:r>
              <a:rPr lang="cs-CZ" b="1" u="sng" dirty="0"/>
              <a:t>o</a:t>
            </a:r>
            <a:r>
              <a:rPr lang="cs-CZ" b="1" u="sng" dirty="0" smtClean="0"/>
              <a:t>cel</a:t>
            </a:r>
            <a:r>
              <a:rPr lang="cs-CZ" dirty="0" smtClean="0"/>
              <a:t> – nosné konstrukce, lešení, koleje </a:t>
            </a:r>
            <a:r>
              <a:rPr lang="cs-CZ" dirty="0" smtClean="0"/>
              <a:t>               a </a:t>
            </a:r>
            <a:r>
              <a:rPr lang="cs-CZ" dirty="0" smtClean="0"/>
              <a:t>plechy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2837" t="6327" r="67048" b="70205"/>
          <a:stretch>
            <a:fillRect/>
          </a:stretch>
        </p:blipFill>
        <p:spPr>
          <a:xfrm>
            <a:off x="1000100" y="0"/>
            <a:ext cx="750095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Měď </a:t>
            </a:r>
            <a:r>
              <a:rPr lang="cs-CZ" dirty="0" err="1" smtClean="0"/>
              <a:t>Cu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472518" cy="5643578"/>
          </a:xfrm>
        </p:spPr>
        <p:txBody>
          <a:bodyPr>
            <a:normAutofit fontScale="92500"/>
          </a:bodyPr>
          <a:lstStyle/>
          <a:p>
            <a:r>
              <a:rPr lang="cs-CZ" dirty="0"/>
              <a:t>v</a:t>
            </a:r>
            <a:r>
              <a:rPr lang="cs-CZ" dirty="0" smtClean="0"/>
              <a:t> přírodě se ryzí měď vyskytuje vzácně, </a:t>
            </a:r>
            <a:r>
              <a:rPr lang="cs-CZ" b="1" dirty="0" smtClean="0"/>
              <a:t>je součástí nerostů </a:t>
            </a:r>
            <a:r>
              <a:rPr lang="cs-CZ" dirty="0" smtClean="0"/>
              <a:t>(chalkopyrit)</a:t>
            </a:r>
          </a:p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červenohnědý kov</a:t>
            </a:r>
          </a:p>
          <a:p>
            <a:r>
              <a:rPr lang="cs-CZ" dirty="0"/>
              <a:t>v</a:t>
            </a:r>
            <a:r>
              <a:rPr lang="cs-CZ" dirty="0" smtClean="0"/>
              <a:t>ýborně </a:t>
            </a:r>
            <a:r>
              <a:rPr lang="cs-CZ" b="1" dirty="0" smtClean="0"/>
              <a:t>vede elektrický proud a teplo</a:t>
            </a:r>
          </a:p>
          <a:p>
            <a:r>
              <a:rPr lang="cs-CZ" dirty="0"/>
              <a:t>n</a:t>
            </a:r>
            <a:r>
              <a:rPr lang="cs-CZ" dirty="0" smtClean="0"/>
              <a:t>a vzduchu </a:t>
            </a:r>
            <a:r>
              <a:rPr lang="cs-CZ" b="1" dirty="0" smtClean="0"/>
              <a:t>se pokrývá měděnkou</a:t>
            </a:r>
          </a:p>
          <a:p>
            <a:r>
              <a:rPr lang="cs-CZ" dirty="0"/>
              <a:t>v</a:t>
            </a:r>
            <a:r>
              <a:rPr lang="cs-CZ" dirty="0" smtClean="0"/>
              <a:t>yužívá se </a:t>
            </a:r>
            <a:r>
              <a:rPr lang="cs-CZ" b="1" dirty="0" smtClean="0"/>
              <a:t>v elektrotechnice </a:t>
            </a:r>
            <a:r>
              <a:rPr lang="cs-CZ" dirty="0" smtClean="0"/>
              <a:t>(vodiče, cívky)</a:t>
            </a:r>
          </a:p>
          <a:p>
            <a:r>
              <a:rPr lang="cs-CZ" dirty="0"/>
              <a:t>v</a:t>
            </a:r>
            <a:r>
              <a:rPr lang="cs-CZ" dirty="0" smtClean="0"/>
              <a:t>yrábějí se z ní i kotle, střešní krytina, okapy</a:t>
            </a:r>
          </a:p>
          <a:p>
            <a:r>
              <a:rPr lang="cs-CZ" b="1" dirty="0"/>
              <a:t>b</a:t>
            </a:r>
            <a:r>
              <a:rPr lang="cs-CZ" b="1" dirty="0" smtClean="0"/>
              <a:t>ronz</a:t>
            </a:r>
            <a:r>
              <a:rPr lang="cs-CZ" dirty="0" smtClean="0"/>
              <a:t> 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Sn</a:t>
            </a:r>
            <a:r>
              <a:rPr lang="cs-CZ" dirty="0" smtClean="0"/>
              <a:t>) – odlévání soch</a:t>
            </a:r>
          </a:p>
          <a:p>
            <a:r>
              <a:rPr lang="cs-CZ" b="1" dirty="0"/>
              <a:t>m</a:t>
            </a:r>
            <a:r>
              <a:rPr lang="cs-CZ" b="1" dirty="0" smtClean="0"/>
              <a:t>osaz</a:t>
            </a:r>
            <a:r>
              <a:rPr lang="cs-CZ" dirty="0" smtClean="0"/>
              <a:t> (</a:t>
            </a:r>
            <a:r>
              <a:rPr lang="cs-CZ" dirty="0" err="1" smtClean="0"/>
              <a:t>Cu</a:t>
            </a:r>
            <a:r>
              <a:rPr lang="cs-CZ" dirty="0" smtClean="0"/>
              <a:t> + </a:t>
            </a:r>
            <a:r>
              <a:rPr lang="cs-CZ" dirty="0" err="1" smtClean="0"/>
              <a:t>Zn</a:t>
            </a:r>
            <a:r>
              <a:rPr lang="cs-CZ" dirty="0" smtClean="0"/>
              <a:t>) – výroba hudebních nástrojů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68165" t="6444" r="1049" b="70079"/>
          <a:stretch>
            <a:fillRect/>
          </a:stretch>
        </p:blipFill>
        <p:spPr>
          <a:xfrm>
            <a:off x="1285852" y="0"/>
            <a:ext cx="692948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Základy chemie I, P. Beneš,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Fortuna</a:t>
            </a:r>
          </a:p>
          <a:p>
            <a:r>
              <a:rPr lang="cs-CZ" sz="2400" dirty="0" smtClean="0"/>
              <a:t>Naskenované obrázky ze str. 60</a:t>
            </a:r>
          </a:p>
          <a:p>
            <a:r>
              <a:rPr lang="cs-CZ" sz="2400" dirty="0" smtClean="0"/>
              <a:t>Úvod do obecné a anorganické chemie, 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škola</a:t>
            </a:r>
          </a:p>
          <a:p>
            <a:r>
              <a:rPr lang="cs-CZ" sz="2400" dirty="0" smtClean="0"/>
              <a:t>Naskenované obrázky ze str. 55</a:t>
            </a:r>
          </a:p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labo.cz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mft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pt.htm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495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Kovy I</vt:lpstr>
      <vt:lpstr>Kovy</vt:lpstr>
      <vt:lpstr>Snímek 5</vt:lpstr>
      <vt:lpstr>Rozdělení kovů</vt:lpstr>
      <vt:lpstr>Rozdělení kovů</vt:lpstr>
      <vt:lpstr>Rozdělení kovů</vt:lpstr>
      <vt:lpstr>Slitiny kovů</vt:lpstr>
      <vt:lpstr>Hliník Al</vt:lpstr>
      <vt:lpstr>Hliník Al</vt:lpstr>
      <vt:lpstr>Snímek 12</vt:lpstr>
      <vt:lpstr>Železo Fe</vt:lpstr>
      <vt:lpstr>Snímek 14</vt:lpstr>
      <vt:lpstr>Měď Cu</vt:lpstr>
      <vt:lpstr>Snímek 16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</dc:title>
  <dc:subject>Chemie 8</dc:subject>
  <dc:creator>Přibíková</dc:creator>
  <cp:lastModifiedBy>Dum</cp:lastModifiedBy>
  <cp:revision>15</cp:revision>
  <dcterms:created xsi:type="dcterms:W3CDTF">2011-06-19T19:18:41Z</dcterms:created>
  <dcterms:modified xsi:type="dcterms:W3CDTF">2013-01-11T19:37:06Z</dcterms:modified>
</cp:coreProperties>
</file>